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3" r:id="rId18"/>
    <p:sldId id="276" r:id="rId19"/>
    <p:sldId id="278" r:id="rId20"/>
    <p:sldId id="273" r:id="rId21"/>
    <p:sldId id="274" r:id="rId22"/>
    <p:sldId id="293" r:id="rId23"/>
    <p:sldId id="280" r:id="rId24"/>
    <p:sldId id="279" r:id="rId25"/>
    <p:sldId id="281" r:id="rId26"/>
    <p:sldId id="294" r:id="rId27"/>
    <p:sldId id="295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3" d="100"/>
          <a:sy n="43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5" Type="http://schemas.openxmlformats.org/officeDocument/2006/relationships/image" Target="../media/image45.wmf"/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4" Type="http://schemas.openxmlformats.org/officeDocument/2006/relationships/image" Target="../media/image56.wmf"/><Relationship Id="rId1" Type="http://schemas.openxmlformats.org/officeDocument/2006/relationships/image" Target="../media/image53.wmf"/><Relationship Id="rId2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B7B-280A-194A-B8A0-E146E69AB9B1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A86A-DCEE-BD40-8CD1-24E1D90E0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B7B-280A-194A-B8A0-E146E69AB9B1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A86A-DCEE-BD40-8CD1-24E1D90E0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B7B-280A-194A-B8A0-E146E69AB9B1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A86A-DCEE-BD40-8CD1-24E1D90E0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B7B-280A-194A-B8A0-E146E69AB9B1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A86A-DCEE-BD40-8CD1-24E1D90E0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B7B-280A-194A-B8A0-E146E69AB9B1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A86A-DCEE-BD40-8CD1-24E1D90E0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B7B-280A-194A-B8A0-E146E69AB9B1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A86A-DCEE-BD40-8CD1-24E1D90E0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B7B-280A-194A-B8A0-E146E69AB9B1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A86A-DCEE-BD40-8CD1-24E1D90E0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B7B-280A-194A-B8A0-E146E69AB9B1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A86A-DCEE-BD40-8CD1-24E1D90E0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B7B-280A-194A-B8A0-E146E69AB9B1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A86A-DCEE-BD40-8CD1-24E1D90E0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B7B-280A-194A-B8A0-E146E69AB9B1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A86A-DCEE-BD40-8CD1-24E1D90E0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5B7B-280A-194A-B8A0-E146E69AB9B1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A86A-DCEE-BD40-8CD1-24E1D90E0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C5B7B-280A-194A-B8A0-E146E69AB9B1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EA86A-DCEE-BD40-8CD1-24E1D90E0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632523"/>
          </a:solidFill>
          <a:latin typeface="Comic Sans MS"/>
          <a:ea typeface="+mj-ea"/>
          <a:cs typeface="Comic Sans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3200" kern="1200">
          <a:solidFill>
            <a:schemeClr val="tx1"/>
          </a:solidFill>
          <a:latin typeface="Comic Sans MS"/>
          <a:ea typeface="+mn-ea"/>
          <a:cs typeface="Comic Sans M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2800" kern="1200">
          <a:solidFill>
            <a:schemeClr val="tx1"/>
          </a:solidFill>
          <a:latin typeface="Comic Sans MS"/>
          <a:ea typeface="+mn-ea"/>
          <a:cs typeface="Comic Sans M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Comic Sans MS"/>
          <a:ea typeface="+mn-ea"/>
          <a:cs typeface="Comic Sans M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2000" kern="1200">
          <a:solidFill>
            <a:schemeClr val="tx1"/>
          </a:solidFill>
          <a:latin typeface="Comic Sans MS"/>
          <a:ea typeface="+mn-ea"/>
          <a:cs typeface="Comic Sans M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»"/>
        <a:defRPr sz="2000" kern="1200">
          <a:solidFill>
            <a:schemeClr val="tx1"/>
          </a:solidFill>
          <a:latin typeface="Comic Sans MS"/>
          <a:ea typeface="+mn-ea"/>
          <a:cs typeface="Comic Sans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oleObject" Target="../embeddings/oleObject9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7.emf"/><Relationship Id="rId5" Type="http://schemas.openxmlformats.org/officeDocument/2006/relationships/image" Target="../media/image28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3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5.emf"/><Relationship Id="rId6" Type="http://schemas.openxmlformats.org/officeDocument/2006/relationships/image" Target="../media/image37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40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45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41.w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42.w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43.w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4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46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48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49.w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50.w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51.wmf"/><Relationship Id="rId11" Type="http://schemas.openxmlformats.org/officeDocument/2006/relationships/image" Target="../media/image5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53.w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54.w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55.wmf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56.wmf"/><Relationship Id="rId11" Type="http://schemas.openxmlformats.org/officeDocument/2006/relationships/image" Target="../media/image57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1025692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33528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Optical astronomical spectroscopy at the VLT</a:t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(Part 1)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F. Pepe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Observatoire de Genève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Fabry-Pérot</a:t>
            </a:r>
            <a:r>
              <a:rPr lang="en-US" dirty="0" smtClean="0"/>
              <a:t> spectrometer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524000" y="2819400"/>
            <a:ext cx="228600" cy="2057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1" idx="0"/>
          </p:cNvCxnSpPr>
          <p:nvPr/>
        </p:nvCxnSpPr>
        <p:spPr>
          <a:xfrm>
            <a:off x="457200" y="2819400"/>
            <a:ext cx="11811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4875212"/>
            <a:ext cx="11811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0"/>
            <a:endCxn id="18" idx="4"/>
          </p:cNvCxnSpPr>
          <p:nvPr/>
        </p:nvCxnSpPr>
        <p:spPr>
          <a:xfrm rot="16200000" flipH="1">
            <a:off x="2114550" y="2343150"/>
            <a:ext cx="1905000" cy="2857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8" idx="0"/>
          </p:cNvCxnSpPr>
          <p:nvPr/>
        </p:nvCxnSpPr>
        <p:spPr>
          <a:xfrm flipV="1">
            <a:off x="1638300" y="3049588"/>
            <a:ext cx="2857500" cy="1825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419600" y="3049588"/>
            <a:ext cx="152400" cy="16748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0" idx="0"/>
          </p:cNvCxnSpPr>
          <p:nvPr/>
        </p:nvCxnSpPr>
        <p:spPr>
          <a:xfrm rot="16200000" flipH="1">
            <a:off x="6781800" y="2819400"/>
            <a:ext cx="838200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4"/>
          </p:cNvCxnSpPr>
          <p:nvPr/>
        </p:nvCxnSpPr>
        <p:spPr>
          <a:xfrm rot="5400000" flipH="1" flipV="1">
            <a:off x="6782594" y="3656806"/>
            <a:ext cx="836612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Pentagon 26"/>
          <p:cNvSpPr/>
          <p:nvPr/>
        </p:nvSpPr>
        <p:spPr>
          <a:xfrm>
            <a:off x="7848602" y="3733800"/>
            <a:ext cx="533398" cy="3048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28700" y="2385536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Telescope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4600" y="4507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Focal plane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4800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Objective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91400" y="3276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Detector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77000" y="3048000"/>
            <a:ext cx="152400" cy="16748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18" idx="0"/>
            <a:endCxn id="20" idx="0"/>
          </p:cNvCxnSpPr>
          <p:nvPr/>
        </p:nvCxnSpPr>
        <p:spPr>
          <a:xfrm rot="5400000" flipH="1" flipV="1">
            <a:off x="5523706" y="2020094"/>
            <a:ext cx="1588" cy="2057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8" idx="4"/>
            <a:endCxn id="20" idx="4"/>
          </p:cNvCxnSpPr>
          <p:nvPr/>
        </p:nvCxnSpPr>
        <p:spPr>
          <a:xfrm rot="5400000" flipH="1" flipV="1">
            <a:off x="5523706" y="3694906"/>
            <a:ext cx="1588" cy="2057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86200" y="4800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Collimator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4359533" y="3947061"/>
            <a:ext cx="2252146" cy="158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4588133" y="3944679"/>
            <a:ext cx="2252146" cy="158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419600" y="232993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Fabry-Pérot</a:t>
            </a:r>
            <a:r>
              <a:rPr lang="en-US" dirty="0" smtClean="0">
                <a:solidFill>
                  <a:srgbClr val="FF0000"/>
                </a:solidFill>
              </a:rPr>
              <a:t> etalon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 flipH="1" flipV="1">
            <a:off x="2973388" y="35052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2972594" y="4266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895600" y="286333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Slit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Fabry-Pérot</a:t>
            </a:r>
            <a:r>
              <a:rPr lang="en-US" dirty="0" smtClean="0"/>
              <a:t> spectrometer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2514600" cy="21688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31771"/>
            <a:ext cx="3810000" cy="2721429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3962400" y="1295400"/>
            <a:ext cx="4953000" cy="52670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cs typeface="Comic Sans MS"/>
              </a:rPr>
              <a:t>Similar to filter spectrometer, but spacing can be made tunable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cs typeface="Comic Sans MS"/>
              </a:rPr>
              <a:t>Detector records </a:t>
            </a:r>
            <a:r>
              <a:rPr lang="en-US" sz="2400" dirty="0" err="1" smtClean="0">
                <a:latin typeface="Comic Sans MS"/>
                <a:cs typeface="Comic Sans MS"/>
              </a:rPr>
              <a:t>I(</a:t>
            </a:r>
            <a:r>
              <a:rPr lang="en-US" sz="2400" dirty="0" err="1" smtClean="0">
                <a:latin typeface="Symbol" charset="2"/>
                <a:cs typeface="Symbol" charset="2"/>
              </a:rPr>
              <a:t>l</a:t>
            </a:r>
            <a:r>
              <a:rPr lang="en-US" sz="2400" dirty="0" smtClean="0">
                <a:latin typeface="Symbol" charset="2"/>
                <a:cs typeface="Symbol" charset="2"/>
              </a:rPr>
              <a:t>)</a:t>
            </a:r>
            <a:r>
              <a:rPr lang="en-US" sz="2400" dirty="0" smtClean="0">
                <a:latin typeface="Comic Sans MS"/>
                <a:cs typeface="Comic Sans MS"/>
              </a:rPr>
              <a:t> as a function of the transmitted wavelength m</a:t>
            </a:r>
            <a:r>
              <a:rPr lang="en-US" sz="2400" dirty="0" smtClean="0">
                <a:latin typeface="Symbol" charset="2"/>
                <a:cs typeface="Symbol" charset="2"/>
              </a:rPr>
              <a:t>l=2</a:t>
            </a:r>
            <a:r>
              <a:rPr lang="en-US" sz="2400" dirty="0" smtClean="0">
                <a:latin typeface="Comic Sans MS"/>
                <a:cs typeface="Comic Sans MS"/>
              </a:rPr>
              <a:t>l, where </a:t>
            </a:r>
            <a:r>
              <a:rPr lang="en-US" sz="2400" dirty="0" err="1" smtClean="0">
                <a:latin typeface="Comic Sans MS"/>
                <a:cs typeface="Comic Sans MS"/>
              </a:rPr>
              <a:t>m</a:t>
            </a:r>
            <a:r>
              <a:rPr lang="en-US" sz="2400" dirty="0" smtClean="0">
                <a:latin typeface="Comic Sans MS"/>
                <a:cs typeface="Comic Sans MS"/>
              </a:rPr>
              <a:t> is an integer and enumerates the transmitted order.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cs typeface="Comic Sans MS"/>
              </a:rPr>
              <a:t>Only one spectral channel per measurement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cs typeface="Comic Sans MS"/>
              </a:rPr>
              <a:t>Transmittance and wavelength must be calibrated.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cs typeface="Comic Sans MS"/>
              </a:rPr>
              <a:t>Allows high spectral resolution, if the finesse F or the order </a:t>
            </a:r>
            <a:r>
              <a:rPr lang="en-US" sz="2400" dirty="0" err="1" smtClean="0">
                <a:latin typeface="Comic Sans MS"/>
                <a:cs typeface="Comic Sans MS"/>
              </a:rPr>
              <a:t>m</a:t>
            </a:r>
            <a:r>
              <a:rPr lang="en-US" sz="2400" dirty="0" smtClean="0">
                <a:latin typeface="Comic Sans MS"/>
                <a:cs typeface="Comic Sans MS"/>
              </a:rPr>
              <a:t> is high. In the latter case, a pre-filtering is required to select only one wavelength (order-selection).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Fabry-Pérot</a:t>
            </a:r>
            <a:r>
              <a:rPr lang="en-US" dirty="0" smtClean="0"/>
              <a:t> spectrometer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1"/>
            <a:ext cx="4587240" cy="32766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87975" y="1708150"/>
          <a:ext cx="3621088" cy="252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4" imgW="2146300" imgH="1498600" progId="Equation.3">
                  <p:embed/>
                </p:oleObj>
              </mc:Choice>
              <mc:Fallback>
                <p:oleObj name="Equation" r:id="rId4" imgW="2146300" imgH="149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1708150"/>
                        <a:ext cx="3621088" cy="2528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4193" y="4864100"/>
          <a:ext cx="624681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6" imgW="3479800" imgH="1066800" progId="Equation.3">
                  <p:embed/>
                </p:oleObj>
              </mc:Choice>
              <mc:Fallback>
                <p:oleObj name="Equation" r:id="rId6" imgW="3479800" imgH="1066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93" y="4864100"/>
                        <a:ext cx="6246813" cy="191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2762975" y="1219200"/>
            <a:ext cx="6381025" cy="2969402"/>
            <a:chOff x="2762975" y="1219200"/>
            <a:chExt cx="6381025" cy="2969402"/>
          </a:xfrm>
        </p:grpSpPr>
        <p:sp>
          <p:nvSpPr>
            <p:cNvPr id="18" name="Freeform 17"/>
            <p:cNvSpPr/>
            <p:nvPr/>
          </p:nvSpPr>
          <p:spPr>
            <a:xfrm>
              <a:off x="2762975" y="1626425"/>
              <a:ext cx="1548603" cy="2562177"/>
            </a:xfrm>
            <a:custGeom>
              <a:avLst/>
              <a:gdLst>
                <a:gd name="connsiteX0" fmla="*/ 0 w 1548603"/>
                <a:gd name="connsiteY0" fmla="*/ 2562177 h 2562177"/>
                <a:gd name="connsiteX1" fmla="*/ 545911 w 1548603"/>
                <a:gd name="connsiteY1" fmla="*/ 0 h 2562177"/>
                <a:gd name="connsiteX2" fmla="*/ 1069539 w 1548603"/>
                <a:gd name="connsiteY2" fmla="*/ 0 h 2562177"/>
                <a:gd name="connsiteX3" fmla="*/ 1548603 w 1548603"/>
                <a:gd name="connsiteY3" fmla="*/ 2551037 h 2562177"/>
                <a:gd name="connsiteX4" fmla="*/ 1548603 w 1548603"/>
                <a:gd name="connsiteY4" fmla="*/ 2551037 h 256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603" h="2562177">
                  <a:moveTo>
                    <a:pt x="0" y="2562177"/>
                  </a:moveTo>
                  <a:lnTo>
                    <a:pt x="545911" y="0"/>
                  </a:lnTo>
                  <a:lnTo>
                    <a:pt x="1069539" y="0"/>
                  </a:lnTo>
                  <a:lnTo>
                    <a:pt x="1548603" y="2551037"/>
                  </a:lnTo>
                  <a:lnTo>
                    <a:pt x="1548603" y="2551037"/>
                  </a:lnTo>
                </a:path>
              </a:pathLst>
            </a:custGeom>
            <a:noFill/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57600" y="1219200"/>
              <a:ext cx="548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660066"/>
                  </a:solidFill>
                </a:rPr>
                <a:t>Order-separating filter (e.g. with second FP in 1</a:t>
              </a:r>
              <a:r>
                <a:rPr lang="en-US" baseline="30000" dirty="0" smtClean="0">
                  <a:solidFill>
                    <a:srgbClr val="660066"/>
                  </a:solidFill>
                </a:rPr>
                <a:t>st</a:t>
              </a:r>
              <a:r>
                <a:rPr lang="en-US" dirty="0" smtClean="0">
                  <a:solidFill>
                    <a:srgbClr val="660066"/>
                  </a:solidFill>
                </a:rPr>
                <a:t> order)</a:t>
              </a:r>
              <a:endParaRPr lang="en-US" dirty="0">
                <a:solidFill>
                  <a:srgbClr val="6600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Fabry-Pérot</a:t>
            </a:r>
            <a:r>
              <a:rPr lang="en-US" dirty="0" smtClean="0"/>
              <a:t> spectrometer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524000" y="1861066"/>
            <a:ext cx="228600" cy="2057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1" idx="0"/>
          </p:cNvCxnSpPr>
          <p:nvPr/>
        </p:nvCxnSpPr>
        <p:spPr>
          <a:xfrm>
            <a:off x="457200" y="1861066"/>
            <a:ext cx="11811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3916878"/>
            <a:ext cx="11811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0"/>
            <a:endCxn id="18" idx="4"/>
          </p:cNvCxnSpPr>
          <p:nvPr/>
        </p:nvCxnSpPr>
        <p:spPr>
          <a:xfrm rot="16200000" flipH="1">
            <a:off x="2114550" y="1384816"/>
            <a:ext cx="1905000" cy="2857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8" idx="0"/>
          </p:cNvCxnSpPr>
          <p:nvPr/>
        </p:nvCxnSpPr>
        <p:spPr>
          <a:xfrm flipV="1">
            <a:off x="1638300" y="2091254"/>
            <a:ext cx="2857500" cy="1825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419600" y="2091254"/>
            <a:ext cx="152400" cy="16748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0" idx="0"/>
          </p:cNvCxnSpPr>
          <p:nvPr/>
        </p:nvCxnSpPr>
        <p:spPr>
          <a:xfrm rot="16200000" flipH="1">
            <a:off x="6781800" y="1861066"/>
            <a:ext cx="838200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4"/>
          </p:cNvCxnSpPr>
          <p:nvPr/>
        </p:nvCxnSpPr>
        <p:spPr>
          <a:xfrm rot="5400000" flipH="1" flipV="1">
            <a:off x="6782594" y="2698472"/>
            <a:ext cx="836612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Pentagon 26"/>
          <p:cNvSpPr/>
          <p:nvPr/>
        </p:nvSpPr>
        <p:spPr>
          <a:xfrm>
            <a:off x="7848602" y="2775466"/>
            <a:ext cx="533398" cy="3048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28700" y="1427202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Telescope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4600" y="35491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Focal plane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384226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Objective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91400" y="2362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Detector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77000" y="2089666"/>
            <a:ext cx="152400" cy="16748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18" idx="0"/>
            <a:endCxn id="20" idx="0"/>
          </p:cNvCxnSpPr>
          <p:nvPr/>
        </p:nvCxnSpPr>
        <p:spPr>
          <a:xfrm rot="5400000" flipH="1" flipV="1">
            <a:off x="5523706" y="1061760"/>
            <a:ext cx="1588" cy="2057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8" idx="4"/>
            <a:endCxn id="20" idx="4"/>
          </p:cNvCxnSpPr>
          <p:nvPr/>
        </p:nvCxnSpPr>
        <p:spPr>
          <a:xfrm rot="5400000" flipH="1" flipV="1">
            <a:off x="5523706" y="2736572"/>
            <a:ext cx="1588" cy="2057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86200" y="384226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Collimator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4359533" y="2988727"/>
            <a:ext cx="2252146" cy="158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4740533" y="2987933"/>
            <a:ext cx="2252146" cy="158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419600" y="1371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Fabry-Pérot</a:t>
            </a:r>
            <a:r>
              <a:rPr lang="en-US" dirty="0" smtClean="0">
                <a:solidFill>
                  <a:srgbClr val="FF0000"/>
                </a:solidFill>
              </a:rPr>
              <a:t> etalon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 flipH="1" flipV="1">
            <a:off x="2973388" y="25138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2972594" y="3308072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895600" y="19049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Slit</a:t>
            </a:r>
            <a:endParaRPr lang="en-US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52400" y="4856163"/>
          <a:ext cx="3706813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3" imgW="2197100" imgH="1092200" progId="Equation.3">
                  <p:embed/>
                </p:oleObj>
              </mc:Choice>
              <mc:Fallback>
                <p:oleObj name="Equation" r:id="rId3" imgW="2197100" imgH="1092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856163"/>
                        <a:ext cx="3706813" cy="184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152400" y="4343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Real </a:t>
            </a:r>
            <a:r>
              <a:rPr lang="en-US" dirty="0" err="1" smtClean="0">
                <a:latin typeface="Comic Sans MS"/>
                <a:cs typeface="Comic Sans MS"/>
              </a:rPr>
              <a:t>Fabry-Pérot</a:t>
            </a:r>
            <a:r>
              <a:rPr lang="en-US" dirty="0" smtClean="0">
                <a:latin typeface="Comic Sans MS"/>
                <a:cs typeface="Comic Sans MS"/>
              </a:rPr>
              <a:t>: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4091781" y="2927866"/>
            <a:ext cx="1673224" cy="1588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876800" y="2743200"/>
            <a:ext cx="45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45" name="Straight Connector 44"/>
          <p:cNvCxnSpPr>
            <a:stCxn id="18" idx="2"/>
          </p:cNvCxnSpPr>
          <p:nvPr/>
        </p:nvCxnSpPr>
        <p:spPr>
          <a:xfrm rot="10800000">
            <a:off x="3200400" y="2743200"/>
            <a:ext cx="1219200" cy="18546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2"/>
          </p:cNvCxnSpPr>
          <p:nvPr/>
        </p:nvCxnSpPr>
        <p:spPr>
          <a:xfrm rot="10800000" flipV="1">
            <a:off x="3200400" y="2928660"/>
            <a:ext cx="1219200" cy="15160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352800" y="2678668"/>
            <a:ext cx="48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f</a:t>
            </a:r>
            <a:endParaRPr lang="en-US" dirty="0">
              <a:solidFill>
                <a:srgbClr val="00800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4590118" y="2989124"/>
            <a:ext cx="2251352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715000" y="4114800"/>
            <a:ext cx="228600" cy="794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638800" y="4126468"/>
            <a:ext cx="45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D</a:t>
            </a:r>
            <a:endParaRPr lang="en-US" dirty="0">
              <a:solidFill>
                <a:srgbClr val="008000"/>
              </a:solidFill>
              <a:latin typeface="Symbol" charset="2"/>
              <a:cs typeface="Symbol" charset="2"/>
            </a:endParaRPr>
          </a:p>
        </p:txBody>
      </p:sp>
      <p:graphicFrame>
        <p:nvGraphicFramePr>
          <p:cNvPr id="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863984"/>
              </p:ext>
            </p:extLst>
          </p:nvPr>
        </p:nvGraphicFramePr>
        <p:xfrm>
          <a:off x="4184650" y="4532313"/>
          <a:ext cx="4806950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5" imgW="2844800" imgH="1346200" progId="Equation.3">
                  <p:embed/>
                </p:oleObj>
              </mc:Choice>
              <mc:Fallback>
                <p:oleObj name="Equation" r:id="rId5" imgW="2844800" imgH="1346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4532313"/>
                        <a:ext cx="4806950" cy="227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00"/>
            <a:ext cx="10439400" cy="695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Example of </a:t>
            </a:r>
            <a:r>
              <a:rPr lang="en-US" sz="2400" dirty="0" err="1" smtClean="0">
                <a:solidFill>
                  <a:srgbClr val="FFFFFF"/>
                </a:solidFill>
              </a:rPr>
              <a:t>apearture</a:t>
            </a:r>
            <a:r>
              <a:rPr lang="en-US" sz="2400" dirty="0" smtClean="0">
                <a:solidFill>
                  <a:srgbClr val="FFFFFF"/>
                </a:solidFill>
              </a:rPr>
              <a:t> finesse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53000" cy="21336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265714"/>
            <a:ext cx="4495800" cy="3211286"/>
          </a:xfrm>
          <a:prstGeom prst="rect">
            <a:avLst/>
          </a:prstGeom>
        </p:spPr>
      </p:pic>
      <p:cxnSp>
        <p:nvCxnSpPr>
          <p:cNvPr id="57" name="Straight Connector 56"/>
          <p:cNvCxnSpPr/>
          <p:nvPr/>
        </p:nvCxnSpPr>
        <p:spPr>
          <a:xfrm rot="5400000">
            <a:off x="5065712" y="3162300"/>
            <a:ext cx="990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666706" y="3162300"/>
            <a:ext cx="990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4953397" y="3505597"/>
            <a:ext cx="167560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6554391" y="3504009"/>
            <a:ext cx="167560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4800" y="2362200"/>
            <a:ext cx="3657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Transmitted wavelength is unique only for given angle T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If slit is too wide, the aperture (angle cone) is enlarged and the range of transmitted wavelength increased.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The ‘contrast is the reduced, thus the finesse and the spectral </a:t>
            </a:r>
            <a:r>
              <a:rPr lang="en-US" dirty="0" smtClean="0">
                <a:solidFill>
                  <a:srgbClr val="FFFFFF"/>
                </a:solidFill>
              </a:rPr>
              <a:t>resolution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spectrograph layout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524000" y="2242066"/>
            <a:ext cx="228600" cy="2057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1" idx="0"/>
          </p:cNvCxnSpPr>
          <p:nvPr/>
        </p:nvCxnSpPr>
        <p:spPr>
          <a:xfrm>
            <a:off x="457200" y="2242066"/>
            <a:ext cx="11811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4297878"/>
            <a:ext cx="11811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0"/>
            <a:endCxn id="18" idx="4"/>
          </p:cNvCxnSpPr>
          <p:nvPr/>
        </p:nvCxnSpPr>
        <p:spPr>
          <a:xfrm rot="16200000" flipH="1">
            <a:off x="2114550" y="1765816"/>
            <a:ext cx="1905000" cy="2857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8" idx="0"/>
          </p:cNvCxnSpPr>
          <p:nvPr/>
        </p:nvCxnSpPr>
        <p:spPr>
          <a:xfrm flipV="1">
            <a:off x="1638300" y="2472254"/>
            <a:ext cx="2857500" cy="1825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419600" y="2472254"/>
            <a:ext cx="152400" cy="16748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6781800" y="2242065"/>
            <a:ext cx="838200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6782594" y="3079472"/>
            <a:ext cx="836612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Pentagon 26"/>
          <p:cNvSpPr/>
          <p:nvPr/>
        </p:nvSpPr>
        <p:spPr>
          <a:xfrm>
            <a:off x="7848602" y="3156466"/>
            <a:ext cx="533398" cy="3048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28700" y="1808202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Telescope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4600" y="39301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Focal plane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44635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Objective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91400" y="269926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Detector 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35" name="Straight Connector 34"/>
          <p:cNvCxnSpPr>
            <a:stCxn id="18" idx="0"/>
          </p:cNvCxnSpPr>
          <p:nvPr/>
        </p:nvCxnSpPr>
        <p:spPr>
          <a:xfrm rot="5400000" flipH="1" flipV="1">
            <a:off x="5523706" y="1442760"/>
            <a:ext cx="1589" cy="2057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8" idx="4"/>
          </p:cNvCxnSpPr>
          <p:nvPr/>
        </p:nvCxnSpPr>
        <p:spPr>
          <a:xfrm rot="5400000" flipH="1" flipV="1">
            <a:off x="5523706" y="3117572"/>
            <a:ext cx="1588" cy="2057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86200" y="422326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Collimator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19600" y="1752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Disperser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 flipH="1" flipV="1">
            <a:off x="2973388" y="292786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2972594" y="3689072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895600" y="22859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Slit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5257800" y="2242065"/>
            <a:ext cx="762003" cy="2256117"/>
            <a:chOff x="5334000" y="2819399"/>
            <a:chExt cx="762003" cy="2256117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4208721" y="3947061"/>
              <a:ext cx="2252146" cy="1588"/>
            </a:xfrm>
            <a:prstGeom prst="line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4776651" y="3756164"/>
              <a:ext cx="2256115" cy="382588"/>
            </a:xfrm>
            <a:prstGeom prst="line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334000" y="2819399"/>
              <a:ext cx="379414" cy="1588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335588" y="5073928"/>
              <a:ext cx="760414" cy="1588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Oval 61"/>
          <p:cNvSpPr/>
          <p:nvPr/>
        </p:nvSpPr>
        <p:spPr>
          <a:xfrm>
            <a:off x="6477000" y="2243654"/>
            <a:ext cx="152400" cy="22082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endCxn id="62" idx="0"/>
          </p:cNvCxnSpPr>
          <p:nvPr/>
        </p:nvCxnSpPr>
        <p:spPr>
          <a:xfrm flipV="1">
            <a:off x="5637214" y="2243654"/>
            <a:ext cx="915986" cy="22701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2" idx="0"/>
          </p:cNvCxnSpPr>
          <p:nvPr/>
        </p:nvCxnSpPr>
        <p:spPr>
          <a:xfrm rot="16200000" flipH="1">
            <a:off x="6788428" y="2008426"/>
            <a:ext cx="824944" cy="129540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6553200" y="3068598"/>
            <a:ext cx="1295400" cy="849868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0800000" flipV="1">
            <a:off x="5943606" y="3918466"/>
            <a:ext cx="609596" cy="227012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2" idx="4"/>
          </p:cNvCxnSpPr>
          <p:nvPr/>
        </p:nvCxnSpPr>
        <p:spPr>
          <a:xfrm>
            <a:off x="5943600" y="4145478"/>
            <a:ext cx="609600" cy="3063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2" idx="4"/>
          </p:cNvCxnSpPr>
          <p:nvPr/>
        </p:nvCxnSpPr>
        <p:spPr>
          <a:xfrm rot="5400000" flipH="1" flipV="1">
            <a:off x="6781801" y="3385065"/>
            <a:ext cx="838200" cy="12954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6553202" y="2700060"/>
            <a:ext cx="1295400" cy="9136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>
            <a:off x="5637215" y="2470664"/>
            <a:ext cx="915985" cy="2286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57200" y="4832866"/>
            <a:ext cx="7924800" cy="133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Single detector -&gt; </a:t>
            </a:r>
            <a:r>
              <a:rPr lang="en-US" dirty="0" err="1" smtClean="0">
                <a:latin typeface="Comic Sans MS"/>
                <a:cs typeface="Comic Sans MS"/>
              </a:rPr>
              <a:t>monochromator</a:t>
            </a:r>
            <a:r>
              <a:rPr lang="en-US" dirty="0" smtClean="0">
                <a:latin typeface="Comic Sans MS"/>
                <a:cs typeface="Comic Sans MS"/>
              </a:rPr>
              <a:t> (may be used with movable part to scan over wavelengths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Array detector -&gt; spectrograph with N wavelength channels (N = number of detectors or pixels)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disperser separates the wavelengths in angular direction. To avoid angular mixing, the beam is collimated. The disperser is characterized by its angular dispersion: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where </a:t>
            </a:r>
            <a:r>
              <a:rPr lang="en-US" i="1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is the deviation angle from the un-dispersed direction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29000" y="3886200"/>
          <a:ext cx="1536701" cy="1036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tion" r:id="rId3" imgW="546100" imgH="368300" progId="Equation.3">
                  <p:embed/>
                </p:oleObj>
              </mc:Choice>
              <mc:Fallback>
                <p:oleObj name="Equation" r:id="rId3" imgW="5461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86200"/>
                        <a:ext cx="1536701" cy="1036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prism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73" y="1417638"/>
            <a:ext cx="3849778" cy="2392362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2600" y="1219200"/>
            <a:ext cx="477520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874838" y="4468813"/>
          <a:ext cx="541020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5" imgW="3454400" imgH="1295400" progId="Equation.3">
                  <p:embed/>
                </p:oleObj>
              </mc:Choice>
              <mc:Fallback>
                <p:oleObj name="Equation" r:id="rId5" imgW="3454400" imgH="1295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4468813"/>
                        <a:ext cx="5410200" cy="202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Prism characteristics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4888468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Prism example: BK7 (normal glass), </a:t>
            </a:r>
            <a:r>
              <a:rPr lang="en-US" dirty="0" err="1" smtClean="0">
                <a:latin typeface="Comic Sans MS"/>
                <a:cs typeface="Comic Sans MS"/>
              </a:rPr>
              <a:t>t</a:t>
            </a:r>
            <a:r>
              <a:rPr lang="en-US" dirty="0" smtClean="0">
                <a:latin typeface="Comic Sans MS"/>
                <a:cs typeface="Comic Sans MS"/>
              </a:rPr>
              <a:t> = 50 mm, D = 100 mm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1232972"/>
            <a:ext cx="6934200" cy="146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-&gt; High transmittance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-&gt; When used at minimum deviation, no </a:t>
            </a:r>
            <a:r>
              <a:rPr lang="en-US" dirty="0" err="1" smtClean="0">
                <a:latin typeface="Comic Sans MS"/>
                <a:cs typeface="Comic Sans MS"/>
              </a:rPr>
              <a:t>anamorphosis</a:t>
            </a:r>
            <a:r>
              <a:rPr lang="en-US" dirty="0" smtClean="0">
                <a:latin typeface="Comic Sans MS"/>
                <a:cs typeface="Comic Sans MS"/>
              </a:rPr>
              <a:t> (beam dia. compression or enlargement)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-&gt; Produces ‘low’ dispersion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438275" y="5575300"/>
          <a:ext cx="62579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Equation" r:id="rId3" imgW="3035300" imgH="406400" progId="Equation.3">
                  <p:embed/>
                </p:oleObj>
              </mc:Choice>
              <mc:Fallback>
                <p:oleObj name="Equation" r:id="rId3" imgW="3035300" imgH="40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5575300"/>
                        <a:ext cx="625792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600200"/>
            <a:ext cx="4381500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Prism characteristics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1676400"/>
            <a:ext cx="6934200" cy="353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-&gt; Depends mainly on glass material (internal transmittance)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-&gt; Anti-reflection coatings are needed to avoid reflection losses, especially for large apex angles (and large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>
                <a:latin typeface="Comic Sans MS"/>
                <a:cs typeface="Comic Sans MS"/>
              </a:rPr>
              <a:t>). The coating must be optimized for the glass and the used angles.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-&gt; Efficiency can be as high as 99%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-&gt; The dispersion increases towards the blue wavelengths. For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Crown</a:t>
            </a:r>
            <a:r>
              <a:rPr lang="en-US" dirty="0" smtClean="0">
                <a:latin typeface="Comic Sans MS"/>
                <a:cs typeface="Comic Sans MS"/>
              </a:rPr>
              <a:t> glasses (contain Potassium) the ratio of the dispersion between blue and red is lower than for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Flint</a:t>
            </a:r>
            <a:r>
              <a:rPr lang="en-US" dirty="0" smtClean="0">
                <a:latin typeface="Comic Sans MS"/>
                <a:cs typeface="Comic Sans MS"/>
              </a:rPr>
              <a:t> glasses (contain lead, titanium dioxide or zirconium dioxide)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PART 1 - Principles of spectroscopy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Fundamental parameters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Overview of spectrometry methods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+mn-ea"/>
                <a:cs typeface="Comic Sans MS"/>
              </a:rPr>
              <a:t>PART 2 – ‘Modern’ spectrographs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+mn-ea"/>
                <a:cs typeface="Comic Sans MS"/>
              </a:rPr>
              <a:t>‘Simple’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/>
                <a:ea typeface="+mn-ea"/>
                <a:cs typeface="Comic Sans MS"/>
              </a:rPr>
              <a:t>spectroimager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/>
              <a:ea typeface="+mn-ea"/>
              <a:cs typeface="Comic Sans M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+mn-ea"/>
                <a:cs typeface="Comic Sans MS"/>
              </a:rPr>
              <a:t>FORS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/>
                <a:ea typeface="+mn-ea"/>
                <a:cs typeface="Comic Sans MS"/>
              </a:rPr>
              <a:t>Echelle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+mn-ea"/>
                <a:cs typeface="Comic Sans MS"/>
              </a:rPr>
              <a:t> spectrographs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+mn-ea"/>
                <a:cs typeface="Comic Sans MS"/>
              </a:rPr>
              <a:t>UVES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/>
                <a:ea typeface="+mn-ea"/>
                <a:cs typeface="Comic Sans MS"/>
              </a:rPr>
              <a:t>CRIRES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PART 3 - Spectroscopy on the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VLTs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Multi-Object spectrographs (MOS)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Intergral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-Field Units (IFU)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spectro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-imagers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Giraffe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VIMOS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smtClean="0">
                <a:latin typeface="Comic Sans MS"/>
                <a:cs typeface="Comic Sans MS"/>
              </a:rPr>
              <a:t>Sinfoni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Future instruments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X-shooter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MUSE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ESPRESSO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Grating spectrograph</a:t>
            </a:r>
            <a:endParaRPr lang="en-US" dirty="0"/>
          </a:p>
        </p:txBody>
      </p: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1066800" y="1693862"/>
            <a:ext cx="7162800" cy="4783138"/>
            <a:chOff x="1104" y="975"/>
            <a:chExt cx="4512" cy="3013"/>
          </a:xfrm>
        </p:grpSpPr>
        <p:pic>
          <p:nvPicPr>
            <p:cNvPr id="5" name="Picture 7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4" y="975"/>
              <a:ext cx="4512" cy="30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79"/>
            <p:cNvSpPr txBox="1">
              <a:spLocks noChangeArrowheads="1"/>
            </p:cNvSpPr>
            <p:nvPr/>
          </p:nvSpPr>
          <p:spPr bwMode="auto">
            <a:xfrm>
              <a:off x="4502" y="1752"/>
              <a:ext cx="56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762000"/>
              <a:r>
                <a:rPr lang="en-US" sz="1800">
                  <a:latin typeface="Times New Roman" pitchFamily="-65" charset="0"/>
                </a:rPr>
                <a:t>Camera</a:t>
              </a:r>
              <a:endParaRPr lang="en-US" sz="1800"/>
            </a:p>
          </p:txBody>
        </p:sp>
        <p:sp>
          <p:nvSpPr>
            <p:cNvPr id="7" name="Text Box 80"/>
            <p:cNvSpPr txBox="1">
              <a:spLocks noChangeArrowheads="1"/>
            </p:cNvSpPr>
            <p:nvPr/>
          </p:nvSpPr>
          <p:spPr bwMode="auto">
            <a:xfrm>
              <a:off x="3744" y="3757"/>
              <a:ext cx="74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762000"/>
              <a:r>
                <a:rPr lang="en-US" sz="1800">
                  <a:latin typeface="Times New Roman" pitchFamily="-65" charset="0"/>
                </a:rPr>
                <a:t>Collimator</a:t>
              </a:r>
              <a:endParaRPr lang="en-US" sz="1800"/>
            </a:p>
          </p:txBody>
        </p:sp>
      </p:grp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746125" y="2192337"/>
            <a:ext cx="1539875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1800" i="1"/>
              <a:t>Focal ratios defined as</a:t>
            </a:r>
          </a:p>
          <a:p>
            <a:pPr defTabSz="762000"/>
            <a:r>
              <a:rPr lang="en-US" sz="1800" i="1"/>
              <a:t>F</a:t>
            </a:r>
            <a:r>
              <a:rPr lang="en-US" sz="1800" i="1" baseline="-25000"/>
              <a:t>i</a:t>
            </a:r>
            <a:r>
              <a:rPr lang="en-US" sz="1800" i="1"/>
              <a:t>  =  f</a:t>
            </a:r>
            <a:r>
              <a:rPr lang="en-US" sz="1800" i="1" baseline="-25000"/>
              <a:t>i </a:t>
            </a:r>
            <a:r>
              <a:rPr lang="en-US" sz="1800" i="1"/>
              <a:t>/ D</a:t>
            </a:r>
            <a:r>
              <a:rPr lang="en-US" sz="1800" i="1" baseline="-25000"/>
              <a:t>i</a:t>
            </a:r>
            <a:endParaRPr lang="en-US" sz="18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diffraction grating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3716981" cy="3111500"/>
          </a:xfrm>
          <a:prstGeom prst="rect">
            <a:avLst/>
          </a:prstGeom>
        </p:spPr>
      </p:pic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167188" y="2651125"/>
          <a:ext cx="47783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Equation" r:id="rId4" imgW="2590800" imgH="584200" progId="Equation.3">
                  <p:embed/>
                </p:oleObj>
              </mc:Choice>
              <mc:Fallback>
                <p:oleObj name="Equation" r:id="rId4" imgW="2590800" imgH="584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2651125"/>
                        <a:ext cx="4778375" cy="10826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19563" y="1417638"/>
            <a:ext cx="487203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Generic grating equation from the condition of positive interference between various ‘grooves’:</a:t>
            </a:r>
            <a:endParaRPr lang="en-US" sz="2400" dirty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709737" y="4667250"/>
          <a:ext cx="5072063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Equation" r:id="rId6" imgW="2755900" imgH="838200" progId="Equation.3">
                  <p:embed/>
                </p:oleObj>
              </mc:Choice>
              <mc:Fallback>
                <p:oleObj name="Equation" r:id="rId6" imgW="2755900" imgH="838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7" y="4667250"/>
                        <a:ext cx="5072063" cy="154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Grating characteristics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514600"/>
            <a:ext cx="6934200" cy="21110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48006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Typical grating example: </a:t>
            </a:r>
            <a:r>
              <a:rPr lang="en-US" dirty="0" err="1" smtClean="0">
                <a:latin typeface="Comic Sans MS"/>
                <a:cs typeface="Comic Sans MS"/>
              </a:rPr>
              <a:t>m</a:t>
            </a:r>
            <a:r>
              <a:rPr lang="en-US" dirty="0" smtClean="0">
                <a:latin typeface="Comic Sans MS"/>
                <a:cs typeface="Comic Sans MS"/>
              </a:rPr>
              <a:t> = 1, 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smtClean="0">
                <a:latin typeface="Comic Sans MS"/>
                <a:cs typeface="Comic Sans MS"/>
              </a:rPr>
              <a:t> = 1000 </a:t>
            </a:r>
            <a:r>
              <a:rPr lang="en-US" dirty="0" err="1" smtClean="0">
                <a:latin typeface="Comic Sans MS"/>
                <a:cs typeface="Comic Sans MS"/>
              </a:rPr>
              <a:t>gr</a:t>
            </a:r>
            <a:r>
              <a:rPr lang="en-US" dirty="0" smtClean="0">
                <a:latin typeface="Comic Sans MS"/>
                <a:cs typeface="Comic Sans MS"/>
              </a:rPr>
              <a:t>/mm, </a:t>
            </a:r>
            <a:r>
              <a:rPr lang="en-US" dirty="0" err="1" smtClean="0">
                <a:latin typeface="Comic Sans MS"/>
                <a:cs typeface="Comic Sans MS"/>
              </a:rPr>
              <a:t>sin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dirty="0" smtClean="0">
                <a:latin typeface="Comic Sans MS"/>
                <a:cs typeface="Comic Sans MS"/>
              </a:rPr>
              <a:t> + </a:t>
            </a:r>
            <a:r>
              <a:rPr lang="en-US" dirty="0" err="1" smtClean="0">
                <a:latin typeface="Comic Sans MS"/>
                <a:cs typeface="Comic Sans MS"/>
              </a:rPr>
              <a:t>sin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Comic Sans MS"/>
                <a:cs typeface="Comic Sans MS"/>
              </a:rPr>
              <a:t> = 1, </a:t>
            </a:r>
            <a:r>
              <a:rPr lang="en-US" dirty="0" err="1" smtClean="0">
                <a:latin typeface="Comic Sans MS"/>
                <a:cs typeface="Comic Sans MS"/>
              </a:rPr>
              <a:t>cos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Symbol" charset="2"/>
                <a:cs typeface="Symbol" charset="2"/>
              </a:rPr>
              <a:t>=1/2</a:t>
            </a:r>
            <a:endParaRPr lang="en-US" dirty="0" smtClean="0"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1232972"/>
            <a:ext cx="6934200" cy="118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-&gt; Several orders result for a given wavelength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-&gt; </a:t>
            </a:r>
            <a:r>
              <a:rPr lang="en-US" dirty="0" err="1" smtClean="0">
                <a:latin typeface="Comic Sans MS"/>
                <a:cs typeface="Comic Sans MS"/>
              </a:rPr>
              <a:t>m</a:t>
            </a:r>
            <a:r>
              <a:rPr lang="en-US" dirty="0" smtClean="0">
                <a:latin typeface="Comic Sans MS"/>
                <a:cs typeface="Comic Sans MS"/>
              </a:rPr>
              <a:t> = 0 for a grating which acts like a mirror -&gt; no dispersion!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-&gt; Orders overlap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spatially</a:t>
            </a:r>
            <a:r>
              <a:rPr lang="en-US" dirty="0" smtClean="0">
                <a:latin typeface="Comic Sans MS"/>
                <a:cs typeface="Comic Sans MS"/>
              </a:rPr>
              <a:t> -&gt; must be filtered or use at </a:t>
            </a:r>
            <a:r>
              <a:rPr lang="en-US" dirty="0" err="1" smtClean="0">
                <a:latin typeface="Comic Sans MS"/>
                <a:cs typeface="Comic Sans MS"/>
              </a:rPr>
              <a:t>m</a:t>
            </a:r>
            <a:r>
              <a:rPr lang="en-US" dirty="0" smtClean="0">
                <a:latin typeface="Comic Sans MS"/>
                <a:cs typeface="Comic Sans MS"/>
              </a:rPr>
              <a:t>=1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743200" y="5334000"/>
          <a:ext cx="3581400" cy="881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Equation" r:id="rId4" imgW="1600200" imgH="393700" progId="Equation.3">
                  <p:embed/>
                </p:oleObj>
              </mc:Choice>
              <mc:Fallback>
                <p:oleObj name="Equation" r:id="rId4" imgW="16002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34000"/>
                        <a:ext cx="3581400" cy="881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85800" y="62600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Dispersion typically much higher than for prisms!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Grism</a:t>
            </a:r>
            <a:r>
              <a:rPr lang="en-US" dirty="0" smtClean="0"/>
              <a:t> efficiency</a:t>
            </a:r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3"/>
          <a:srcRect t="2128" b="2128"/>
          <a:stretch/>
        </p:blipFill>
        <p:spPr bwMode="auto">
          <a:xfrm>
            <a:off x="228600" y="1524000"/>
            <a:ext cx="5791200" cy="482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6877050" y="2840038"/>
          <a:ext cx="1117600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Equation" r:id="rId4" imgW="698500" imgH="177800" progId="Equation.3">
                  <p:embed/>
                </p:oleObj>
              </mc:Choice>
              <mc:Fallback>
                <p:oleObj name="Equation" r:id="rId4" imgW="6985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840038"/>
                        <a:ext cx="1117600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019800" y="1232972"/>
            <a:ext cx="29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Maximum efficiency obtained when </a:t>
            </a:r>
            <a:r>
              <a:rPr lang="en-US" dirty="0" err="1" smtClean="0">
                <a:latin typeface="Comic Sans MS"/>
                <a:cs typeface="Comic Sans MS"/>
              </a:rPr>
              <a:t>specular</a:t>
            </a:r>
            <a:r>
              <a:rPr lang="en-US" dirty="0" smtClean="0">
                <a:latin typeface="Comic Sans MS"/>
                <a:cs typeface="Comic Sans MS"/>
              </a:rPr>
              <a:t> groove reflection is matches (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Blaze condition</a:t>
            </a:r>
            <a:r>
              <a:rPr lang="en-US" dirty="0" smtClean="0">
                <a:latin typeface="Comic Sans MS"/>
                <a:cs typeface="Comic Sans MS"/>
              </a:rPr>
              <a:t>):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3340100"/>
            <a:ext cx="2933700" cy="298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reeform 2"/>
          <p:cNvSpPr>
            <a:spLocks/>
          </p:cNvSpPr>
          <p:nvPr/>
        </p:nvSpPr>
        <p:spPr bwMode="auto">
          <a:xfrm>
            <a:off x="2012950" y="3286125"/>
            <a:ext cx="2709863" cy="955675"/>
          </a:xfrm>
          <a:custGeom>
            <a:avLst/>
            <a:gdLst/>
            <a:ahLst/>
            <a:cxnLst>
              <a:cxn ang="0">
                <a:pos x="0" y="586"/>
              </a:cxn>
              <a:cxn ang="0">
                <a:pos x="188" y="23"/>
              </a:cxn>
              <a:cxn ang="0">
                <a:pos x="628" y="445"/>
              </a:cxn>
              <a:cxn ang="0">
                <a:pos x="1079" y="662"/>
              </a:cxn>
              <a:cxn ang="0">
                <a:pos x="1707" y="719"/>
              </a:cxn>
            </a:cxnLst>
            <a:rect l="0" t="0" r="r" b="b"/>
            <a:pathLst>
              <a:path w="1707" h="719">
                <a:moveTo>
                  <a:pt x="0" y="586"/>
                </a:moveTo>
                <a:cubicBezTo>
                  <a:pt x="42" y="316"/>
                  <a:pt x="84" y="47"/>
                  <a:pt x="188" y="23"/>
                </a:cubicBezTo>
                <a:cubicBezTo>
                  <a:pt x="293" y="0"/>
                  <a:pt x="480" y="339"/>
                  <a:pt x="628" y="445"/>
                </a:cubicBezTo>
                <a:cubicBezTo>
                  <a:pt x="776" y="551"/>
                  <a:pt x="899" y="616"/>
                  <a:pt x="1079" y="662"/>
                </a:cubicBezTo>
                <a:cubicBezTo>
                  <a:pt x="1259" y="708"/>
                  <a:pt x="1576" y="707"/>
                  <a:pt x="1707" y="719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7" name="Freeform 3"/>
          <p:cNvSpPr>
            <a:spLocks/>
          </p:cNvSpPr>
          <p:nvPr/>
        </p:nvSpPr>
        <p:spPr bwMode="auto">
          <a:xfrm>
            <a:off x="1854200" y="1906588"/>
            <a:ext cx="2755900" cy="1079500"/>
          </a:xfrm>
          <a:custGeom>
            <a:avLst/>
            <a:gdLst/>
            <a:ahLst/>
            <a:cxnLst>
              <a:cxn ang="0">
                <a:pos x="0" y="586"/>
              </a:cxn>
              <a:cxn ang="0">
                <a:pos x="288" y="23"/>
              </a:cxn>
              <a:cxn ang="0">
                <a:pos x="960" y="445"/>
              </a:cxn>
              <a:cxn ang="0">
                <a:pos x="1355" y="616"/>
              </a:cxn>
              <a:cxn ang="0">
                <a:pos x="1736" y="680"/>
              </a:cxn>
            </a:cxnLst>
            <a:rect l="0" t="0" r="r" b="b"/>
            <a:pathLst>
              <a:path w="1736" h="680">
                <a:moveTo>
                  <a:pt x="0" y="586"/>
                </a:moveTo>
                <a:cubicBezTo>
                  <a:pt x="64" y="316"/>
                  <a:pt x="128" y="47"/>
                  <a:pt x="288" y="23"/>
                </a:cubicBezTo>
                <a:cubicBezTo>
                  <a:pt x="448" y="0"/>
                  <a:pt x="782" y="346"/>
                  <a:pt x="960" y="445"/>
                </a:cubicBezTo>
                <a:cubicBezTo>
                  <a:pt x="1138" y="544"/>
                  <a:pt x="1226" y="577"/>
                  <a:pt x="1355" y="616"/>
                </a:cubicBezTo>
                <a:cubicBezTo>
                  <a:pt x="1484" y="655"/>
                  <a:pt x="1657" y="667"/>
                  <a:pt x="1736" y="680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 overlaps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016000" y="1804988"/>
            <a:ext cx="53340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1016000" y="4243388"/>
            <a:ext cx="53340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1016000" y="3024188"/>
            <a:ext cx="53340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1168400" y="1804988"/>
            <a:ext cx="0" cy="403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2082800" y="1804988"/>
            <a:ext cx="1447800" cy="121920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2997200" y="3024188"/>
            <a:ext cx="2895600" cy="121920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1016000" y="1804988"/>
            <a:ext cx="1066800" cy="1219200"/>
          </a:xfrm>
          <a:prstGeom prst="rect">
            <a:avLst/>
          </a:prstGeom>
          <a:solidFill>
            <a:schemeClr val="bg2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3530600" y="1804988"/>
            <a:ext cx="2819400" cy="1219200"/>
          </a:xfrm>
          <a:prstGeom prst="rect">
            <a:avLst/>
          </a:prstGeom>
          <a:solidFill>
            <a:schemeClr val="bg2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1019175" y="3024188"/>
            <a:ext cx="1978025" cy="1219200"/>
          </a:xfrm>
          <a:prstGeom prst="rect">
            <a:avLst/>
          </a:prstGeom>
          <a:solidFill>
            <a:schemeClr val="bg2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5892800" y="3024188"/>
            <a:ext cx="457200" cy="1219200"/>
          </a:xfrm>
          <a:prstGeom prst="rect">
            <a:avLst/>
          </a:prstGeom>
          <a:solidFill>
            <a:schemeClr val="bg2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1143000" y="4492625"/>
            <a:ext cx="55563" cy="968375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auto">
          <a:xfrm>
            <a:off x="1016000" y="5843588"/>
            <a:ext cx="533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1019175" y="5843588"/>
            <a:ext cx="298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800">
                <a:latin typeface="Times New Roman" pitchFamily="-65" charset="0"/>
              </a:rPr>
              <a:t>0</a:t>
            </a:r>
            <a:endParaRPr lang="en-US" sz="1800"/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3289300" y="5843588"/>
            <a:ext cx="4191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800" i="1">
                <a:latin typeface="Symbol" pitchFamily="-65" charset="2"/>
              </a:rPr>
              <a:t>l</a:t>
            </a:r>
            <a:r>
              <a:rPr lang="en-US" sz="1800" i="1" baseline="-25000">
                <a:latin typeface="Times New Roman" pitchFamily="-65" charset="0"/>
              </a:rPr>
              <a:t>U</a:t>
            </a:r>
            <a:endParaRPr lang="en-US" sz="1800" i="1" baseline="-25000"/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2779713" y="5843588"/>
            <a:ext cx="5080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800" i="1">
                <a:latin typeface="Times New Roman" pitchFamily="-65" charset="0"/>
              </a:rPr>
              <a:t>2</a:t>
            </a:r>
            <a:r>
              <a:rPr lang="en-US" sz="1800" i="1">
                <a:latin typeface="Symbol" pitchFamily="-65" charset="2"/>
              </a:rPr>
              <a:t>l</a:t>
            </a:r>
            <a:r>
              <a:rPr lang="en-US" sz="1800" i="1" baseline="-25000">
                <a:latin typeface="Times New Roman" pitchFamily="-65" charset="0"/>
              </a:rPr>
              <a:t>L</a:t>
            </a:r>
            <a:endParaRPr lang="en-US" sz="1800" i="1" baseline="-25000"/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5594350" y="5843588"/>
            <a:ext cx="5334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800" i="1">
                <a:latin typeface="Times New Roman" pitchFamily="-65" charset="0"/>
              </a:rPr>
              <a:t>2</a:t>
            </a:r>
            <a:r>
              <a:rPr lang="en-US" sz="1800" i="1">
                <a:latin typeface="Symbol" pitchFamily="-65" charset="2"/>
              </a:rPr>
              <a:t>l</a:t>
            </a:r>
            <a:r>
              <a:rPr lang="en-US" sz="1800" i="1" baseline="-25000">
                <a:latin typeface="Times New Roman" pitchFamily="-65" charset="0"/>
              </a:rPr>
              <a:t>U</a:t>
            </a:r>
            <a:endParaRPr lang="en-US" sz="1800" i="1" baseline="-25000"/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1854200" y="5843588"/>
            <a:ext cx="3937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800" i="1">
                <a:latin typeface="Symbol" pitchFamily="-65" charset="2"/>
              </a:rPr>
              <a:t>l</a:t>
            </a:r>
            <a:r>
              <a:rPr lang="en-US" sz="1800" i="1" baseline="-25000">
                <a:latin typeface="Times New Roman" pitchFamily="-65" charset="0"/>
              </a:rPr>
              <a:t>L</a:t>
            </a:r>
            <a:endParaRPr lang="en-US" sz="1800" i="1" baseline="-25000"/>
          </a:p>
        </p:txBody>
      </p:sp>
      <p:sp>
        <p:nvSpPr>
          <p:cNvPr id="77846" name="Line 22"/>
          <p:cNvSpPr>
            <a:spLocks noChangeShapeType="1"/>
          </p:cNvSpPr>
          <p:nvPr/>
        </p:nvSpPr>
        <p:spPr bwMode="auto">
          <a:xfrm>
            <a:off x="2082800" y="3024188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7" name="Line 23"/>
          <p:cNvSpPr>
            <a:spLocks noChangeShapeType="1"/>
          </p:cNvSpPr>
          <p:nvPr/>
        </p:nvSpPr>
        <p:spPr bwMode="auto">
          <a:xfrm>
            <a:off x="2997200" y="4243388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8" name="Line 24"/>
          <p:cNvSpPr>
            <a:spLocks noChangeShapeType="1"/>
          </p:cNvSpPr>
          <p:nvPr/>
        </p:nvSpPr>
        <p:spPr bwMode="auto">
          <a:xfrm>
            <a:off x="5892800" y="4243388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9" name="Text Box 25"/>
          <p:cNvSpPr txBox="1">
            <a:spLocks noChangeArrowheads="1"/>
          </p:cNvSpPr>
          <p:nvPr/>
        </p:nvSpPr>
        <p:spPr bwMode="auto">
          <a:xfrm>
            <a:off x="6469063" y="5197475"/>
            <a:ext cx="2573337" cy="143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1800"/>
              <a:t>Wavelength in first order marking </a:t>
            </a:r>
            <a:r>
              <a:rPr lang="en-US" sz="1800">
                <a:solidFill>
                  <a:schemeClr val="accent2"/>
                </a:solidFill>
              </a:rPr>
              <a:t>position on detector</a:t>
            </a:r>
            <a:r>
              <a:rPr lang="en-US" sz="1800"/>
              <a:t> in dispersion direction </a:t>
            </a:r>
            <a:r>
              <a:rPr lang="en-US" sz="1600"/>
              <a:t>(if dispersion ~linear)</a:t>
            </a:r>
            <a:endParaRPr lang="en-US" sz="1800"/>
          </a:p>
        </p:txBody>
      </p:sp>
      <p:sp>
        <p:nvSpPr>
          <p:cNvPr id="77850" name="Text Box 26"/>
          <p:cNvSpPr txBox="1">
            <a:spLocks noChangeArrowheads="1"/>
          </p:cNvSpPr>
          <p:nvPr/>
        </p:nvSpPr>
        <p:spPr bwMode="auto">
          <a:xfrm>
            <a:off x="1717675" y="1027113"/>
            <a:ext cx="207645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600"/>
              <a:t>Effective passband </a:t>
            </a:r>
          </a:p>
          <a:p>
            <a:pPr algn="ctr" defTabSz="762000"/>
            <a:r>
              <a:rPr lang="en-US" sz="1600"/>
              <a:t>in 1st order</a:t>
            </a:r>
            <a:endParaRPr lang="en-US" sz="1800"/>
          </a:p>
        </p:txBody>
      </p:sp>
      <p:sp>
        <p:nvSpPr>
          <p:cNvPr id="77851" name="Line 27"/>
          <p:cNvSpPr>
            <a:spLocks noChangeShapeType="1"/>
          </p:cNvSpPr>
          <p:nvPr/>
        </p:nvSpPr>
        <p:spPr bwMode="auto">
          <a:xfrm>
            <a:off x="2109788" y="1638300"/>
            <a:ext cx="1420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2" name="Line 28"/>
          <p:cNvSpPr>
            <a:spLocks noChangeShapeType="1"/>
          </p:cNvSpPr>
          <p:nvPr/>
        </p:nvSpPr>
        <p:spPr bwMode="auto">
          <a:xfrm>
            <a:off x="2992438" y="3481388"/>
            <a:ext cx="2895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3" name="Text Box 29"/>
          <p:cNvSpPr txBox="1">
            <a:spLocks noChangeArrowheads="1"/>
          </p:cNvSpPr>
          <p:nvPr/>
        </p:nvSpPr>
        <p:spPr bwMode="auto">
          <a:xfrm>
            <a:off x="4427538" y="2182813"/>
            <a:ext cx="1385887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600"/>
              <a:t>1st order </a:t>
            </a:r>
          </a:p>
          <a:p>
            <a:pPr algn="ctr" defTabSz="762000"/>
            <a:r>
              <a:rPr lang="en-US" sz="1600"/>
              <a:t>blaze profile</a:t>
            </a:r>
            <a:endParaRPr lang="en-US" sz="1800"/>
          </a:p>
        </p:txBody>
      </p:sp>
      <p:sp>
        <p:nvSpPr>
          <p:cNvPr id="77854" name="Line 30"/>
          <p:cNvSpPr>
            <a:spLocks noChangeShapeType="1"/>
          </p:cNvSpPr>
          <p:nvPr/>
        </p:nvSpPr>
        <p:spPr bwMode="auto">
          <a:xfrm flipH="1">
            <a:off x="3287713" y="2401888"/>
            <a:ext cx="1038225" cy="131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5" name="Line 31"/>
          <p:cNvSpPr>
            <a:spLocks noChangeShapeType="1"/>
          </p:cNvSpPr>
          <p:nvPr/>
        </p:nvSpPr>
        <p:spPr bwMode="auto">
          <a:xfrm>
            <a:off x="3530600" y="3024188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1209675" y="4243388"/>
            <a:ext cx="5140325" cy="1219200"/>
          </a:xfrm>
          <a:prstGeom prst="rect">
            <a:avLst/>
          </a:prstGeom>
          <a:solidFill>
            <a:schemeClr val="bg2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7" name="Rectangle 33"/>
          <p:cNvSpPr>
            <a:spLocks noChangeArrowheads="1"/>
          </p:cNvSpPr>
          <p:nvPr/>
        </p:nvSpPr>
        <p:spPr bwMode="auto">
          <a:xfrm>
            <a:off x="1016000" y="4243388"/>
            <a:ext cx="117475" cy="1219200"/>
          </a:xfrm>
          <a:prstGeom prst="rect">
            <a:avLst/>
          </a:prstGeom>
          <a:solidFill>
            <a:schemeClr val="bg2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8" name="Text Box 34"/>
          <p:cNvSpPr txBox="1">
            <a:spLocks noChangeArrowheads="1"/>
          </p:cNvSpPr>
          <p:nvPr/>
        </p:nvSpPr>
        <p:spPr bwMode="auto">
          <a:xfrm>
            <a:off x="1198563" y="4541838"/>
            <a:ext cx="1103312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1600"/>
              <a:t>Passband </a:t>
            </a:r>
          </a:p>
          <a:p>
            <a:pPr defTabSz="762000"/>
            <a:r>
              <a:rPr lang="en-US" sz="1600"/>
              <a:t>in zero </a:t>
            </a:r>
          </a:p>
          <a:p>
            <a:pPr defTabSz="762000"/>
            <a:r>
              <a:rPr lang="en-US" sz="1600"/>
              <a:t>order</a:t>
            </a:r>
            <a:endParaRPr lang="en-US" sz="1800"/>
          </a:p>
        </p:txBody>
      </p:sp>
      <p:sp>
        <p:nvSpPr>
          <p:cNvPr id="77859" name="Line 35"/>
          <p:cNvSpPr>
            <a:spLocks noChangeShapeType="1"/>
          </p:cNvSpPr>
          <p:nvPr/>
        </p:nvSpPr>
        <p:spPr bwMode="auto">
          <a:xfrm flipH="1">
            <a:off x="1209675" y="4541838"/>
            <a:ext cx="388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60" name="Text Box 36"/>
          <p:cNvSpPr txBox="1">
            <a:spLocks noChangeArrowheads="1"/>
          </p:cNvSpPr>
          <p:nvPr/>
        </p:nvSpPr>
        <p:spPr bwMode="auto">
          <a:xfrm>
            <a:off x="320675" y="2351088"/>
            <a:ext cx="5810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800"/>
              <a:t>m=1</a:t>
            </a:r>
          </a:p>
        </p:txBody>
      </p:sp>
      <p:sp>
        <p:nvSpPr>
          <p:cNvPr id="77861" name="Text Box 37"/>
          <p:cNvSpPr txBox="1">
            <a:spLocks noChangeArrowheads="1"/>
          </p:cNvSpPr>
          <p:nvPr/>
        </p:nvSpPr>
        <p:spPr bwMode="auto">
          <a:xfrm>
            <a:off x="301625" y="3481388"/>
            <a:ext cx="6175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800"/>
              <a:t>m=2</a:t>
            </a:r>
          </a:p>
        </p:txBody>
      </p:sp>
      <p:sp>
        <p:nvSpPr>
          <p:cNvPr id="77862" name="Text Box 38"/>
          <p:cNvSpPr txBox="1">
            <a:spLocks noChangeArrowheads="1"/>
          </p:cNvSpPr>
          <p:nvPr/>
        </p:nvSpPr>
        <p:spPr bwMode="auto">
          <a:xfrm>
            <a:off x="320675" y="4816475"/>
            <a:ext cx="6175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800"/>
              <a:t>m=0</a:t>
            </a:r>
          </a:p>
        </p:txBody>
      </p:sp>
      <p:sp>
        <p:nvSpPr>
          <p:cNvPr id="77864" name="Text Box 40"/>
          <p:cNvSpPr txBox="1">
            <a:spLocks noChangeArrowheads="1"/>
          </p:cNvSpPr>
          <p:nvPr/>
        </p:nvSpPr>
        <p:spPr bwMode="auto">
          <a:xfrm>
            <a:off x="3986213" y="4392613"/>
            <a:ext cx="1385887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600"/>
              <a:t>2nd order </a:t>
            </a:r>
          </a:p>
          <a:p>
            <a:pPr algn="ctr" defTabSz="762000"/>
            <a:r>
              <a:rPr lang="en-US" sz="1600"/>
              <a:t>blaze profile</a:t>
            </a:r>
            <a:endParaRPr lang="en-US" sz="1800"/>
          </a:p>
        </p:txBody>
      </p:sp>
      <p:sp>
        <p:nvSpPr>
          <p:cNvPr id="77865" name="Line 41"/>
          <p:cNvSpPr>
            <a:spLocks noChangeShapeType="1"/>
          </p:cNvSpPr>
          <p:nvPr/>
        </p:nvSpPr>
        <p:spPr bwMode="auto">
          <a:xfrm flipH="1" flipV="1">
            <a:off x="3608388" y="4160838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66" name="Line 42"/>
          <p:cNvSpPr>
            <a:spLocks noChangeShapeType="1"/>
          </p:cNvSpPr>
          <p:nvPr/>
        </p:nvSpPr>
        <p:spPr bwMode="auto">
          <a:xfrm flipH="1">
            <a:off x="744538" y="4541838"/>
            <a:ext cx="388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67" name="Line 43"/>
          <p:cNvSpPr>
            <a:spLocks noChangeShapeType="1"/>
          </p:cNvSpPr>
          <p:nvPr/>
        </p:nvSpPr>
        <p:spPr bwMode="auto">
          <a:xfrm flipV="1">
            <a:off x="1019175" y="1766888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68" name="Line 44"/>
          <p:cNvSpPr>
            <a:spLocks noChangeShapeType="1"/>
          </p:cNvSpPr>
          <p:nvPr/>
        </p:nvSpPr>
        <p:spPr bwMode="auto">
          <a:xfrm flipV="1">
            <a:off x="1019175" y="2986088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69" name="Line 45"/>
          <p:cNvSpPr>
            <a:spLocks noChangeShapeType="1"/>
          </p:cNvSpPr>
          <p:nvPr/>
        </p:nvSpPr>
        <p:spPr bwMode="auto">
          <a:xfrm flipV="1">
            <a:off x="1016000" y="4241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70" name="Text Box 46"/>
          <p:cNvSpPr txBox="1">
            <a:spLocks noChangeArrowheads="1"/>
          </p:cNvSpPr>
          <p:nvPr/>
        </p:nvSpPr>
        <p:spPr bwMode="auto">
          <a:xfrm>
            <a:off x="57150" y="1766888"/>
            <a:ext cx="9620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400"/>
              <a:t>Intensity</a:t>
            </a:r>
          </a:p>
        </p:txBody>
      </p:sp>
      <p:sp>
        <p:nvSpPr>
          <p:cNvPr id="77871" name="Line 47"/>
          <p:cNvSpPr>
            <a:spLocks noChangeShapeType="1"/>
          </p:cNvSpPr>
          <p:nvPr/>
        </p:nvSpPr>
        <p:spPr bwMode="auto">
          <a:xfrm>
            <a:off x="2997200" y="3286125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72" name="Text Box 48"/>
          <p:cNvSpPr txBox="1">
            <a:spLocks noChangeArrowheads="1"/>
          </p:cNvSpPr>
          <p:nvPr/>
        </p:nvSpPr>
        <p:spPr bwMode="auto">
          <a:xfrm>
            <a:off x="3794125" y="3481388"/>
            <a:ext cx="135096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600"/>
              <a:t>Passband </a:t>
            </a:r>
          </a:p>
          <a:p>
            <a:pPr algn="ctr" defTabSz="762000"/>
            <a:r>
              <a:rPr lang="en-US" sz="1600"/>
              <a:t>in 2nd order</a:t>
            </a:r>
            <a:endParaRPr lang="en-US" sz="1800"/>
          </a:p>
        </p:txBody>
      </p:sp>
      <p:sp>
        <p:nvSpPr>
          <p:cNvPr id="77873" name="AutoShape 49"/>
          <p:cNvSpPr>
            <a:spLocks noChangeArrowheads="1"/>
          </p:cNvSpPr>
          <p:nvPr/>
        </p:nvSpPr>
        <p:spPr bwMode="auto">
          <a:xfrm>
            <a:off x="6469063" y="2930525"/>
            <a:ext cx="2027237" cy="71437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800">
                <a:solidFill>
                  <a:srgbClr val="FF0000"/>
                </a:solidFill>
              </a:rPr>
              <a:t>First and second</a:t>
            </a:r>
          </a:p>
          <a:p>
            <a:pPr algn="ctr" defTabSz="762000"/>
            <a:r>
              <a:rPr lang="en-US" sz="1800">
                <a:solidFill>
                  <a:srgbClr val="FF0000"/>
                </a:solidFill>
              </a:rPr>
              <a:t>orders overlap!</a:t>
            </a:r>
            <a:endParaRPr lang="en-US" sz="1800"/>
          </a:p>
        </p:txBody>
      </p:sp>
      <p:sp>
        <p:nvSpPr>
          <p:cNvPr id="77874" name="AutoShape 50"/>
          <p:cNvSpPr>
            <a:spLocks noChangeArrowheads="1"/>
          </p:cNvSpPr>
          <p:nvPr/>
        </p:nvSpPr>
        <p:spPr bwMode="auto">
          <a:xfrm>
            <a:off x="6777038" y="1143000"/>
            <a:ext cx="1947862" cy="782638"/>
          </a:xfrm>
          <a:prstGeom prst="verticalScroll">
            <a:avLst>
              <a:gd name="adj" fmla="val 125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800"/>
              <a:t>Don't forget higher orders!</a:t>
            </a:r>
          </a:p>
        </p:txBody>
      </p:sp>
      <p:sp>
        <p:nvSpPr>
          <p:cNvPr id="77875" name="Line 51"/>
          <p:cNvSpPr>
            <a:spLocks noChangeShapeType="1"/>
          </p:cNvSpPr>
          <p:nvPr/>
        </p:nvSpPr>
        <p:spPr bwMode="auto">
          <a:xfrm>
            <a:off x="1038225" y="6507163"/>
            <a:ext cx="533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76" name="Text Box 52"/>
          <p:cNvSpPr txBox="1">
            <a:spLocks noChangeArrowheads="1"/>
          </p:cNvSpPr>
          <p:nvPr/>
        </p:nvSpPr>
        <p:spPr bwMode="auto">
          <a:xfrm>
            <a:off x="1047750" y="6521450"/>
            <a:ext cx="2857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600">
                <a:latin typeface="Times New Roman" pitchFamily="-65" charset="0"/>
              </a:rPr>
              <a:t>0</a:t>
            </a:r>
            <a:endParaRPr lang="en-US" sz="1600"/>
          </a:p>
        </p:txBody>
      </p:sp>
      <p:sp>
        <p:nvSpPr>
          <p:cNvPr id="77877" name="Rectangle 53"/>
          <p:cNvSpPr>
            <a:spLocks noChangeArrowheads="1"/>
          </p:cNvSpPr>
          <p:nvPr/>
        </p:nvSpPr>
        <p:spPr bwMode="auto">
          <a:xfrm>
            <a:off x="2779713" y="6521450"/>
            <a:ext cx="3730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600" i="1">
                <a:latin typeface="Symbol" pitchFamily="-65" charset="2"/>
              </a:rPr>
              <a:t>l</a:t>
            </a:r>
            <a:r>
              <a:rPr lang="en-US" sz="1600" i="1" baseline="-25000">
                <a:latin typeface="Times New Roman" pitchFamily="-65" charset="0"/>
              </a:rPr>
              <a:t>L</a:t>
            </a:r>
            <a:endParaRPr lang="en-US" sz="1600" i="1" baseline="-25000"/>
          </a:p>
        </p:txBody>
      </p:sp>
      <p:sp>
        <p:nvSpPr>
          <p:cNvPr id="77878" name="Rectangle 54"/>
          <p:cNvSpPr>
            <a:spLocks noChangeArrowheads="1"/>
          </p:cNvSpPr>
          <p:nvPr/>
        </p:nvSpPr>
        <p:spPr bwMode="auto">
          <a:xfrm>
            <a:off x="5684838" y="6521450"/>
            <a:ext cx="396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600" i="1">
                <a:latin typeface="Symbol" pitchFamily="-65" charset="2"/>
              </a:rPr>
              <a:t>l</a:t>
            </a:r>
            <a:r>
              <a:rPr lang="en-US" sz="1600" i="1" baseline="-25000">
                <a:latin typeface="Times New Roman" pitchFamily="-65" charset="0"/>
              </a:rPr>
              <a:t>U</a:t>
            </a:r>
            <a:endParaRPr lang="en-US" sz="1600" i="1" baseline="-25000"/>
          </a:p>
        </p:txBody>
      </p:sp>
      <p:sp>
        <p:nvSpPr>
          <p:cNvPr id="77879" name="Text Box 55"/>
          <p:cNvSpPr txBox="1">
            <a:spLocks noChangeArrowheads="1"/>
          </p:cNvSpPr>
          <p:nvPr/>
        </p:nvSpPr>
        <p:spPr bwMode="auto">
          <a:xfrm>
            <a:off x="14288" y="5675313"/>
            <a:ext cx="10636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600"/>
              <a:t>1st order</a:t>
            </a:r>
          </a:p>
        </p:txBody>
      </p:sp>
      <p:sp>
        <p:nvSpPr>
          <p:cNvPr id="77880" name="Text Box 56"/>
          <p:cNvSpPr txBox="1">
            <a:spLocks noChangeArrowheads="1"/>
          </p:cNvSpPr>
          <p:nvPr/>
        </p:nvSpPr>
        <p:spPr bwMode="auto">
          <a:xfrm>
            <a:off x="-34925" y="6324600"/>
            <a:ext cx="11398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400"/>
              <a:t>(2nd order)</a:t>
            </a:r>
          </a:p>
        </p:txBody>
      </p:sp>
      <p:sp>
        <p:nvSpPr>
          <p:cNvPr id="77881" name="Line 57"/>
          <p:cNvSpPr>
            <a:spLocks noChangeShapeType="1"/>
          </p:cNvSpPr>
          <p:nvPr/>
        </p:nvSpPr>
        <p:spPr bwMode="auto">
          <a:xfrm>
            <a:off x="2997200" y="6432550"/>
            <a:ext cx="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82" name="Line 58"/>
          <p:cNvSpPr>
            <a:spLocks noChangeShapeType="1"/>
          </p:cNvSpPr>
          <p:nvPr/>
        </p:nvSpPr>
        <p:spPr bwMode="auto">
          <a:xfrm>
            <a:off x="5892800" y="6432550"/>
            <a:ext cx="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83" name="Line 59"/>
          <p:cNvSpPr>
            <a:spLocks noChangeShapeType="1"/>
          </p:cNvSpPr>
          <p:nvPr/>
        </p:nvSpPr>
        <p:spPr bwMode="auto">
          <a:xfrm>
            <a:off x="2590800" y="1804988"/>
            <a:ext cx="0" cy="403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84" name="Rectangle 60"/>
          <p:cNvSpPr>
            <a:spLocks noChangeArrowheads="1"/>
          </p:cNvSpPr>
          <p:nvPr/>
        </p:nvSpPr>
        <p:spPr bwMode="auto">
          <a:xfrm>
            <a:off x="2376488" y="5843588"/>
            <a:ext cx="41116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800" i="1">
                <a:latin typeface="Symbol" pitchFamily="-65" charset="2"/>
              </a:rPr>
              <a:t>l</a:t>
            </a:r>
            <a:r>
              <a:rPr lang="en-US" sz="1800" i="1" baseline="-25000">
                <a:latin typeface="Times New Roman" pitchFamily="-65" charset="0"/>
              </a:rPr>
              <a:t>C</a:t>
            </a:r>
            <a:endParaRPr lang="en-US" sz="1800" i="1" baseline="-25000"/>
          </a:p>
        </p:txBody>
      </p:sp>
      <p:sp>
        <p:nvSpPr>
          <p:cNvPr id="77885" name="Rectangle 61"/>
          <p:cNvSpPr>
            <a:spLocks noChangeArrowheads="1"/>
          </p:cNvSpPr>
          <p:nvPr/>
        </p:nvSpPr>
        <p:spPr bwMode="auto">
          <a:xfrm>
            <a:off x="1016000" y="4243388"/>
            <a:ext cx="53340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86" name="Line 62"/>
          <p:cNvSpPr>
            <a:spLocks noChangeShapeType="1"/>
          </p:cNvSpPr>
          <p:nvPr/>
        </p:nvSpPr>
        <p:spPr bwMode="auto">
          <a:xfrm flipH="1">
            <a:off x="3708400" y="3286125"/>
            <a:ext cx="276066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87" name="AutoShape 63"/>
          <p:cNvSpPr>
            <a:spLocks noChangeArrowheads="1"/>
          </p:cNvSpPr>
          <p:nvPr/>
        </p:nvSpPr>
        <p:spPr bwMode="auto">
          <a:xfrm>
            <a:off x="7005638" y="3854450"/>
            <a:ext cx="1719262" cy="1119188"/>
          </a:xfrm>
          <a:prstGeom prst="verticalScroll">
            <a:avLst>
              <a:gd name="adj" fmla="val 125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sz="1800"/>
              <a:t>Zero order</a:t>
            </a:r>
          </a:p>
          <a:p>
            <a:pPr algn="ctr" defTabSz="762000"/>
            <a:r>
              <a:rPr lang="en-US" sz="1800"/>
              <a:t> matters for MOS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power and resolution</a:t>
            </a:r>
            <a:endParaRPr lang="en-US" dirty="0"/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1066800" y="1693862"/>
            <a:ext cx="7162800" cy="4783138"/>
            <a:chOff x="1104" y="975"/>
            <a:chExt cx="4512" cy="3013"/>
          </a:xfrm>
        </p:grpSpPr>
        <p:pic>
          <p:nvPicPr>
            <p:cNvPr id="5" name="Picture 7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4" y="975"/>
              <a:ext cx="4512" cy="30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79"/>
            <p:cNvSpPr txBox="1">
              <a:spLocks noChangeArrowheads="1"/>
            </p:cNvSpPr>
            <p:nvPr/>
          </p:nvSpPr>
          <p:spPr bwMode="auto">
            <a:xfrm>
              <a:off x="4502" y="1752"/>
              <a:ext cx="56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762000"/>
              <a:r>
                <a:rPr lang="en-US" sz="1800">
                  <a:latin typeface="Times New Roman" pitchFamily="-65" charset="0"/>
                </a:rPr>
                <a:t>Camera</a:t>
              </a:r>
              <a:endParaRPr lang="en-US" sz="1800"/>
            </a:p>
          </p:txBody>
        </p:sp>
        <p:sp>
          <p:nvSpPr>
            <p:cNvPr id="7" name="Text Box 80"/>
            <p:cNvSpPr txBox="1">
              <a:spLocks noChangeArrowheads="1"/>
            </p:cNvSpPr>
            <p:nvPr/>
          </p:nvSpPr>
          <p:spPr bwMode="auto">
            <a:xfrm>
              <a:off x="3744" y="3757"/>
              <a:ext cx="74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762000"/>
              <a:r>
                <a:rPr lang="en-US" sz="1800">
                  <a:latin typeface="Times New Roman" pitchFamily="-65" charset="0"/>
                </a:rPr>
                <a:t>Collimator</a:t>
              </a:r>
              <a:endParaRPr lang="en-US" sz="1800"/>
            </a:p>
          </p:txBody>
        </p:sp>
      </p:grp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746125" y="2192337"/>
            <a:ext cx="1539875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1800" i="1"/>
              <a:t>Focal ratios defined as</a:t>
            </a:r>
          </a:p>
          <a:p>
            <a:pPr defTabSz="762000"/>
            <a:r>
              <a:rPr lang="en-US" sz="1800" i="1"/>
              <a:t>F</a:t>
            </a:r>
            <a:r>
              <a:rPr lang="en-US" sz="1800" i="1" baseline="-25000"/>
              <a:t>i</a:t>
            </a:r>
            <a:r>
              <a:rPr lang="en-US" sz="1800" i="1"/>
              <a:t>  =  f</a:t>
            </a:r>
            <a:r>
              <a:rPr lang="en-US" sz="1800" i="1" baseline="-25000"/>
              <a:t>i </a:t>
            </a:r>
            <a:r>
              <a:rPr lang="en-US" sz="1800" i="1"/>
              <a:t>/ D</a:t>
            </a:r>
            <a:r>
              <a:rPr lang="en-US" sz="1800" i="1" baseline="-25000"/>
              <a:t>i</a:t>
            </a:r>
            <a:endParaRPr lang="en-US" sz="18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power and resolution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1936182"/>
            <a:ext cx="6934200" cy="4222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The objective translates angles into positions on the detector. Each position (pixel) of the detector ‘sees’ a given angle of the parallel (collimated) beam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endParaRPr lang="en-US" dirty="0" smtClean="0">
              <a:latin typeface="Comic Sans MS"/>
              <a:cs typeface="Comic Sans MS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The collimated beam is never perfectly parallel, because either of the limited diameter of the beam, which produces diffraction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df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= 1.22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l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/D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, </a:t>
            </a:r>
            <a:r>
              <a:rPr lang="en-US" dirty="0" smtClean="0">
                <a:latin typeface="Comic Sans MS"/>
                <a:cs typeface="Comic Sans MS"/>
              </a:rPr>
              <a:t>or because of the finite slit, which produces and angular divergence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dQ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= s/f</a:t>
            </a:r>
            <a:r>
              <a:rPr lang="en-US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baseline="-25000" dirty="0" smtClean="0">
                <a:latin typeface="Comic Sans MS"/>
                <a:cs typeface="Comic Sans MS"/>
              </a:rPr>
              <a:t>.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endParaRPr lang="en-US" dirty="0" smtClean="0">
              <a:latin typeface="Comic Sans MS"/>
              <a:cs typeface="Comic Sans MS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The angular divergence is translated into a distance </a:t>
            </a:r>
            <a:r>
              <a:rPr lang="en-US" dirty="0" smtClean="0">
                <a:latin typeface="Symbol" charset="2"/>
                <a:cs typeface="Symbol" charset="2"/>
              </a:rPr>
              <a:t>dl</a:t>
            </a:r>
            <a:r>
              <a:rPr lang="en-US" dirty="0" smtClean="0">
                <a:latin typeface="Comic Sans MS"/>
                <a:cs typeface="Comic Sans MS"/>
              </a:rPr>
              <a:t> = f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dQ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or </a:t>
            </a:r>
            <a:r>
              <a:rPr lang="en-US" dirty="0" smtClean="0">
                <a:latin typeface="Symbol" charset="2"/>
                <a:cs typeface="Symbol" charset="2"/>
              </a:rPr>
              <a:t>dl</a:t>
            </a:r>
            <a:r>
              <a:rPr lang="en-US" dirty="0" smtClean="0">
                <a:latin typeface="Comic Sans MS"/>
                <a:cs typeface="Comic Sans MS"/>
              </a:rPr>
              <a:t> = f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df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 </a:t>
            </a:r>
            <a:r>
              <a:rPr lang="en-US" dirty="0" smtClean="0">
                <a:latin typeface="Comic Sans MS"/>
                <a:cs typeface="Comic Sans MS"/>
              </a:rPr>
              <a:t>on the CCD. This means that over this distances the wavelengths are mixed (cannot be separated angularly.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power and resolution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80010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Resolving power is the maximum spectral resolution which can be reached if the slit </a:t>
            </a:r>
            <a:r>
              <a:rPr lang="en-US" dirty="0" err="1" smtClean="0">
                <a:latin typeface="Comic Sans MS"/>
                <a:cs typeface="Comic Sans MS"/>
              </a:rPr>
              <a:t>s</a:t>
            </a:r>
            <a:r>
              <a:rPr lang="en-US" dirty="0" smtClean="0">
                <a:latin typeface="Comic Sans MS"/>
                <a:cs typeface="Comic Sans MS"/>
              </a:rPr>
              <a:t> = 0 and the angular divergence is limited by diffraction arising from the limited beam diameter. For a given Dispersion D we get the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resolving power</a:t>
            </a:r>
            <a:r>
              <a:rPr lang="en-US" dirty="0" smtClean="0">
                <a:latin typeface="Comic Sans MS"/>
                <a:cs typeface="Comic Sans MS"/>
              </a:rPr>
              <a:t>: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endParaRPr lang="en-US" dirty="0" smtClean="0">
              <a:latin typeface="Comic Sans MS"/>
              <a:cs typeface="Comic Sans MS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endParaRPr lang="en-US" dirty="0" smtClean="0">
              <a:latin typeface="Comic Sans MS"/>
              <a:cs typeface="Comic Sans MS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endParaRPr lang="en-US" dirty="0" smtClean="0">
              <a:latin typeface="Comic Sans MS"/>
              <a:cs typeface="Comic Sans MS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Spectral resolution is the effective spectral resolution which is finally reached when assuming a finite slit </a:t>
            </a:r>
            <a:r>
              <a:rPr lang="en-US" dirty="0" err="1" smtClean="0">
                <a:latin typeface="Comic Sans MS"/>
                <a:cs typeface="Comic Sans MS"/>
              </a:rPr>
              <a:t>s</a:t>
            </a:r>
            <a:r>
              <a:rPr lang="en-US" dirty="0" smtClean="0">
                <a:latin typeface="Comic Sans MS"/>
                <a:cs typeface="Comic Sans MS"/>
              </a:rPr>
              <a:t>. For a given Dispersion D we get the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spectral resolution</a:t>
            </a:r>
            <a:r>
              <a:rPr lang="en-US" dirty="0" smtClean="0">
                <a:latin typeface="Comic Sans MS"/>
                <a:cs typeface="Comic Sans MS"/>
              </a:rPr>
              <a:t>: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endParaRPr lang="en-US" dirty="0" smtClean="0">
              <a:latin typeface="Comic Sans MS"/>
              <a:cs typeface="Comic Sans MS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803525" y="3049587"/>
          <a:ext cx="41052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0" name="Equation" r:id="rId3" imgW="2400300" imgH="584200" progId="Equation.3">
                  <p:embed/>
                </p:oleObj>
              </mc:Choice>
              <mc:Fallback>
                <p:oleObj name="Equation" r:id="rId3" imgW="2400300" imgH="584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25" y="3049587"/>
                        <a:ext cx="4105275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2971800" y="5259387"/>
          <a:ext cx="4030662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" name="Equation" r:id="rId5" imgW="2311400" imgH="584200" progId="Equation.3">
                  <p:embed/>
                </p:oleObj>
              </mc:Choice>
              <mc:Fallback>
                <p:oleObj name="Equation" r:id="rId5" imgW="2311400" imgH="584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259387"/>
                        <a:ext cx="4030662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the ‘</a:t>
            </a:r>
            <a:r>
              <a:rPr lang="en-US" dirty="0" err="1" smtClean="0"/>
              <a:t>étendue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8200" y="1674673"/>
            <a:ext cx="7086600" cy="4367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The </a:t>
            </a:r>
            <a:r>
              <a:rPr lang="en-US" dirty="0" err="1" smtClean="0">
                <a:latin typeface="Comic Sans MS"/>
                <a:cs typeface="Comic Sans MS"/>
              </a:rPr>
              <a:t>étendue</a:t>
            </a:r>
            <a:r>
              <a:rPr lang="en-US" dirty="0" smtClean="0">
                <a:latin typeface="Comic Sans MS"/>
                <a:cs typeface="Comic Sans MS"/>
              </a:rPr>
              <a:t> is defined as E=A </a:t>
            </a:r>
            <a:r>
              <a:rPr lang="en-US" dirty="0" err="1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O, where A is the area of the beam at a given optical surface and O is the solid angle under which the beam passes through the surface.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When following the optical path of the beam through an optical system, E is constant, in particular, it cannot be reduced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endParaRPr lang="en-US" dirty="0" smtClean="0">
              <a:latin typeface="Comic Sans MS"/>
              <a:cs typeface="Comic Sans MS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 smtClean="0">
                <a:latin typeface="Comic Sans MS"/>
                <a:cs typeface="Comic Sans MS"/>
              </a:rPr>
              <a:t>For a telescope, E is the product of the primary mirror surface and the two-dimensional field (in </a:t>
            </a:r>
            <a:r>
              <a:rPr lang="en-US" dirty="0" err="1" smtClean="0">
                <a:latin typeface="Comic Sans MS"/>
                <a:cs typeface="Comic Sans MS"/>
              </a:rPr>
              <a:t>sterad</a:t>
            </a:r>
            <a:r>
              <a:rPr lang="en-US" dirty="0" smtClean="0">
                <a:latin typeface="Comic Sans MS"/>
                <a:cs typeface="Comic Sans MS"/>
              </a:rPr>
              <a:t>) transmitted by the optical system. Normally, the transmitted field is defines a slit width. When entering spectrograph, the slit </a:t>
            </a:r>
            <a:r>
              <a:rPr lang="en-US" dirty="0" err="1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beam aperture at the slit is equal to the </a:t>
            </a:r>
            <a:r>
              <a:rPr lang="en-US" dirty="0" err="1" smtClean="0">
                <a:latin typeface="Comic Sans MS"/>
                <a:cs typeface="Comic Sans MS"/>
              </a:rPr>
              <a:t>etendue</a:t>
            </a:r>
            <a:r>
              <a:rPr lang="en-US" dirty="0" smtClean="0">
                <a:latin typeface="Comic Sans MS"/>
                <a:cs typeface="Comic Sans MS"/>
              </a:rPr>
              <a:t> E of the telescope. This implies that at fixed spectral resolution, the slit width and the beam diameter cannot be chosen independently, since </a:t>
            </a:r>
            <a:r>
              <a:rPr lang="en-US" dirty="0" err="1" smtClean="0">
                <a:latin typeface="Comic Sans MS"/>
                <a:cs typeface="Comic Sans MS"/>
              </a:rPr>
              <a:t>d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smtClean="0">
                <a:latin typeface="Comic Sans MS"/>
                <a:cs typeface="Comic Sans MS"/>
              </a:rPr>
              <a:t> depends on both.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dispersers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2551837"/>
            <a:ext cx="4572000" cy="150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err="1" smtClean="0">
                <a:latin typeface="Comic Sans MS"/>
                <a:cs typeface="Comic Sans MS"/>
              </a:rPr>
              <a:t>Grisms</a:t>
            </a:r>
            <a:endParaRPr lang="en-US" sz="2400" dirty="0" smtClean="0">
              <a:latin typeface="Comic Sans MS"/>
              <a:cs typeface="Comic Sans MS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cs typeface="Comic Sans MS"/>
              </a:rPr>
              <a:t>VPHG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err="1" smtClean="0">
                <a:latin typeface="Comic Sans MS"/>
                <a:cs typeface="Comic Sans MS"/>
              </a:rPr>
              <a:t>Echelle</a:t>
            </a:r>
            <a:r>
              <a:rPr lang="en-US" sz="2400" dirty="0" smtClean="0">
                <a:latin typeface="Comic Sans MS"/>
                <a:cs typeface="Comic Sans MS"/>
              </a:rPr>
              <a:t> grating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observables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400" dirty="0" smtClean="0"/>
              <a:t>Propagation of light wave from </a:t>
            </a:r>
            <a:r>
              <a:rPr lang="en-US" sz="2400" dirty="0" smtClean="0">
                <a:solidFill>
                  <a:srgbClr val="FF0000"/>
                </a:solidFill>
              </a:rPr>
              <a:t>stable</a:t>
            </a:r>
            <a:r>
              <a:rPr lang="en-US" sz="2400" dirty="0" smtClean="0"/>
              <a:t> source at infinity: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which is a solution of </a:t>
            </a:r>
            <a:r>
              <a:rPr lang="en-US" sz="2400" dirty="0" smtClean="0">
                <a:solidFill>
                  <a:srgbClr val="FF0000"/>
                </a:solidFill>
              </a:rPr>
              <a:t>wave equations </a:t>
            </a:r>
            <a:r>
              <a:rPr lang="en-US" sz="2400" dirty="0" smtClean="0"/>
              <a:t>if:</a:t>
            </a:r>
          </a:p>
          <a:p>
            <a:pPr>
              <a:buNone/>
            </a:pPr>
            <a:r>
              <a:rPr lang="en-US" sz="1946" dirty="0" err="1"/>
              <a:t>c</a:t>
            </a:r>
            <a:r>
              <a:rPr lang="en-US" sz="1946" baseline="-25000" dirty="0" err="1" smtClean="0"/>
              <a:t>n</a:t>
            </a:r>
            <a:r>
              <a:rPr lang="en-US" sz="1946" dirty="0" smtClean="0"/>
              <a:t> is the speed of light in a medium with refractive index </a:t>
            </a:r>
            <a:r>
              <a:rPr lang="en-US" sz="1946" dirty="0" err="1" smtClean="0"/>
              <a:t>n</a:t>
            </a:r>
            <a:r>
              <a:rPr lang="en-US" sz="1946" dirty="0" smtClean="0"/>
              <a:t> = </a:t>
            </a:r>
            <a:r>
              <a:rPr lang="en-US" sz="1946" dirty="0" err="1" smtClean="0"/>
              <a:t>n(k</a:t>
            </a:r>
            <a:r>
              <a:rPr lang="en-US" sz="1946" dirty="0" smtClean="0"/>
              <a:t>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Independent observables are: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 distance between two spatial maxima of the light wave in a given medium and at fixed </a:t>
            </a:r>
            <a:r>
              <a:rPr lang="en-US" sz="2400" i="1" dirty="0" err="1" smtClean="0"/>
              <a:t>t</a:t>
            </a:r>
            <a:r>
              <a:rPr lang="en-US" sz="2400" dirty="0" smtClean="0"/>
              <a:t> is called wavelength and results to be:</a:t>
            </a:r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224103" y="2743200"/>
          <a:ext cx="2310297" cy="651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3" imgW="1308100" imgH="368300" progId="Equation.3">
                  <p:embed/>
                </p:oleObj>
              </mc:Choice>
              <mc:Fallback>
                <p:oleObj name="Equation" r:id="rId3" imgW="13081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103" y="2743200"/>
                        <a:ext cx="2310297" cy="651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376738" y="3886200"/>
          <a:ext cx="4157662" cy="106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5" imgW="2679700" imgH="685800" progId="Equation.3">
                  <p:embed/>
                </p:oleObj>
              </mc:Choice>
              <mc:Fallback>
                <p:oleObj name="Equation" r:id="rId5" imgW="2679700" imgH="685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8" y="3886200"/>
                        <a:ext cx="4157662" cy="10645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830513" y="1945032"/>
          <a:ext cx="3417887" cy="581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7" imgW="1270000" imgH="215900" progId="Equation.3">
                  <p:embed/>
                </p:oleObj>
              </mc:Choice>
              <mc:Fallback>
                <p:oleObj name="Equation" r:id="rId7" imgW="1270000" imgH="2159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1945032"/>
                        <a:ext cx="3417887" cy="581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02447" y="5791200"/>
          <a:ext cx="154858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9" imgW="800100" imgH="393700" progId="Equation.3">
                  <p:embed/>
                </p:oleObj>
              </mc:Choice>
              <mc:Fallback>
                <p:oleObj name="Equation" r:id="rId9" imgW="800100" imgH="393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447" y="5791200"/>
                        <a:ext cx="1548581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Grisms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35052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Transmission grating attached to prism</a:t>
            </a:r>
          </a:p>
          <a:p>
            <a:r>
              <a:rPr lang="en-US"/>
              <a:t>Allows in-line optical train:</a:t>
            </a:r>
          </a:p>
          <a:p>
            <a:pPr lvl="1"/>
            <a:r>
              <a:rPr lang="en-US"/>
              <a:t>simpler to engineer</a:t>
            </a:r>
          </a:p>
          <a:p>
            <a:pPr lvl="1"/>
            <a:r>
              <a:rPr lang="en-US"/>
              <a:t>quasi-Littrow configuration - no variable anamorphism</a:t>
            </a:r>
          </a:p>
          <a:p>
            <a:r>
              <a:rPr lang="en-US"/>
              <a:t>Inefficient for         </a:t>
            </a:r>
            <a:r>
              <a:rPr lang="en-US" i="1">
                <a:latin typeface="Symbol" pitchFamily="-65" charset="2"/>
              </a:rPr>
              <a:t>r</a:t>
            </a:r>
            <a:r>
              <a:rPr lang="en-US"/>
              <a:t> &gt; 600/mm due to groove shadowing and other effects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4565650" y="1597025"/>
          <a:ext cx="3692525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Document" r:id="rId4" imgW="3621240" imgH="3813120" progId="Word.Document.8">
                  <p:embed/>
                </p:oleObj>
              </mc:Choice>
              <mc:Fallback>
                <p:oleObj name="Document" r:id="rId4" imgW="3621240" imgH="381312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1597025"/>
                        <a:ext cx="3692525" cy="388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Grism equations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61325" cy="4953000"/>
          </a:xfrm>
        </p:spPr>
        <p:txBody>
          <a:bodyPr>
            <a:normAutofit/>
          </a:bodyPr>
          <a:lstStyle/>
          <a:p>
            <a:r>
              <a:rPr lang="en-US" sz="2400" dirty="0"/>
              <a:t>Modified grating equation:</a:t>
            </a:r>
          </a:p>
          <a:p>
            <a:pPr lvl="1"/>
            <a:endParaRPr lang="en-US" sz="2400" dirty="0">
              <a:latin typeface="Symbol" pitchFamily="-65" charset="2"/>
            </a:endParaRPr>
          </a:p>
          <a:p>
            <a:r>
              <a:rPr lang="en-US" sz="2400" dirty="0" err="1"/>
              <a:t>Undeviated</a:t>
            </a:r>
            <a:r>
              <a:rPr lang="en-US" sz="2400" dirty="0"/>
              <a:t> condition:</a:t>
            </a:r>
          </a:p>
          <a:p>
            <a:pPr lvl="1">
              <a:buFontTx/>
              <a:buNone/>
            </a:pPr>
            <a:r>
              <a:rPr lang="en-US" sz="2000" i="1" dirty="0" err="1">
                <a:latin typeface="Times New Roman" pitchFamily="-65" charset="0"/>
              </a:rPr>
              <a:t>n</a:t>
            </a:r>
            <a:r>
              <a:rPr lang="en-US" sz="2000" i="1" dirty="0">
                <a:latin typeface="Times New Roman" pitchFamily="-65" charset="0"/>
              </a:rPr>
              <a:t>'=  1,</a:t>
            </a:r>
            <a:r>
              <a:rPr lang="en-US" sz="2000" i="1" dirty="0"/>
              <a:t> </a:t>
            </a:r>
            <a:r>
              <a:rPr lang="en-US" sz="2000" i="1" dirty="0" err="1">
                <a:latin typeface="Symbol" pitchFamily="-65" charset="2"/>
              </a:rPr>
              <a:t>b</a:t>
            </a:r>
            <a:r>
              <a:rPr lang="en-US" sz="2000" i="1" dirty="0">
                <a:latin typeface="Symbol" pitchFamily="-65" charset="2"/>
              </a:rPr>
              <a:t> = -a = </a:t>
            </a:r>
            <a:r>
              <a:rPr lang="en-US" sz="2000" i="1" dirty="0" err="1" smtClean="0">
                <a:latin typeface="Symbol" pitchFamily="-65" charset="2"/>
              </a:rPr>
              <a:t>f</a:t>
            </a:r>
            <a:endParaRPr lang="en-US" sz="2000" i="1" dirty="0" smtClean="0">
              <a:latin typeface="Symbol" pitchFamily="-65" charset="2"/>
            </a:endParaRPr>
          </a:p>
          <a:p>
            <a:pPr lvl="1">
              <a:buFontTx/>
              <a:buNone/>
            </a:pPr>
            <a:endParaRPr lang="en-US" sz="1200" dirty="0" smtClean="0"/>
          </a:p>
          <a:p>
            <a:pPr>
              <a:lnSpc>
                <a:spcPct val="80000"/>
              </a:lnSpc>
            </a:pPr>
            <a:r>
              <a:rPr lang="en-US" sz="2400" dirty="0"/>
              <a:t>Blaze condition:		</a:t>
            </a:r>
            <a:r>
              <a:rPr lang="en-US" sz="2400" dirty="0" smtClean="0"/>
              <a:t>				   </a:t>
            </a:r>
            <a:r>
              <a:rPr lang="en-US" sz="2400" i="1" dirty="0" err="1" smtClean="0">
                <a:latin typeface="Symbol" pitchFamily="-65" charset="2"/>
              </a:rPr>
              <a:t>q</a:t>
            </a:r>
            <a:r>
              <a:rPr lang="en-US" sz="2400" i="1" dirty="0" smtClean="0"/>
              <a:t> </a:t>
            </a:r>
            <a:r>
              <a:rPr lang="en-US" sz="2400" i="1" dirty="0">
                <a:latin typeface="Symbol" pitchFamily="-65" charset="2"/>
              </a:rPr>
              <a:t>=</a:t>
            </a:r>
            <a:r>
              <a:rPr lang="en-US" sz="2400" i="1" dirty="0"/>
              <a:t> </a:t>
            </a:r>
            <a:r>
              <a:rPr lang="en-US" sz="2400" i="1" dirty="0">
                <a:latin typeface="Times New Roman" pitchFamily="-65" charset="0"/>
              </a:rPr>
              <a:t>0</a:t>
            </a:r>
            <a:r>
              <a:rPr lang="en-US" sz="2400" i="1" dirty="0"/>
              <a:t> </a:t>
            </a:r>
            <a:r>
              <a:rPr lang="en-US" sz="2400" i="1" dirty="0" err="1">
                <a:sym typeface="Symbol" pitchFamily="-65" charset="2"/>
              </a:rPr>
              <a:t></a:t>
            </a:r>
            <a:r>
              <a:rPr lang="en-US" sz="2400" i="1" dirty="0"/>
              <a:t> </a:t>
            </a:r>
            <a:r>
              <a:rPr lang="en-US" sz="2400" i="1" dirty="0" err="1">
                <a:latin typeface="Symbol" pitchFamily="-65" charset="2"/>
              </a:rPr>
              <a:t>l</a:t>
            </a:r>
            <a:r>
              <a:rPr lang="en-US" sz="2400" i="1" baseline="-25000" dirty="0" err="1">
                <a:latin typeface="Times New Roman" pitchFamily="-65" charset="0"/>
              </a:rPr>
              <a:t>B</a:t>
            </a:r>
            <a:r>
              <a:rPr lang="en-US" sz="2400" i="1" dirty="0"/>
              <a:t> = </a:t>
            </a:r>
            <a:r>
              <a:rPr lang="en-US" sz="2400" i="1" dirty="0" err="1">
                <a:latin typeface="Symbol" pitchFamily="-65" charset="2"/>
              </a:rPr>
              <a:t>l</a:t>
            </a:r>
            <a:r>
              <a:rPr lang="en-US" sz="2400" i="1" baseline="-25000" dirty="0" err="1">
                <a:latin typeface="Times New Roman" pitchFamily="-65" charset="0"/>
              </a:rPr>
              <a:t>U</a:t>
            </a:r>
            <a:endParaRPr lang="en-US" sz="2400" dirty="0"/>
          </a:p>
          <a:p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400" dirty="0"/>
              <a:t>Resolving power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2000" i="1" dirty="0"/>
              <a:t>	(same procedure as for grating)</a:t>
            </a:r>
            <a:endParaRPr lang="en-US" sz="2000" dirty="0"/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6096000" y="1524000"/>
          <a:ext cx="2651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Equation" r:id="rId3" imgW="1473120" imgH="203040" progId="Equation.3">
                  <p:embed/>
                </p:oleObj>
              </mc:Choice>
              <mc:Fallback>
                <p:oleObj name="Equation" r:id="rId3" imgW="14731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24000"/>
                        <a:ext cx="26511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6096000" y="2438400"/>
          <a:ext cx="226218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Equation" r:id="rId5" imgW="1257120" imgH="228600" progId="Equation.3">
                  <p:embed/>
                </p:oleObj>
              </mc:Choice>
              <mc:Fallback>
                <p:oleObj name="Equation" r:id="rId5" imgW="125712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438400"/>
                        <a:ext cx="2262188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6096000" y="4267200"/>
          <a:ext cx="137001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Equation" r:id="rId7" imgW="761760" imgH="431640" progId="Equation.3">
                  <p:embed/>
                </p:oleObj>
              </mc:Choice>
              <mc:Fallback>
                <p:oleObj name="Equation" r:id="rId7" imgW="76176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267200"/>
                        <a:ext cx="1370013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6096000" y="5067300"/>
          <a:ext cx="15081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Equation" r:id="rId9" imgW="838080" imgH="368280" progId="Equation.3">
                  <p:embed/>
                </p:oleObj>
              </mc:Choice>
              <mc:Fallback>
                <p:oleObj name="Equation" r:id="rId9" imgW="838080" imgH="368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067300"/>
                        <a:ext cx="1508125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6096000" y="5791200"/>
          <a:ext cx="214788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name="Equation" r:id="rId11" imgW="1193760" imgH="444240" progId="Equation.3">
                  <p:embed/>
                </p:oleObj>
              </mc:Choice>
              <mc:Fallback>
                <p:oleObj name="Equation" r:id="rId11" imgW="119376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791200"/>
                        <a:ext cx="2147888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6076950" y="3111500"/>
            <a:ext cx="2157413" cy="469900"/>
          </a:xfrm>
          <a:prstGeom prst="wedgeRectCallout">
            <a:avLst>
              <a:gd name="adj1" fmla="val -37713"/>
              <a:gd name="adj2" fmla="val 95269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762000"/>
            <a:r>
              <a:rPr lang="en-US" sz="1200" i="1" dirty="0" err="1">
                <a:latin typeface="Symbol" pitchFamily="-65" charset="2"/>
              </a:rPr>
              <a:t>q</a:t>
            </a:r>
            <a:r>
              <a:rPr lang="en-US" sz="1200" i="1" dirty="0">
                <a:latin typeface="Symbol" pitchFamily="-65" charset="2"/>
              </a:rPr>
              <a:t> </a:t>
            </a:r>
            <a:r>
              <a:rPr lang="en-US" sz="1200" i="1" dirty="0">
                <a:latin typeface="Times New Roman" pitchFamily="-65" charset="0"/>
              </a:rPr>
              <a:t>= phase difference from centre of one ruling to its edge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1143000"/>
          </a:xfrm>
        </p:spPr>
        <p:txBody>
          <a:bodyPr/>
          <a:lstStyle/>
          <a:p>
            <a:r>
              <a:rPr lang="en-US" dirty="0"/>
              <a:t>Volume Phase Holographic gratings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sz="3840" dirty="0"/>
              <a:t>So far we have considered </a:t>
            </a:r>
            <a:r>
              <a:rPr lang="en-US" sz="3840" i="1" dirty="0"/>
              <a:t>surface relief</a:t>
            </a:r>
            <a:r>
              <a:rPr lang="en-US" sz="3840" dirty="0"/>
              <a:t> gratings</a:t>
            </a:r>
          </a:p>
          <a:p>
            <a:r>
              <a:rPr lang="en-US" sz="3840" dirty="0"/>
              <a:t>An alternative is </a:t>
            </a:r>
            <a:r>
              <a:rPr lang="en-US" sz="3840" i="1" dirty="0"/>
              <a:t>VPH</a:t>
            </a:r>
            <a:r>
              <a:rPr lang="en-US" sz="3840" dirty="0"/>
              <a:t> in which refractive index varies harmonically throughout the body of the grating:</a:t>
            </a:r>
          </a:p>
          <a:p>
            <a:r>
              <a:rPr lang="en-US" sz="3840" dirty="0"/>
              <a:t>Don't confuse with '</a:t>
            </a:r>
            <a:r>
              <a:rPr lang="en-US" sz="3840" i="1" dirty="0"/>
              <a:t>holographic' </a:t>
            </a:r>
            <a:r>
              <a:rPr lang="en-US" sz="3840" dirty="0"/>
              <a:t>gratings (SR)</a:t>
            </a:r>
          </a:p>
          <a:p>
            <a:r>
              <a:rPr lang="en-US" sz="3840" dirty="0"/>
              <a:t>Advantages:</a:t>
            </a:r>
          </a:p>
          <a:p>
            <a:pPr lvl="1"/>
            <a:r>
              <a:rPr lang="en-US" dirty="0"/>
              <a:t>Higher peak efficiency than SR</a:t>
            </a:r>
          </a:p>
          <a:p>
            <a:pPr lvl="1"/>
            <a:r>
              <a:rPr lang="en-US" dirty="0"/>
              <a:t>Possibility of very large size with high</a:t>
            </a:r>
            <a:r>
              <a:rPr lang="en-US" dirty="0">
                <a:latin typeface="Symbol" pitchFamily="-65" charset="2"/>
              </a:rPr>
              <a:t> </a:t>
            </a:r>
            <a:r>
              <a:rPr lang="en-US" i="1" dirty="0" err="1">
                <a:latin typeface="Symbol" pitchFamily="-65" charset="2"/>
              </a:rPr>
              <a:t>r</a:t>
            </a:r>
            <a:endParaRPr lang="en-US" dirty="0"/>
          </a:p>
          <a:p>
            <a:pPr lvl="1"/>
            <a:r>
              <a:rPr lang="en-US" dirty="0"/>
              <a:t>Blaze condition can be altered </a:t>
            </a:r>
            <a:r>
              <a:rPr lang="en-US" i="1" dirty="0"/>
              <a:t>(tuned)</a:t>
            </a:r>
          </a:p>
          <a:p>
            <a:pPr lvl="1"/>
            <a:r>
              <a:rPr lang="en-US" dirty="0"/>
              <a:t>Encapsulation in flat glass makes more robust</a:t>
            </a:r>
          </a:p>
          <a:p>
            <a:r>
              <a:rPr lang="en-US" sz="3840" dirty="0"/>
              <a:t>Disadvantages</a:t>
            </a:r>
          </a:p>
          <a:p>
            <a:pPr lvl="1"/>
            <a:r>
              <a:rPr lang="en-US" dirty="0"/>
              <a:t>Tuning of blaze requires</a:t>
            </a:r>
            <a:r>
              <a:rPr lang="en-US" i="1" dirty="0"/>
              <a:t> bendable spectrograph!</a:t>
            </a:r>
          </a:p>
          <a:p>
            <a:pPr lvl="1"/>
            <a:r>
              <a:rPr lang="en-US" dirty="0"/>
              <a:t>Issues of </a:t>
            </a:r>
            <a:r>
              <a:rPr lang="en-US" dirty="0" err="1"/>
              <a:t>wavefront</a:t>
            </a:r>
            <a:r>
              <a:rPr lang="en-US" dirty="0"/>
              <a:t> errors and cryogenic use</a:t>
            </a: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2895600" y="3278188"/>
          <a:ext cx="44958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Equation" r:id="rId3" imgW="2869920" imgH="241200" progId="Equation.3">
                  <p:embed/>
                </p:oleObj>
              </mc:Choice>
              <mc:Fallback>
                <p:oleObj name="Equation" r:id="rId3" imgW="28699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278188"/>
                        <a:ext cx="449580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VPH configurations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41910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Fringes</a:t>
            </a:r>
            <a:r>
              <a:rPr lang="en-US" dirty="0"/>
              <a:t> = planes of constant </a:t>
            </a:r>
            <a:r>
              <a:rPr lang="en-US" i="1" dirty="0" err="1"/>
              <a:t>n</a:t>
            </a:r>
            <a:endParaRPr lang="en-US" i="1" dirty="0"/>
          </a:p>
          <a:p>
            <a:r>
              <a:rPr lang="en-US" dirty="0"/>
              <a:t>Body of grating made from </a:t>
            </a:r>
            <a:r>
              <a:rPr lang="en-US" i="1" dirty="0" err="1"/>
              <a:t>Dichromated</a:t>
            </a:r>
            <a:r>
              <a:rPr lang="en-US" i="1" dirty="0"/>
              <a:t> </a:t>
            </a:r>
            <a:r>
              <a:rPr lang="en-US" i="1" dirty="0" err="1"/>
              <a:t>Gelatine</a:t>
            </a:r>
            <a:r>
              <a:rPr lang="en-US" dirty="0"/>
              <a:t> (DCG) which permanently adopts fringe pattern generated </a:t>
            </a:r>
            <a:r>
              <a:rPr lang="en-US" dirty="0" err="1"/>
              <a:t>holographically</a:t>
            </a:r>
            <a:r>
              <a:rPr lang="en-US" dirty="0"/>
              <a:t>  </a:t>
            </a:r>
          </a:p>
          <a:p>
            <a:r>
              <a:rPr lang="en-US" dirty="0"/>
              <a:t>Fringe orientation allows operation in transmission or reflection</a:t>
            </a:r>
          </a:p>
          <a:p>
            <a:endParaRPr lang="en-US" dirty="0"/>
          </a:p>
        </p:txBody>
      </p:sp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8400" y="1714500"/>
            <a:ext cx="3748088" cy="3859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VPH equations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4343400" cy="4953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</a:pPr>
            <a:r>
              <a:rPr lang="en-US"/>
              <a:t>Modified grating equation: </a:t>
            </a:r>
          </a:p>
          <a:p>
            <a:pPr>
              <a:lnSpc>
                <a:spcPct val="140000"/>
              </a:lnSpc>
            </a:pPr>
            <a:r>
              <a:rPr lang="en-US"/>
              <a:t>Blaze condition: 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/>
              <a:t>	= </a:t>
            </a:r>
            <a:r>
              <a:rPr lang="en-US" i="1"/>
              <a:t>Bragg</a:t>
            </a:r>
            <a:r>
              <a:rPr lang="en-US"/>
              <a:t> diffraction</a:t>
            </a:r>
          </a:p>
          <a:p>
            <a:pPr>
              <a:lnSpc>
                <a:spcPct val="140000"/>
              </a:lnSpc>
            </a:pPr>
            <a:r>
              <a:rPr lang="en-US"/>
              <a:t>Resolving power:</a:t>
            </a:r>
          </a:p>
          <a:p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Tune blaze condition by tilting grating (</a:t>
            </a:r>
            <a:r>
              <a:rPr lang="en-US">
                <a:latin typeface="Symbol" pitchFamily="-65" charset="2"/>
              </a:rPr>
              <a:t>a</a:t>
            </a:r>
            <a:r>
              <a:rPr lang="en-US"/>
              <a:t>)</a:t>
            </a:r>
          </a:p>
          <a:p>
            <a:endParaRPr lang="en-US"/>
          </a:p>
          <a:p>
            <a:r>
              <a:rPr lang="en-US"/>
              <a:t>Collimator-camera angle must also change by 2</a:t>
            </a:r>
            <a:r>
              <a:rPr lang="en-US">
                <a:latin typeface="Symbol" pitchFamily="-65" charset="2"/>
              </a:rPr>
              <a:t>a  </a:t>
            </a:r>
            <a:r>
              <a:rPr lang="en-US"/>
              <a:t> </a:t>
            </a:r>
            <a:r>
              <a:rPr lang="en-US">
                <a:sym typeface="Symbol" pitchFamily="-65" charset="2"/>
              </a:rPr>
              <a:t> mechanical complexity</a:t>
            </a:r>
            <a:endParaRPr lang="en-US"/>
          </a:p>
          <a:p>
            <a:endParaRPr lang="en-US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5334000" y="1676400"/>
          <a:ext cx="19907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Equation" r:id="rId3" imgW="1244520" imgH="203040" progId="Equation.3">
                  <p:embed/>
                </p:oleObj>
              </mc:Choice>
              <mc:Fallback>
                <p:oleObj name="Equation" r:id="rId3" imgW="12445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76400"/>
                        <a:ext cx="199072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5394325" y="2286000"/>
          <a:ext cx="28225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Equation" r:id="rId5" imgW="1765080" imgH="241200" progId="Equation.3">
                  <p:embed/>
                </p:oleObj>
              </mc:Choice>
              <mc:Fallback>
                <p:oleObj name="Equation" r:id="rId5" imgW="176508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2286000"/>
                        <a:ext cx="282257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5334000" y="2743200"/>
          <a:ext cx="16859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Equation" r:id="rId7" imgW="1054080" imgH="241200" progId="Equation.3">
                  <p:embed/>
                </p:oleObj>
              </mc:Choice>
              <mc:Fallback>
                <p:oleObj name="Equation" r:id="rId7" imgW="10540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743200"/>
                        <a:ext cx="16859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257800" y="3200400"/>
          <a:ext cx="25590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Equation" r:id="rId9" imgW="1600200" imgH="444240" progId="Equation.3">
                  <p:embed/>
                </p:oleObj>
              </mc:Choice>
              <mc:Fallback>
                <p:oleObj name="Equation" r:id="rId9" imgW="160020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200400"/>
                        <a:ext cx="25590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48450" y="3657600"/>
            <a:ext cx="2154238" cy="3135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VPH efficiency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Kogelnik's</a:t>
            </a:r>
            <a:r>
              <a:rPr lang="en-US" dirty="0"/>
              <a:t> analysis when:</a:t>
            </a:r>
          </a:p>
          <a:p>
            <a:endParaRPr lang="en-US" dirty="0"/>
          </a:p>
          <a:p>
            <a:pPr>
              <a:lnSpc>
                <a:spcPct val="40000"/>
              </a:lnSpc>
            </a:pPr>
            <a:r>
              <a:rPr lang="en-US" dirty="0"/>
              <a:t>Bragg condition when:</a:t>
            </a:r>
          </a:p>
          <a:p>
            <a:pPr>
              <a:lnSpc>
                <a:spcPct val="120000"/>
              </a:lnSpc>
            </a:pPr>
            <a:r>
              <a:rPr lang="en-US" dirty="0"/>
              <a:t>Bragg envelopes </a:t>
            </a:r>
            <a:r>
              <a:rPr lang="en-US" sz="2000" dirty="0"/>
              <a:t>(efficiency FWHM)</a:t>
            </a:r>
            <a:r>
              <a:rPr lang="en-US" dirty="0"/>
              <a:t>: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in wavelength: </a:t>
            </a:r>
          </a:p>
          <a:p>
            <a:pPr lvl="1"/>
            <a:endParaRPr lang="en-US" dirty="0"/>
          </a:p>
          <a:p>
            <a:pPr lvl="1">
              <a:lnSpc>
                <a:spcPct val="20000"/>
              </a:lnSpc>
            </a:pPr>
            <a:endParaRPr lang="en-US" dirty="0"/>
          </a:p>
          <a:p>
            <a:pPr lvl="1">
              <a:lnSpc>
                <a:spcPct val="20000"/>
              </a:lnSpc>
            </a:pPr>
            <a:r>
              <a:rPr lang="en-US" dirty="0"/>
              <a:t>in angle:</a:t>
            </a:r>
          </a:p>
          <a:p>
            <a:pPr lvl="1"/>
            <a:endParaRPr lang="en-US" dirty="0"/>
          </a:p>
          <a:p>
            <a:r>
              <a:rPr lang="en-US" dirty="0"/>
              <a:t>Broad blaze requires</a:t>
            </a:r>
          </a:p>
          <a:p>
            <a:pPr lvl="1"/>
            <a:r>
              <a:rPr lang="en-US" dirty="0"/>
              <a:t>thin DCG</a:t>
            </a:r>
          </a:p>
          <a:p>
            <a:pPr lvl="1"/>
            <a:r>
              <a:rPr lang="en-US" dirty="0"/>
              <a:t>large index amplitude</a:t>
            </a:r>
          </a:p>
          <a:p>
            <a:r>
              <a:rPr lang="en-US" i="1" dirty="0" err="1"/>
              <a:t>Superblaze</a:t>
            </a:r>
            <a:endParaRPr lang="en-US" i="1" dirty="0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5867400" y="1466850"/>
          <a:ext cx="13509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Equation" r:id="rId3" imgW="901440" imgH="495000" progId="Equation.3">
                  <p:embed/>
                </p:oleObj>
              </mc:Choice>
              <mc:Fallback>
                <p:oleObj name="Equation" r:id="rId3" imgW="901440" imgH="495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466850"/>
                        <a:ext cx="1350963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5867400" y="2133600"/>
          <a:ext cx="10287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Equation" r:id="rId5" imgW="685800" imgH="393480" progId="Equation.3">
                  <p:embed/>
                </p:oleObj>
              </mc:Choice>
              <mc:Fallback>
                <p:oleObj name="Equation" r:id="rId5" imgW="6858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33600"/>
                        <a:ext cx="10287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3235325" y="3886200"/>
          <a:ext cx="10858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Equation" r:id="rId7" imgW="723600" imgH="444240" progId="Equation.3">
                  <p:embed/>
                </p:oleObj>
              </mc:Choice>
              <mc:Fallback>
                <p:oleObj name="Equation" r:id="rId7" imgW="723600" imgH="4442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3886200"/>
                        <a:ext cx="10858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3276600" y="2819400"/>
          <a:ext cx="37322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" name="Equation" r:id="rId9" imgW="2489040" imgH="507960" progId="Equation.3">
                  <p:embed/>
                </p:oleObj>
              </mc:Choice>
              <mc:Fallback>
                <p:oleObj name="Equation" r:id="rId9" imgW="2489040" imgH="507960" progId="Equation.3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819400"/>
                        <a:ext cx="37322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3235325" y="3962400"/>
            <a:ext cx="5738813" cy="2933700"/>
            <a:chOff x="2038" y="2496"/>
            <a:chExt cx="3615" cy="1848"/>
          </a:xfrm>
        </p:grpSpPr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977" y="2496"/>
              <a:ext cx="2676" cy="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584" y="2720"/>
              <a:ext cx="1477" cy="584"/>
            </a:xfrm>
            <a:custGeom>
              <a:avLst/>
              <a:gdLst/>
              <a:ahLst/>
              <a:cxnLst>
                <a:cxn ang="0">
                  <a:pos x="16" y="544"/>
                </a:cxn>
                <a:cxn ang="0">
                  <a:pos x="16" y="448"/>
                </a:cxn>
                <a:cxn ang="0">
                  <a:pos x="112" y="160"/>
                </a:cxn>
                <a:cxn ang="0">
                  <a:pos x="304" y="16"/>
                </a:cxn>
                <a:cxn ang="0">
                  <a:pos x="544" y="64"/>
                </a:cxn>
                <a:cxn ang="0">
                  <a:pos x="784" y="208"/>
                </a:cxn>
                <a:cxn ang="0">
                  <a:pos x="1072" y="352"/>
                </a:cxn>
                <a:cxn ang="0">
                  <a:pos x="1477" y="584"/>
                </a:cxn>
              </a:cxnLst>
              <a:rect l="0" t="0" r="r" b="b"/>
              <a:pathLst>
                <a:path w="1477" h="584">
                  <a:moveTo>
                    <a:pt x="16" y="544"/>
                  </a:moveTo>
                  <a:cubicBezTo>
                    <a:pt x="8" y="528"/>
                    <a:pt x="0" y="512"/>
                    <a:pt x="16" y="448"/>
                  </a:cubicBezTo>
                  <a:cubicBezTo>
                    <a:pt x="32" y="384"/>
                    <a:pt x="64" y="232"/>
                    <a:pt x="112" y="160"/>
                  </a:cubicBezTo>
                  <a:cubicBezTo>
                    <a:pt x="160" y="88"/>
                    <a:pt x="232" y="32"/>
                    <a:pt x="304" y="16"/>
                  </a:cubicBezTo>
                  <a:cubicBezTo>
                    <a:pt x="376" y="0"/>
                    <a:pt x="464" y="32"/>
                    <a:pt x="544" y="64"/>
                  </a:cubicBezTo>
                  <a:cubicBezTo>
                    <a:pt x="624" y="96"/>
                    <a:pt x="696" y="160"/>
                    <a:pt x="784" y="208"/>
                  </a:cubicBezTo>
                  <a:cubicBezTo>
                    <a:pt x="872" y="256"/>
                    <a:pt x="957" y="289"/>
                    <a:pt x="1072" y="352"/>
                  </a:cubicBezTo>
                  <a:cubicBezTo>
                    <a:pt x="1187" y="415"/>
                    <a:pt x="1413" y="544"/>
                    <a:pt x="1477" y="584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038" y="4147"/>
              <a:ext cx="1722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762000"/>
              <a:r>
                <a:rPr lang="en-US" sz="1400" dirty="0"/>
                <a:t> Barden et al. PASP 112, 809 (2000)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dispersers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4600" y="2286000"/>
            <a:ext cx="4572000" cy="150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err="1" smtClean="0">
                <a:latin typeface="Comic Sans MS"/>
                <a:cs typeface="Comic Sans MS"/>
              </a:rPr>
              <a:t>Grisms</a:t>
            </a:r>
            <a:endParaRPr lang="en-US" sz="2400" dirty="0" smtClean="0">
              <a:latin typeface="Comic Sans MS"/>
              <a:cs typeface="Comic Sans MS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cs typeface="Comic Sans MS"/>
              </a:rPr>
              <a:t>VPHG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Echelle</a:t>
            </a:r>
            <a:r>
              <a:rPr lang="en-US" sz="2400" smtClean="0">
                <a:solidFill>
                  <a:srgbClr val="FF0000"/>
                </a:solidFill>
                <a:latin typeface="Comic Sans MS"/>
                <a:cs typeface="Comic Sans MS"/>
              </a:rPr>
              <a:t> grating …</a:t>
            </a:r>
            <a:endParaRPr lang="en-US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observables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0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Astronomical spectroscopy aims at measuring: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At optical wavelength </a:t>
            </a:r>
            <a:r>
              <a:rPr lang="en-US" sz="2400" dirty="0" err="1" smtClean="0">
                <a:latin typeface="Symbol" charset="2"/>
                <a:cs typeface="Symbol" charset="2"/>
              </a:rPr>
              <a:t>n</a:t>
            </a:r>
            <a:r>
              <a:rPr lang="en-US" sz="2400" dirty="0" smtClean="0"/>
              <a:t>=</a:t>
            </a:r>
            <a:r>
              <a:rPr lang="en-US" sz="2400" dirty="0" smtClean="0">
                <a:latin typeface="Symbol" charset="2"/>
                <a:cs typeface="Symbol" charset="2"/>
              </a:rPr>
              <a:t>w</a:t>
            </a:r>
            <a:r>
              <a:rPr lang="en-US" sz="2400" dirty="0" smtClean="0"/>
              <a:t>/2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dirty="0" smtClean="0"/>
              <a:t> is 10</a:t>
            </a:r>
            <a:r>
              <a:rPr lang="en-US" sz="2400" baseline="30000" dirty="0" smtClean="0"/>
              <a:t>15</a:t>
            </a:r>
            <a:r>
              <a:rPr lang="en-US" sz="2400" dirty="0" smtClean="0"/>
              <a:t> Hz, thus too fast to be resolved by detectors. The observable becomes the (surface) brightness or </a:t>
            </a:r>
            <a:r>
              <a:rPr lang="en-US" sz="2400" dirty="0" smtClean="0">
                <a:solidFill>
                  <a:srgbClr val="FF0000"/>
                </a:solidFill>
              </a:rPr>
              <a:t>specific intensity </a:t>
            </a:r>
            <a:r>
              <a:rPr lang="en-US" sz="2400" i="1" dirty="0" smtClean="0">
                <a:solidFill>
                  <a:srgbClr val="FF0000"/>
                </a:solidFill>
              </a:rPr>
              <a:t>I</a:t>
            </a:r>
            <a:r>
              <a:rPr lang="en-US" sz="2400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sz="2400" dirty="0" smtClean="0"/>
              <a:t> or </a:t>
            </a:r>
            <a:r>
              <a:rPr lang="en-US" sz="2400" i="1" dirty="0" smtClean="0">
                <a:solidFill>
                  <a:srgbClr val="FF0000"/>
                </a:solidFill>
              </a:rPr>
              <a:t>I</a:t>
            </a:r>
            <a:r>
              <a:rPr lang="en-US" sz="2400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400" dirty="0" smtClean="0"/>
              <a:t>: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608138" y="2092325"/>
          <a:ext cx="62071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3" imgW="1866900" imgH="241300" progId="Equation.3">
                  <p:embed/>
                </p:oleObj>
              </mc:Choice>
              <mc:Fallback>
                <p:oleObj name="Equation" r:id="rId3" imgW="18669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2092325"/>
                        <a:ext cx="6207125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800100" y="4724400"/>
          <a:ext cx="773430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5" imgW="4140200" imgH="812800" progId="Equation.3">
                  <p:embed/>
                </p:oleObj>
              </mc:Choice>
              <mc:Fallback>
                <p:oleObj name="Equation" r:id="rId5" imgW="4140200" imgH="812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4724400"/>
                        <a:ext cx="7734300" cy="151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observables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300" dirty="0" smtClean="0"/>
              <a:t>If we integrate the surface brightness over a given source or sky aperture, we get the spectral </a:t>
            </a:r>
            <a:r>
              <a:rPr lang="en-US" sz="2300" dirty="0" smtClean="0">
                <a:solidFill>
                  <a:srgbClr val="FF0000"/>
                </a:solidFill>
              </a:rPr>
              <a:t>flux density </a:t>
            </a:r>
            <a:r>
              <a:rPr lang="en-US" sz="2300" i="1" dirty="0" smtClean="0">
                <a:solidFill>
                  <a:srgbClr val="FF0000"/>
                </a:solidFill>
              </a:rPr>
              <a:t>F</a:t>
            </a:r>
            <a:r>
              <a:rPr lang="en-US" sz="2300" i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smtClean="0"/>
              <a:t>or </a:t>
            </a:r>
            <a:r>
              <a:rPr lang="en-US" sz="2300" i="1" dirty="0" smtClean="0">
                <a:solidFill>
                  <a:srgbClr val="FF0000"/>
                </a:solidFill>
              </a:rPr>
              <a:t>F</a:t>
            </a:r>
            <a:r>
              <a:rPr lang="en-US" sz="2300" i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300" dirty="0" smtClean="0"/>
              <a:t> at a given light frequency or wavelength: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155700" y="2925762"/>
          <a:ext cx="65405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3" imgW="3632200" imgH="533400" progId="Equation.3">
                  <p:embed/>
                </p:oleObj>
              </mc:Choice>
              <mc:Fallback>
                <p:oleObj name="Equation" r:id="rId3" imgW="3632200" imgH="533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925762"/>
                        <a:ext cx="654050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149544"/>
            <a:ext cx="4495800" cy="2632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4038600"/>
            <a:ext cx="2895600" cy="2738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Wavelength or frequency?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0385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smtClean="0"/>
              <a:t>Frequency (</a:t>
            </a:r>
            <a:r>
              <a:rPr lang="en-US" sz="2400" dirty="0" err="1" smtClean="0">
                <a:latin typeface="Symbol" charset="2"/>
                <a:cs typeface="Symbol" charset="2"/>
              </a:rPr>
              <a:t>n</a:t>
            </a:r>
            <a:r>
              <a:rPr lang="en-US" sz="2400" dirty="0" smtClean="0"/>
              <a:t>, </a:t>
            </a:r>
            <a:r>
              <a:rPr lang="en-US" sz="2400" dirty="0" err="1" smtClean="0">
                <a:latin typeface="Symbol" charset="2"/>
                <a:cs typeface="Symbol" charset="2"/>
              </a:rPr>
              <a:t>w</a:t>
            </a:r>
            <a:r>
              <a:rPr lang="en-US" sz="2400" dirty="0" smtClean="0"/>
              <a:t>), associated to time-evolution of E-field</a:t>
            </a:r>
          </a:p>
          <a:p>
            <a:r>
              <a:rPr lang="en-US" sz="2400" dirty="0" smtClean="0"/>
              <a:t>Fixed location (detect oscillation amplitude as a function of time)</a:t>
            </a:r>
          </a:p>
          <a:p>
            <a:r>
              <a:rPr lang="en-US" sz="2400" dirty="0" smtClean="0"/>
              <a:t>Need for precise clock (time metric)</a:t>
            </a:r>
          </a:p>
          <a:p>
            <a:r>
              <a:rPr lang="en-US" sz="2400" dirty="0" smtClean="0"/>
              <a:t>Need for time resolution (or other tricks, e.g. heterodyne detection)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1600200"/>
            <a:ext cx="4114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Wavelength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),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represents light propagation in space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n-ea"/>
              <a:cs typeface="Comic Sans M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Fixed time (project wave into physical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space or </a:t>
            </a:r>
            <a:r>
              <a:rPr lang="en-US" sz="2400" noProof="0" dirty="0" smtClean="0">
                <a:solidFill>
                  <a:srgbClr val="FF0000"/>
                </a:solidFill>
                <a:latin typeface="Comic Sans MS"/>
                <a:cs typeface="Comic Sans MS"/>
              </a:rPr>
              <a:t>spatially</a:t>
            </a:r>
            <a:r>
              <a:rPr lang="en-US" sz="2400" noProof="0" dirty="0" smtClean="0">
                <a:latin typeface="Comic Sans MS"/>
                <a:cs typeface="Comic Sans MS"/>
              </a:rPr>
              <a:t> separate various spectral components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)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Depends on </a:t>
            </a:r>
            <a:r>
              <a:rPr lang="en-US" sz="2400" dirty="0" smtClean="0">
                <a:latin typeface="Comic Sans MS"/>
                <a:cs typeface="Comic Sans MS"/>
              </a:rPr>
              <a:t>medium -&gt;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Need for precise metrology (</a:t>
            </a:r>
            <a:r>
              <a:rPr lang="en-US" sz="2400" dirty="0" smtClean="0">
                <a:latin typeface="Comic Sans MS"/>
                <a:cs typeface="Comic Sans MS"/>
              </a:rPr>
              <a:t>space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ea typeface="+mn-ea"/>
                <a:cs typeface="Comic Sans MS"/>
              </a:rPr>
              <a:t> metric) or calibration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863056" y="5943600"/>
          <a:ext cx="34178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3" imgW="1270000" imgH="215900" progId="Equation.3">
                  <p:embed/>
                </p:oleObj>
              </mc:Choice>
              <mc:Fallback>
                <p:oleObj name="Equation" r:id="rId3" imgW="1270000" imgH="215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056" y="5943600"/>
                        <a:ext cx="3417887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spectrometer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524000" y="2819400"/>
            <a:ext cx="228600" cy="2057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1" idx="0"/>
          </p:cNvCxnSpPr>
          <p:nvPr/>
        </p:nvCxnSpPr>
        <p:spPr>
          <a:xfrm>
            <a:off x="457200" y="2819400"/>
            <a:ext cx="11811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4875212"/>
            <a:ext cx="11811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0"/>
            <a:endCxn id="18" idx="4"/>
          </p:cNvCxnSpPr>
          <p:nvPr/>
        </p:nvCxnSpPr>
        <p:spPr>
          <a:xfrm rot="16200000" flipH="1">
            <a:off x="2114550" y="2343150"/>
            <a:ext cx="1905000" cy="2857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8" idx="0"/>
          </p:cNvCxnSpPr>
          <p:nvPr/>
        </p:nvCxnSpPr>
        <p:spPr>
          <a:xfrm flipV="1">
            <a:off x="1638300" y="3049588"/>
            <a:ext cx="2857500" cy="1825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419600" y="3049588"/>
            <a:ext cx="152400" cy="16748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2800" y="3200400"/>
            <a:ext cx="76200" cy="1296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95802" y="3049590"/>
            <a:ext cx="2057400" cy="8366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4"/>
          </p:cNvCxnSpPr>
          <p:nvPr/>
        </p:nvCxnSpPr>
        <p:spPr>
          <a:xfrm rot="5400000" flipH="1" flipV="1">
            <a:off x="5105401" y="3276599"/>
            <a:ext cx="838200" cy="20574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Pentagon 26"/>
          <p:cNvSpPr/>
          <p:nvPr/>
        </p:nvSpPr>
        <p:spPr>
          <a:xfrm>
            <a:off x="6553202" y="3733800"/>
            <a:ext cx="533398" cy="3048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43200" y="2754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Filter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28700" y="2385536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Telescope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4600" y="50731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Focal plane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1905000" y="3809206"/>
            <a:ext cx="2590800" cy="1588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86200" y="4800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Objective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24600" y="3276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Detector (single or array)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spectrometer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3581400" cy="2686050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3962400" y="1295400"/>
            <a:ext cx="4953000" cy="5267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cs typeface="Comic Sans MS"/>
              </a:rPr>
              <a:t>Detector records I</a:t>
            </a:r>
            <a:r>
              <a:rPr lang="en-US" sz="2400" baseline="-25000" dirty="0" smtClean="0">
                <a:latin typeface="Symbol" charset="2"/>
                <a:cs typeface="Symbol" charset="2"/>
              </a:rPr>
              <a:t>l</a:t>
            </a:r>
            <a:r>
              <a:rPr lang="en-US" sz="2400" dirty="0" smtClean="0">
                <a:latin typeface="Comic Sans MS"/>
                <a:cs typeface="Comic Sans MS"/>
              </a:rPr>
              <a:t> for a given filter with transmittance </a:t>
            </a:r>
            <a:r>
              <a:rPr lang="en-US" sz="2400" dirty="0" err="1" smtClean="0">
                <a:latin typeface="Comic Sans MS"/>
                <a:cs typeface="Comic Sans MS"/>
              </a:rPr>
              <a:t>t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c</a:t>
            </a:r>
            <a:r>
              <a:rPr lang="en-US" sz="2400" dirty="0" smtClean="0">
                <a:latin typeface="Comic Sans MS"/>
                <a:cs typeface="Comic Sans MS"/>
              </a:rPr>
              <a:t>, central wavelength </a:t>
            </a:r>
            <a:r>
              <a:rPr lang="en-US" sz="2400" dirty="0" err="1" smtClean="0">
                <a:latin typeface="Symbol" charset="2"/>
                <a:cs typeface="Symbol" charset="2"/>
              </a:rPr>
              <a:t>l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c</a:t>
            </a:r>
            <a:r>
              <a:rPr lang="en-US" sz="2400" dirty="0" smtClean="0">
                <a:latin typeface="Comic Sans MS"/>
                <a:cs typeface="Comic Sans MS"/>
              </a:rPr>
              <a:t>, and band width </a:t>
            </a:r>
            <a:r>
              <a:rPr lang="en-US" sz="2400" dirty="0" smtClean="0">
                <a:latin typeface="Symbol" charset="2"/>
                <a:cs typeface="Symbol" charset="2"/>
              </a:rPr>
              <a:t>Dl</a:t>
            </a:r>
            <a:endParaRPr lang="en-US" sz="2400" dirty="0" smtClean="0">
              <a:latin typeface="Comic Sans MS"/>
              <a:cs typeface="Comic Sans MS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err="1" smtClean="0">
                <a:latin typeface="Comic Sans MS"/>
                <a:cs typeface="Comic Sans MS"/>
              </a:rPr>
              <a:t>t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c</a:t>
            </a:r>
            <a:r>
              <a:rPr lang="en-US" sz="2400" dirty="0" smtClean="0">
                <a:latin typeface="Comic Sans MS"/>
                <a:cs typeface="Comic Sans MS"/>
              </a:rPr>
              <a:t>, </a:t>
            </a:r>
            <a:r>
              <a:rPr lang="en-US" sz="2400" dirty="0" smtClean="0">
                <a:latin typeface="Symbol" charset="2"/>
                <a:cs typeface="Symbol" charset="2"/>
              </a:rPr>
              <a:t>Dl </a:t>
            </a:r>
            <a:r>
              <a:rPr lang="en-US" sz="2400" dirty="0" smtClean="0">
                <a:latin typeface="Comic Sans MS"/>
                <a:cs typeface="Comic Sans MS"/>
              </a:rPr>
              <a:t>and </a:t>
            </a:r>
            <a:r>
              <a:rPr lang="en-US" sz="2400" dirty="0" err="1" smtClean="0">
                <a:latin typeface="Symbol" charset="2"/>
                <a:cs typeface="Symbol" charset="2"/>
              </a:rPr>
              <a:t>l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c</a:t>
            </a:r>
            <a:r>
              <a:rPr lang="en-US" sz="2400" baseline="-25000" dirty="0" smtClean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need to be calibrated on standard sources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cs typeface="Comic Sans MS"/>
              </a:rPr>
              <a:t>Appropriate for broad-band spectra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latin typeface="Comic Sans MS"/>
                <a:cs typeface="Comic Sans MS"/>
              </a:rPr>
              <a:t>Only one channel per measurement (unless </a:t>
            </a:r>
            <a:r>
              <a:rPr lang="en-US" sz="2400" dirty="0" err="1" smtClean="0">
                <a:latin typeface="Comic Sans MS"/>
                <a:cs typeface="Comic Sans MS"/>
              </a:rPr>
              <a:t>dichroics</a:t>
            </a:r>
            <a:r>
              <a:rPr lang="en-US" sz="2400" dirty="0" smtClean="0">
                <a:latin typeface="Comic Sans MS"/>
                <a:cs typeface="Comic Sans MS"/>
              </a:rPr>
              <a:t> are used)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084625"/>
            <a:ext cx="3581400" cy="2600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spectrometer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524000" y="4572000"/>
            <a:ext cx="228600" cy="2057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1" idx="0"/>
          </p:cNvCxnSpPr>
          <p:nvPr/>
        </p:nvCxnSpPr>
        <p:spPr>
          <a:xfrm>
            <a:off x="457200" y="4572000"/>
            <a:ext cx="11811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6627812"/>
            <a:ext cx="11811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0"/>
            <a:endCxn id="18" idx="4"/>
          </p:cNvCxnSpPr>
          <p:nvPr/>
        </p:nvCxnSpPr>
        <p:spPr>
          <a:xfrm rot="16200000" flipH="1">
            <a:off x="2114550" y="4095750"/>
            <a:ext cx="1905000" cy="2857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8" idx="0"/>
          </p:cNvCxnSpPr>
          <p:nvPr/>
        </p:nvCxnSpPr>
        <p:spPr>
          <a:xfrm flipV="1">
            <a:off x="1638300" y="4802188"/>
            <a:ext cx="2857500" cy="1825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419600" y="4802188"/>
            <a:ext cx="152400" cy="16748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5213866"/>
            <a:ext cx="76200" cy="851457"/>
          </a:xfrm>
          <a:prstGeom prst="rect">
            <a:avLst/>
          </a:prstGeom>
          <a:solidFill>
            <a:srgbClr val="00009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95802" y="4802190"/>
            <a:ext cx="2057400" cy="8366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4"/>
          </p:cNvCxnSpPr>
          <p:nvPr/>
        </p:nvCxnSpPr>
        <p:spPr>
          <a:xfrm rot="5400000" flipH="1" flipV="1">
            <a:off x="5105401" y="5029199"/>
            <a:ext cx="838200" cy="20574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Pentagon 26"/>
          <p:cNvSpPr/>
          <p:nvPr/>
        </p:nvSpPr>
        <p:spPr>
          <a:xfrm>
            <a:off x="6553202" y="5486400"/>
            <a:ext cx="533398" cy="3048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52800" y="548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Filter 1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28700" y="4138136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Telescope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4612" y="438733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Objective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24600" y="5029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Detector (single or array)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 rot="16200000">
            <a:off x="1866106" y="1823760"/>
            <a:ext cx="2667000" cy="1674812"/>
            <a:chOff x="4572000" y="3201988"/>
            <a:chExt cx="2667000" cy="1674812"/>
          </a:xfrm>
        </p:grpSpPr>
        <p:sp>
          <p:nvSpPr>
            <p:cNvPr id="20" name="Oval 19"/>
            <p:cNvSpPr/>
            <p:nvPr/>
          </p:nvSpPr>
          <p:spPr>
            <a:xfrm>
              <a:off x="4572000" y="3201988"/>
              <a:ext cx="152400" cy="16748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648202" y="3201990"/>
              <a:ext cx="2057400" cy="8366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4"/>
            </p:cNvCxnSpPr>
            <p:nvPr/>
          </p:nvCxnSpPr>
          <p:spPr>
            <a:xfrm rot="5400000" flipH="1" flipV="1">
              <a:off x="5257801" y="3428999"/>
              <a:ext cx="838200" cy="20574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entagon 24"/>
            <p:cNvSpPr/>
            <p:nvPr/>
          </p:nvSpPr>
          <p:spPr>
            <a:xfrm>
              <a:off x="6705602" y="3886200"/>
              <a:ext cx="533398" cy="304800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 rot="16200000">
            <a:off x="3193771" y="4750037"/>
            <a:ext cx="76200" cy="851457"/>
          </a:xfrm>
          <a:prstGeom prst="rect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513012" y="476833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Filter 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6200000" flipV="1">
            <a:off x="1920339" y="4360327"/>
            <a:ext cx="1720334" cy="836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198813" y="3918466"/>
            <a:ext cx="838199" cy="1720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200400" y="5213866"/>
            <a:ext cx="76200" cy="851457"/>
          </a:xfrm>
          <a:prstGeom prst="rect">
            <a:avLst/>
          </a:prstGeom>
          <a:solidFill>
            <a:srgbClr val="00800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" y="589966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8000"/>
                </a:solidFill>
              </a:rPr>
              <a:t>Dichroic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1667</Words>
  <Application>Microsoft Macintosh PowerPoint</Application>
  <PresentationFormat>On-screen Show (4:3)</PresentationFormat>
  <Paragraphs>261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Equation</vt:lpstr>
      <vt:lpstr>Document</vt:lpstr>
      <vt:lpstr>Optical astronomical spectroscopy at the VLT (Part 1)</vt:lpstr>
      <vt:lpstr>Course outline</vt:lpstr>
      <vt:lpstr>The observables</vt:lpstr>
      <vt:lpstr>The observables</vt:lpstr>
      <vt:lpstr>The observables</vt:lpstr>
      <vt:lpstr>Wavelength or frequency?</vt:lpstr>
      <vt:lpstr>Filter spectrometer</vt:lpstr>
      <vt:lpstr>Filter spectrometer</vt:lpstr>
      <vt:lpstr>Filter spectrometer</vt:lpstr>
      <vt:lpstr>Fabry-Pérot spectrometer</vt:lpstr>
      <vt:lpstr>Fabry-Pérot spectrometer</vt:lpstr>
      <vt:lpstr>Fabry-Pérot spectrometer</vt:lpstr>
      <vt:lpstr>Fabry-Pérot spectrometer</vt:lpstr>
      <vt:lpstr>Example of apearture finesse</vt:lpstr>
      <vt:lpstr>General spectrograph layout</vt:lpstr>
      <vt:lpstr>Dispersers</vt:lpstr>
      <vt:lpstr>The prism</vt:lpstr>
      <vt:lpstr>Prism characteristics</vt:lpstr>
      <vt:lpstr>Prism characteristics</vt:lpstr>
      <vt:lpstr>Grating spectrograph</vt:lpstr>
      <vt:lpstr>The diffraction grating</vt:lpstr>
      <vt:lpstr>Grating characteristics</vt:lpstr>
      <vt:lpstr>Grism efficiency</vt:lpstr>
      <vt:lpstr>Order overlaps</vt:lpstr>
      <vt:lpstr>Resolving power and resolution</vt:lpstr>
      <vt:lpstr>Resolving power and resolution</vt:lpstr>
      <vt:lpstr>Resolving power and resolution</vt:lpstr>
      <vt:lpstr>Conservation of the ‘étendue’</vt:lpstr>
      <vt:lpstr>Other dispersers</vt:lpstr>
      <vt:lpstr>Grisms</vt:lpstr>
      <vt:lpstr>Grism equations</vt:lpstr>
      <vt:lpstr>Volume Phase Holographic gratings</vt:lpstr>
      <vt:lpstr>VPH configurations</vt:lpstr>
      <vt:lpstr>VPH equations</vt:lpstr>
      <vt:lpstr>VPH efficiency</vt:lpstr>
      <vt:lpstr>Other dispersers</vt:lpstr>
    </vt:vector>
  </TitlesOfParts>
  <Company>Observatoire de Genève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Astronomical spectroscopy</dc:title>
  <dc:creator>Francesco Pepe</dc:creator>
  <cp:lastModifiedBy>Francesco Pepe</cp:lastModifiedBy>
  <cp:revision>32</cp:revision>
  <dcterms:created xsi:type="dcterms:W3CDTF">2010-05-20T06:10:43Z</dcterms:created>
  <dcterms:modified xsi:type="dcterms:W3CDTF">2011-12-15T10:26:13Z</dcterms:modified>
</cp:coreProperties>
</file>