
<file path=[Content_Types].xml><?xml version="1.0" encoding="utf-8"?>
<Types xmlns="http://schemas.openxmlformats.org/package/2006/content-types">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s/slide25.xml" ContentType="application/vnd.openxmlformats-officedocument.presentationml.slide+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57" r:id="rId3"/>
    <p:sldId id="323" r:id="rId4"/>
    <p:sldId id="310" r:id="rId5"/>
    <p:sldId id="324" r:id="rId6"/>
    <p:sldId id="327" r:id="rId7"/>
    <p:sldId id="332" r:id="rId8"/>
    <p:sldId id="338" r:id="rId9"/>
    <p:sldId id="336" r:id="rId10"/>
    <p:sldId id="333" r:id="rId11"/>
    <p:sldId id="334" r:id="rId12"/>
    <p:sldId id="330" r:id="rId13"/>
    <p:sldId id="339" r:id="rId14"/>
    <p:sldId id="335" r:id="rId15"/>
    <p:sldId id="331" r:id="rId16"/>
    <p:sldId id="337" r:id="rId17"/>
    <p:sldId id="340" r:id="rId18"/>
    <p:sldId id="341" r:id="rId19"/>
    <p:sldId id="344" r:id="rId20"/>
    <p:sldId id="342" r:id="rId21"/>
    <p:sldId id="343" r:id="rId22"/>
    <p:sldId id="345" r:id="rId23"/>
    <p:sldId id="346" r:id="rId24"/>
    <p:sldId id="347" r:id="rId25"/>
    <p:sldId id="348" r:id="rId26"/>
    <p:sldId id="349" r:id="rId27"/>
    <p:sldId id="356" r:id="rId28"/>
    <p:sldId id="350" r:id="rId29"/>
    <p:sldId id="357" r:id="rId30"/>
    <p:sldId id="351" r:id="rId31"/>
    <p:sldId id="358" r:id="rId32"/>
    <p:sldId id="355" r:id="rId33"/>
    <p:sldId id="359" r:id="rId34"/>
    <p:sldId id="362" r:id="rId35"/>
    <p:sldId id="360" r:id="rId36"/>
    <p:sldId id="361" r:id="rId37"/>
    <p:sldId id="363" r:id="rId38"/>
    <p:sldId id="364" r:id="rId39"/>
    <p:sldId id="365" r:id="rId40"/>
    <p:sldId id="366"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snapToObjects="1">
      <p:cViewPr varScale="1">
        <p:scale>
          <a:sx n="154" d="100"/>
          <a:sy n="154" d="100"/>
        </p:scale>
        <p:origin x="-1048" y="-10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slide" Target="slides/slide38.xml"/><Relationship Id="rId40" Type="http://schemas.openxmlformats.org/officeDocument/2006/relationships/slide" Target="slides/slide39.xml"/><Relationship Id="rId7" Type="http://schemas.openxmlformats.org/officeDocument/2006/relationships/slide" Target="slides/slide6.xml"/><Relationship Id="rId36" Type="http://schemas.openxmlformats.org/officeDocument/2006/relationships/slide" Target="slides/slide35.xml"/><Relationship Id="rId43" Type="http://schemas.openxmlformats.org/officeDocument/2006/relationships/presProps" Target="presProps.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theme" Target="theme/theme1.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printerSettings" Target="printerSettings/printerSettings1.bin"/><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4" Type="http://schemas.openxmlformats.org/officeDocument/2006/relationships/viewProps" Target="viewProps.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CH"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smtClean="0"/>
              <a:t>Click to edit Master subtitle style</a:t>
            </a:r>
            <a:endParaRPr lang="en-US"/>
          </a:p>
        </p:txBody>
      </p:sp>
      <p:sp>
        <p:nvSpPr>
          <p:cNvPr id="4" name="Date Placeholder 3"/>
          <p:cNvSpPr>
            <a:spLocks noGrp="1"/>
          </p:cNvSpPr>
          <p:nvPr>
            <p:ph type="dt" sz="half" idx="10"/>
          </p:nvPr>
        </p:nvSpPr>
        <p:spPr/>
        <p:txBody>
          <a:bodyPr/>
          <a:lstStyle/>
          <a:p>
            <a:fld id="{030C5B7B-280A-194A-B8A0-E146E69AB9B1}" type="datetimeFigureOut">
              <a:rPr lang="en-US" smtClean="0"/>
              <a:pPr/>
              <a:t>5/28/09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p>
            <a:fld id="{030C5B7B-280A-194A-B8A0-E146E69AB9B1}" type="datetimeFigureOut">
              <a:rPr lang="en-US" smtClean="0"/>
              <a:pPr/>
              <a:t>5/28/09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CH"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p>
            <a:fld id="{030C5B7B-280A-194A-B8A0-E146E69AB9B1}" type="datetimeFigureOut">
              <a:rPr lang="en-US" smtClean="0"/>
              <a:pPr/>
              <a:t>5/28/09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Content Placeholder 2"/>
          <p:cNvSpPr>
            <a:spLocks noGrp="1"/>
          </p:cNvSpPr>
          <p:nvPr>
            <p:ph idx="1"/>
          </p:nvPr>
        </p:nvSpPr>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p>
            <a:fld id="{030C5B7B-280A-194A-B8A0-E146E69AB9B1}" type="datetimeFigureOut">
              <a:rPr lang="en-US" smtClean="0"/>
              <a:pPr/>
              <a:t>5/28/09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CH"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smtClean="0"/>
              <a:t>Click to edit Master text styles</a:t>
            </a:r>
          </a:p>
        </p:txBody>
      </p:sp>
      <p:sp>
        <p:nvSpPr>
          <p:cNvPr id="4" name="Date Placeholder 3"/>
          <p:cNvSpPr>
            <a:spLocks noGrp="1"/>
          </p:cNvSpPr>
          <p:nvPr>
            <p:ph type="dt" sz="half" idx="10"/>
          </p:nvPr>
        </p:nvSpPr>
        <p:spPr/>
        <p:txBody>
          <a:bodyPr/>
          <a:lstStyle/>
          <a:p>
            <a:fld id="{030C5B7B-280A-194A-B8A0-E146E69AB9B1}" type="datetimeFigureOut">
              <a:rPr lang="en-US" smtClean="0"/>
              <a:pPr/>
              <a:t>5/28/09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Date Placeholder 4"/>
          <p:cNvSpPr>
            <a:spLocks noGrp="1"/>
          </p:cNvSpPr>
          <p:nvPr>
            <p:ph type="dt" sz="half" idx="10"/>
          </p:nvPr>
        </p:nvSpPr>
        <p:spPr/>
        <p:txBody>
          <a:bodyPr/>
          <a:lstStyle/>
          <a:p>
            <a:fld id="{030C5B7B-280A-194A-B8A0-E146E69AB9B1}" type="datetimeFigureOut">
              <a:rPr lang="en-US" smtClean="0"/>
              <a:pPr/>
              <a:t>5/28/09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H"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7" name="Date Placeholder 6"/>
          <p:cNvSpPr>
            <a:spLocks noGrp="1"/>
          </p:cNvSpPr>
          <p:nvPr>
            <p:ph type="dt" sz="half" idx="10"/>
          </p:nvPr>
        </p:nvSpPr>
        <p:spPr/>
        <p:txBody>
          <a:bodyPr/>
          <a:lstStyle/>
          <a:p>
            <a:fld id="{030C5B7B-280A-194A-B8A0-E146E69AB9B1}" type="datetimeFigureOut">
              <a:rPr lang="en-US" smtClean="0"/>
              <a:pPr/>
              <a:t>5/28/09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Date Placeholder 2"/>
          <p:cNvSpPr>
            <a:spLocks noGrp="1"/>
          </p:cNvSpPr>
          <p:nvPr>
            <p:ph type="dt" sz="half" idx="10"/>
          </p:nvPr>
        </p:nvSpPr>
        <p:spPr/>
        <p:txBody>
          <a:bodyPr/>
          <a:lstStyle/>
          <a:p>
            <a:fld id="{030C5B7B-280A-194A-B8A0-E146E69AB9B1}" type="datetimeFigureOut">
              <a:rPr lang="en-US" smtClean="0"/>
              <a:pPr/>
              <a:t>5/28/09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0C5B7B-280A-194A-B8A0-E146E69AB9B1}" type="datetimeFigureOut">
              <a:rPr lang="en-US" smtClean="0"/>
              <a:pPr/>
              <a:t>5/28/09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CH"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5" name="Date Placeholder 4"/>
          <p:cNvSpPr>
            <a:spLocks noGrp="1"/>
          </p:cNvSpPr>
          <p:nvPr>
            <p:ph type="dt" sz="half" idx="10"/>
          </p:nvPr>
        </p:nvSpPr>
        <p:spPr/>
        <p:txBody>
          <a:bodyPr/>
          <a:lstStyle/>
          <a:p>
            <a:fld id="{030C5B7B-280A-194A-B8A0-E146E69AB9B1}" type="datetimeFigureOut">
              <a:rPr lang="en-US" smtClean="0"/>
              <a:pPr/>
              <a:t>5/28/09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CH"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5" name="Date Placeholder 4"/>
          <p:cNvSpPr>
            <a:spLocks noGrp="1"/>
          </p:cNvSpPr>
          <p:nvPr>
            <p:ph type="dt" sz="half" idx="10"/>
          </p:nvPr>
        </p:nvSpPr>
        <p:spPr/>
        <p:txBody>
          <a:bodyPr/>
          <a:lstStyle/>
          <a:p>
            <a:fld id="{030C5B7B-280A-194A-B8A0-E146E69AB9B1}" type="datetimeFigureOut">
              <a:rPr lang="en-US" smtClean="0"/>
              <a:pPr/>
              <a:t>5/28/09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13"/>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H"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H" dirty="0" smtClean="0"/>
              <a:t>Click to edit Master text styles</a:t>
            </a:r>
          </a:p>
          <a:p>
            <a:pPr lvl="1"/>
            <a:r>
              <a:rPr lang="fr-CH" dirty="0" smtClean="0"/>
              <a:t>Second level</a:t>
            </a:r>
          </a:p>
          <a:p>
            <a:pPr lvl="2"/>
            <a:r>
              <a:rPr lang="fr-CH" dirty="0" smtClean="0"/>
              <a:t>Third level</a:t>
            </a:r>
          </a:p>
          <a:p>
            <a:pPr lvl="3"/>
            <a:r>
              <a:rPr lang="fr-CH" dirty="0" smtClean="0"/>
              <a:t>Fourth level</a:t>
            </a:r>
          </a:p>
          <a:p>
            <a:pPr lvl="4"/>
            <a:r>
              <a:rPr lang="fr-CH"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0C5B7B-280A-194A-B8A0-E146E69AB9B1}" type="datetimeFigureOut">
              <a:rPr lang="en-US" smtClean="0"/>
              <a:pPr/>
              <a:t>5/28/09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7EA86A-DCEE-BD40-8CD1-24E1D90E0CE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632523"/>
          </a:solidFill>
          <a:latin typeface="Comic Sans MS"/>
          <a:ea typeface="+mj-ea"/>
          <a:cs typeface="Comic Sans MS"/>
        </a:defRPr>
      </a:lvl1pPr>
    </p:titleStyle>
    <p:bodyStyle>
      <a:lvl1pPr marL="342900" indent="-342900" algn="l" defTabSz="457200" rtl="0" eaLnBrk="1" latinLnBrk="0" hangingPunct="1">
        <a:spcBef>
          <a:spcPct val="20000"/>
        </a:spcBef>
        <a:spcAft>
          <a:spcPts val="600"/>
        </a:spcAft>
        <a:buFont typeface="Arial"/>
        <a:buChar char="•"/>
        <a:defRPr sz="3200" kern="1200">
          <a:solidFill>
            <a:schemeClr val="tx1"/>
          </a:solidFill>
          <a:latin typeface="Comic Sans MS"/>
          <a:ea typeface="+mn-ea"/>
          <a:cs typeface="Comic Sans MS"/>
        </a:defRPr>
      </a:lvl1pPr>
      <a:lvl2pPr marL="742950" indent="-285750" algn="l" defTabSz="457200" rtl="0" eaLnBrk="1" latinLnBrk="0" hangingPunct="1">
        <a:spcBef>
          <a:spcPct val="20000"/>
        </a:spcBef>
        <a:spcAft>
          <a:spcPts val="600"/>
        </a:spcAft>
        <a:buFont typeface="Arial"/>
        <a:buChar char="–"/>
        <a:defRPr sz="2800" kern="1200">
          <a:solidFill>
            <a:schemeClr val="tx1"/>
          </a:solidFill>
          <a:latin typeface="Comic Sans MS"/>
          <a:ea typeface="+mn-ea"/>
          <a:cs typeface="Comic Sans MS"/>
        </a:defRPr>
      </a:lvl2pPr>
      <a:lvl3pPr marL="1143000" indent="-228600" algn="l" defTabSz="457200" rtl="0" eaLnBrk="1" latinLnBrk="0" hangingPunct="1">
        <a:spcBef>
          <a:spcPct val="20000"/>
        </a:spcBef>
        <a:spcAft>
          <a:spcPts val="600"/>
        </a:spcAft>
        <a:buFont typeface="Arial"/>
        <a:buChar char="•"/>
        <a:defRPr sz="2400" kern="1200">
          <a:solidFill>
            <a:schemeClr val="tx1"/>
          </a:solidFill>
          <a:latin typeface="Comic Sans MS"/>
          <a:ea typeface="+mn-ea"/>
          <a:cs typeface="Comic Sans MS"/>
        </a:defRPr>
      </a:lvl3pPr>
      <a:lvl4pPr marL="1600200" indent="-228600" algn="l" defTabSz="457200" rtl="0" eaLnBrk="1" latinLnBrk="0" hangingPunct="1">
        <a:spcBef>
          <a:spcPct val="20000"/>
        </a:spcBef>
        <a:spcAft>
          <a:spcPts val="600"/>
        </a:spcAft>
        <a:buFont typeface="Arial"/>
        <a:buChar char="–"/>
        <a:defRPr sz="2000" kern="1200">
          <a:solidFill>
            <a:schemeClr val="tx1"/>
          </a:solidFill>
          <a:latin typeface="Comic Sans MS"/>
          <a:ea typeface="+mn-ea"/>
          <a:cs typeface="Comic Sans MS"/>
        </a:defRPr>
      </a:lvl4pPr>
      <a:lvl5pPr marL="2057400" indent="-228600" algn="l" defTabSz="457200" rtl="0" eaLnBrk="1" latinLnBrk="0" hangingPunct="1">
        <a:spcBef>
          <a:spcPct val="20000"/>
        </a:spcBef>
        <a:spcAft>
          <a:spcPts val="600"/>
        </a:spcAft>
        <a:buFont typeface="Arial"/>
        <a:buChar char="»"/>
        <a:defRPr sz="2000" kern="1200">
          <a:solidFill>
            <a:schemeClr val="tx1"/>
          </a:solidFill>
          <a:latin typeface="Comic Sans MS"/>
          <a:ea typeface="+mn-ea"/>
          <a:cs typeface="Comic Sans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3"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3"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3"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3"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3"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3"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0"/>
            <a:ext cx="10256921" cy="6858000"/>
          </a:xfrm>
          <a:prstGeom prst="rect">
            <a:avLst/>
          </a:prstGeom>
        </p:spPr>
      </p:pic>
      <p:sp>
        <p:nvSpPr>
          <p:cNvPr id="3" name="Subtitle 2"/>
          <p:cNvSpPr>
            <a:spLocks noGrp="1"/>
          </p:cNvSpPr>
          <p:nvPr>
            <p:ph type="subTitle" idx="1"/>
          </p:nvPr>
        </p:nvSpPr>
        <p:spPr>
          <a:xfrm>
            <a:off x="1371600" y="4800600"/>
            <a:ext cx="6400800" cy="1752600"/>
          </a:xfrm>
        </p:spPr>
        <p:txBody>
          <a:bodyPr/>
          <a:lstStyle/>
          <a:p>
            <a:r>
              <a:rPr lang="en-US" dirty="0" smtClean="0">
                <a:solidFill>
                  <a:srgbClr val="FFFFFF"/>
                </a:solidFill>
              </a:rPr>
              <a:t>F. Pepe</a:t>
            </a:r>
          </a:p>
          <a:p>
            <a:r>
              <a:rPr lang="en-US" dirty="0" smtClean="0">
                <a:solidFill>
                  <a:srgbClr val="FFFFFF"/>
                </a:solidFill>
              </a:rPr>
              <a:t>Observatoire de Genève</a:t>
            </a:r>
            <a:endParaRPr lang="en-US" dirty="0">
              <a:solidFill>
                <a:srgbClr val="FFFFFF"/>
              </a:solidFill>
            </a:endParaRPr>
          </a:p>
        </p:txBody>
      </p:sp>
      <p:sp>
        <p:nvSpPr>
          <p:cNvPr id="7" name="Title 1"/>
          <p:cNvSpPr>
            <a:spLocks noGrp="1"/>
          </p:cNvSpPr>
          <p:nvPr>
            <p:ph type="ctrTitle"/>
          </p:nvPr>
        </p:nvSpPr>
        <p:spPr>
          <a:xfrm>
            <a:off x="0" y="304800"/>
            <a:ext cx="9144000" cy="3352800"/>
          </a:xfrm>
        </p:spPr>
        <p:txBody>
          <a:bodyPr>
            <a:noAutofit/>
          </a:bodyPr>
          <a:lstStyle/>
          <a:p>
            <a:r>
              <a:rPr lang="en-US" sz="6000" dirty="0" smtClean="0">
                <a:solidFill>
                  <a:schemeClr val="bg1"/>
                </a:solidFill>
              </a:rPr>
              <a:t>Optical astronomical spectroscopy at the VLT</a:t>
            </a:r>
            <a:br>
              <a:rPr lang="en-US" sz="6000" dirty="0" smtClean="0">
                <a:solidFill>
                  <a:schemeClr val="bg1"/>
                </a:solidFill>
              </a:rPr>
            </a:br>
            <a:r>
              <a:rPr lang="en-US" sz="4000" dirty="0" smtClean="0">
                <a:solidFill>
                  <a:schemeClr val="bg1"/>
                </a:solidFill>
              </a:rPr>
              <a:t>(</a:t>
            </a:r>
            <a:r>
              <a:rPr lang="en-US" sz="4000" smtClean="0">
                <a:solidFill>
                  <a:schemeClr val="bg1"/>
                </a:solidFill>
              </a:rPr>
              <a:t>Part</a:t>
            </a:r>
            <a:r>
              <a:rPr lang="en-US" sz="4000" smtClean="0">
                <a:solidFill>
                  <a:schemeClr val="bg1"/>
                </a:solidFill>
              </a:rPr>
              <a:t> 3)</a:t>
            </a:r>
            <a:endParaRPr lang="en-US" sz="40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MEDUSA</a:t>
            </a:r>
            <a:endParaRPr lang="en-US" dirty="0"/>
          </a:p>
        </p:txBody>
      </p:sp>
      <p:pic>
        <p:nvPicPr>
          <p:cNvPr id="10" name="Picture 9"/>
          <p:cNvPicPr>
            <a:picLocks noChangeAspect="1"/>
          </p:cNvPicPr>
          <p:nvPr/>
        </p:nvPicPr>
        <p:blipFill>
          <a:blip r:embed="rId2"/>
          <a:stretch>
            <a:fillRect/>
          </a:stretch>
        </p:blipFill>
        <p:spPr>
          <a:xfrm>
            <a:off x="1524000" y="1417637"/>
            <a:ext cx="4038600" cy="5116271"/>
          </a:xfrm>
          <a:prstGeom prst="rect">
            <a:avLst/>
          </a:prstGeom>
        </p:spPr>
      </p:pic>
      <p:sp>
        <p:nvSpPr>
          <p:cNvPr id="11" name="TextBox 10"/>
          <p:cNvSpPr txBox="1"/>
          <p:nvPr/>
        </p:nvSpPr>
        <p:spPr>
          <a:xfrm>
            <a:off x="5791200" y="1600200"/>
            <a:ext cx="2438400" cy="369332"/>
          </a:xfrm>
          <a:prstGeom prst="rect">
            <a:avLst/>
          </a:prstGeom>
          <a:noFill/>
        </p:spPr>
        <p:txBody>
          <a:bodyPr wrap="square" rtlCol="0">
            <a:spAutoFit/>
          </a:bodyPr>
          <a:lstStyle/>
          <a:p>
            <a:r>
              <a:rPr lang="en-US" dirty="0" err="1" smtClean="0"/>
              <a:t>OzPoz</a:t>
            </a:r>
            <a:r>
              <a:rPr lang="en-US" dirty="0" smtClean="0"/>
              <a:t> fiber </a:t>
            </a:r>
            <a:r>
              <a:rPr lang="en-US" dirty="0" err="1" smtClean="0"/>
              <a:t>positioner</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MEDUSA</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6" name="Rectangle 5"/>
          <p:cNvSpPr/>
          <p:nvPr/>
        </p:nvSpPr>
        <p:spPr>
          <a:xfrm>
            <a:off x="457200" y="1828800"/>
            <a:ext cx="7924800" cy="2286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rot="5400000">
            <a:off x="2489953" y="862847"/>
            <a:ext cx="4087893" cy="76962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IFU</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6" name="Rectangle 5"/>
          <p:cNvSpPr/>
          <p:nvPr/>
        </p:nvSpPr>
        <p:spPr>
          <a:xfrm>
            <a:off x="457200" y="2133600"/>
            <a:ext cx="7924800" cy="2286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4800600" y="2696528"/>
            <a:ext cx="4114800" cy="4126294"/>
          </a:xfrm>
          <a:prstGeom prst="rect">
            <a:avLst/>
          </a:prstGeom>
        </p:spPr>
      </p:pic>
      <p:pic>
        <p:nvPicPr>
          <p:cNvPr id="10" name="Picture 9"/>
          <p:cNvPicPr>
            <a:picLocks noChangeAspect="1"/>
          </p:cNvPicPr>
          <p:nvPr/>
        </p:nvPicPr>
        <p:blipFill>
          <a:blip r:embed="rId3"/>
          <a:stretch>
            <a:fillRect/>
          </a:stretch>
        </p:blipFill>
        <p:spPr>
          <a:xfrm>
            <a:off x="381000" y="3835400"/>
            <a:ext cx="4318000" cy="3022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505200" cy="1143000"/>
          </a:xfrm>
        </p:spPr>
        <p:txBody>
          <a:bodyPr>
            <a:normAutofit fontScale="90000"/>
          </a:bodyPr>
          <a:lstStyle/>
          <a:p>
            <a:r>
              <a:rPr lang="en-US" dirty="0" smtClean="0"/>
              <a:t>Flames</a:t>
            </a:r>
            <a:br>
              <a:rPr lang="en-US" dirty="0" smtClean="0"/>
            </a:br>
            <a:r>
              <a:rPr lang="en-US" dirty="0" smtClean="0"/>
              <a:t> – IFU</a:t>
            </a:r>
            <a:endParaRPr lang="en-US" dirty="0"/>
          </a:p>
        </p:txBody>
      </p:sp>
      <p:pic>
        <p:nvPicPr>
          <p:cNvPr id="4" name="Picture 3"/>
          <p:cNvPicPr>
            <a:picLocks noChangeAspect="1"/>
          </p:cNvPicPr>
          <p:nvPr/>
        </p:nvPicPr>
        <p:blipFill>
          <a:blip r:embed="rId2"/>
          <a:stretch>
            <a:fillRect/>
          </a:stretch>
        </p:blipFill>
        <p:spPr>
          <a:xfrm>
            <a:off x="3844256" y="0"/>
            <a:ext cx="5299744" cy="683643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ARGUS</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6" name="Rectangle 5"/>
          <p:cNvSpPr/>
          <p:nvPr/>
        </p:nvSpPr>
        <p:spPr>
          <a:xfrm>
            <a:off x="457200" y="2438400"/>
            <a:ext cx="7924800" cy="2286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533400" y="3322818"/>
            <a:ext cx="8072288" cy="315418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ARGUS</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6" name="Rectangle 5"/>
          <p:cNvSpPr/>
          <p:nvPr/>
        </p:nvSpPr>
        <p:spPr>
          <a:xfrm>
            <a:off x="457200" y="2438400"/>
            <a:ext cx="7924800" cy="2286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381000" y="3276600"/>
            <a:ext cx="8509000" cy="292009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ARGUS</a:t>
            </a:r>
            <a:endParaRPr lang="en-US" dirty="0"/>
          </a:p>
        </p:txBody>
      </p:sp>
      <p:pic>
        <p:nvPicPr>
          <p:cNvPr id="7" name="Picture 6"/>
          <p:cNvPicPr>
            <a:picLocks noChangeAspect="1"/>
          </p:cNvPicPr>
          <p:nvPr/>
        </p:nvPicPr>
        <p:blipFill>
          <a:blip r:embed="rId2"/>
          <a:stretch>
            <a:fillRect/>
          </a:stretch>
        </p:blipFill>
        <p:spPr>
          <a:xfrm>
            <a:off x="228600" y="1143000"/>
            <a:ext cx="2362200" cy="2373036"/>
          </a:xfrm>
          <a:prstGeom prst="rect">
            <a:avLst/>
          </a:prstGeom>
        </p:spPr>
      </p:pic>
      <p:pic>
        <p:nvPicPr>
          <p:cNvPr id="8" name="Picture 7"/>
          <p:cNvPicPr>
            <a:picLocks noChangeAspect="1"/>
          </p:cNvPicPr>
          <p:nvPr/>
        </p:nvPicPr>
        <p:blipFill>
          <a:blip r:embed="rId3"/>
          <a:stretch>
            <a:fillRect/>
          </a:stretch>
        </p:blipFill>
        <p:spPr>
          <a:xfrm>
            <a:off x="4572000" y="1143000"/>
            <a:ext cx="4343400" cy="4040372"/>
          </a:xfrm>
          <a:prstGeom prst="rect">
            <a:avLst/>
          </a:prstGeom>
        </p:spPr>
      </p:pic>
      <p:pic>
        <p:nvPicPr>
          <p:cNvPr id="9" name="Picture 8"/>
          <p:cNvPicPr>
            <a:picLocks noChangeAspect="1"/>
          </p:cNvPicPr>
          <p:nvPr/>
        </p:nvPicPr>
        <p:blipFill>
          <a:blip r:embed="rId4"/>
          <a:stretch>
            <a:fillRect/>
          </a:stretch>
        </p:blipFill>
        <p:spPr>
          <a:xfrm>
            <a:off x="990600" y="3733294"/>
            <a:ext cx="3219450" cy="3048506"/>
          </a:xfrm>
          <a:prstGeom prst="rect">
            <a:avLst/>
          </a:prstGeom>
        </p:spPr>
      </p:pic>
      <p:sp>
        <p:nvSpPr>
          <p:cNvPr id="11" name="Right Arrow 10"/>
          <p:cNvSpPr/>
          <p:nvPr/>
        </p:nvSpPr>
        <p:spPr>
          <a:xfrm>
            <a:off x="3048000" y="2209800"/>
            <a:ext cx="990600"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Bent Arrow 11"/>
          <p:cNvSpPr/>
          <p:nvPr/>
        </p:nvSpPr>
        <p:spPr>
          <a:xfrm rot="10800000">
            <a:off x="5562601" y="5562599"/>
            <a:ext cx="762000" cy="762000"/>
          </a:xfrm>
          <a:prstGeom prst="bentArrow">
            <a:avLst>
              <a:gd name="adj1" fmla="val 25000"/>
              <a:gd name="adj2" fmla="val 21438"/>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Summary</a:t>
            </a:r>
            <a:endParaRPr lang="en-US" dirty="0"/>
          </a:p>
        </p:txBody>
      </p:sp>
      <p:pic>
        <p:nvPicPr>
          <p:cNvPr id="10" name="Picture 9"/>
          <p:cNvPicPr>
            <a:picLocks noChangeAspect="1"/>
          </p:cNvPicPr>
          <p:nvPr/>
        </p:nvPicPr>
        <p:blipFill>
          <a:blip r:embed="rId2"/>
          <a:stretch>
            <a:fillRect/>
          </a:stretch>
        </p:blipFill>
        <p:spPr>
          <a:xfrm>
            <a:off x="685800" y="1752600"/>
            <a:ext cx="7772400" cy="432168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457200" y="3627438"/>
            <a:ext cx="1371600" cy="12493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Flames – Summary</a:t>
            </a:r>
            <a:endParaRPr lang="en-US" dirty="0"/>
          </a:p>
        </p:txBody>
      </p:sp>
      <p:sp>
        <p:nvSpPr>
          <p:cNvPr id="6" name="Right Arrow 5"/>
          <p:cNvSpPr/>
          <p:nvPr/>
        </p:nvSpPr>
        <p:spPr>
          <a:xfrm>
            <a:off x="2133600" y="41148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6" name="Group 35"/>
          <p:cNvGrpSpPr>
            <a:grpSpLocks noChangeAspect="1"/>
          </p:cNvGrpSpPr>
          <p:nvPr/>
        </p:nvGrpSpPr>
        <p:grpSpPr>
          <a:xfrm>
            <a:off x="3048000" y="3886200"/>
            <a:ext cx="60960" cy="670560"/>
            <a:chOff x="3581400" y="1676400"/>
            <a:chExt cx="304800" cy="3352800"/>
          </a:xfrm>
        </p:grpSpPr>
        <p:sp>
          <p:nvSpPr>
            <p:cNvPr id="7" name="Rectangle 6"/>
            <p:cNvSpPr/>
            <p:nvPr/>
          </p:nvSpPr>
          <p:spPr>
            <a:xfrm>
              <a:off x="3581400" y="1676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581400" y="2057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581400" y="2438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581400" y="2819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581400" y="3200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581400" y="3581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581400" y="3962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581400" y="4343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3581400" y="4724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 name="Group 34"/>
          <p:cNvGrpSpPr>
            <a:grpSpLocks noChangeAspect="1"/>
          </p:cNvGrpSpPr>
          <p:nvPr/>
        </p:nvGrpSpPr>
        <p:grpSpPr>
          <a:xfrm>
            <a:off x="4724400" y="3962400"/>
            <a:ext cx="2438400" cy="607377"/>
            <a:chOff x="5791200" y="1752600"/>
            <a:chExt cx="2438400" cy="3036884"/>
          </a:xfrm>
        </p:grpSpPr>
        <p:cxnSp>
          <p:nvCxnSpPr>
            <p:cNvPr id="26" name="Straight Connector 25"/>
            <p:cNvCxnSpPr/>
            <p:nvPr/>
          </p:nvCxnSpPr>
          <p:spPr>
            <a:xfrm>
              <a:off x="5791200" y="1752600"/>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791200" y="2132012"/>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791200" y="2511424"/>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791200" y="2890836"/>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791200" y="3270248"/>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791200" y="3649660"/>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791200" y="4029072"/>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791200" y="4408484"/>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791200" y="4787896"/>
              <a:ext cx="2438400" cy="1588"/>
            </a:xfrm>
            <a:prstGeom prst="line">
              <a:avLst/>
            </a:prstGeom>
          </p:spPr>
          <p:style>
            <a:lnRef idx="2">
              <a:schemeClr val="accent1"/>
            </a:lnRef>
            <a:fillRef idx="0">
              <a:schemeClr val="accent1"/>
            </a:fillRef>
            <a:effectRef idx="1">
              <a:schemeClr val="accent1"/>
            </a:effectRef>
            <a:fontRef idx="minor">
              <a:schemeClr val="tx1"/>
            </a:fontRef>
          </p:style>
        </p:cxnSp>
      </p:grpSp>
      <p:sp>
        <p:nvSpPr>
          <p:cNvPr id="37" name="Right Arrow 36"/>
          <p:cNvSpPr/>
          <p:nvPr/>
        </p:nvSpPr>
        <p:spPr>
          <a:xfrm>
            <a:off x="3581400" y="41148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7696200" y="4023360"/>
            <a:ext cx="990600" cy="461665"/>
          </a:xfrm>
          <a:prstGeom prst="rect">
            <a:avLst/>
          </a:prstGeom>
          <a:noFill/>
        </p:spPr>
        <p:txBody>
          <a:bodyPr wrap="square" rtlCol="0">
            <a:spAutoFit/>
          </a:bodyPr>
          <a:lstStyle/>
          <a:p>
            <a:r>
              <a:rPr lang="en-US" sz="2400" dirty="0" smtClean="0">
                <a:solidFill>
                  <a:srgbClr val="008000"/>
                </a:solidFill>
              </a:rPr>
              <a:t>MOS</a:t>
            </a:r>
            <a:endParaRPr lang="en-US" sz="2400" dirty="0">
              <a:solidFill>
                <a:srgbClr val="008000"/>
              </a:solidFill>
            </a:endParaRPr>
          </a:p>
        </p:txBody>
      </p:sp>
      <p:sp>
        <p:nvSpPr>
          <p:cNvPr id="39" name="Rectangle 38"/>
          <p:cNvSpPr/>
          <p:nvPr/>
        </p:nvSpPr>
        <p:spPr>
          <a:xfrm>
            <a:off x="457200" y="5227638"/>
            <a:ext cx="1371600" cy="12493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2"/>
          <a:stretch>
            <a:fillRect/>
          </a:stretch>
        </p:blipFill>
        <p:spPr>
          <a:xfrm>
            <a:off x="685800" y="5467375"/>
            <a:ext cx="869609" cy="702602"/>
          </a:xfrm>
          <a:prstGeom prst="rect">
            <a:avLst/>
          </a:prstGeom>
        </p:spPr>
      </p:pic>
      <p:sp>
        <p:nvSpPr>
          <p:cNvPr id="41" name="Right Arrow 40"/>
          <p:cNvSpPr/>
          <p:nvPr/>
        </p:nvSpPr>
        <p:spPr>
          <a:xfrm>
            <a:off x="2133600" y="57150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2" name="Group 41"/>
          <p:cNvGrpSpPr>
            <a:grpSpLocks noChangeAspect="1"/>
          </p:cNvGrpSpPr>
          <p:nvPr/>
        </p:nvGrpSpPr>
        <p:grpSpPr>
          <a:xfrm>
            <a:off x="3048000" y="5486400"/>
            <a:ext cx="60960" cy="670560"/>
            <a:chOff x="3581400" y="1676400"/>
            <a:chExt cx="304800" cy="3352800"/>
          </a:xfrm>
        </p:grpSpPr>
        <p:sp>
          <p:nvSpPr>
            <p:cNvPr id="43" name="Rectangle 42"/>
            <p:cNvSpPr/>
            <p:nvPr/>
          </p:nvSpPr>
          <p:spPr>
            <a:xfrm>
              <a:off x="3581400" y="1676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3581400" y="2057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3581400" y="2438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3581400" y="2819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3581400" y="3200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3581400" y="3581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3581400" y="3962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3581400" y="4343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3581400" y="4724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2" name="Group 51"/>
          <p:cNvGrpSpPr>
            <a:grpSpLocks noChangeAspect="1"/>
          </p:cNvGrpSpPr>
          <p:nvPr/>
        </p:nvGrpSpPr>
        <p:grpSpPr>
          <a:xfrm>
            <a:off x="4724400" y="5562600"/>
            <a:ext cx="2438400" cy="607377"/>
            <a:chOff x="5791200" y="1752600"/>
            <a:chExt cx="2438400" cy="3036884"/>
          </a:xfrm>
        </p:grpSpPr>
        <p:cxnSp>
          <p:nvCxnSpPr>
            <p:cNvPr id="53" name="Straight Connector 52"/>
            <p:cNvCxnSpPr/>
            <p:nvPr/>
          </p:nvCxnSpPr>
          <p:spPr>
            <a:xfrm>
              <a:off x="5791200" y="1752600"/>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791200" y="2132012"/>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5791200" y="2511424"/>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5791200" y="2890836"/>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5791200" y="3270248"/>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791200" y="3649660"/>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5791200" y="4029072"/>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5791200" y="4408484"/>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791200" y="4787896"/>
              <a:ext cx="2438400" cy="1588"/>
            </a:xfrm>
            <a:prstGeom prst="line">
              <a:avLst/>
            </a:prstGeom>
          </p:spPr>
          <p:style>
            <a:lnRef idx="2">
              <a:schemeClr val="accent1"/>
            </a:lnRef>
            <a:fillRef idx="0">
              <a:schemeClr val="accent1"/>
            </a:fillRef>
            <a:effectRef idx="1">
              <a:schemeClr val="accent1"/>
            </a:effectRef>
            <a:fontRef idx="minor">
              <a:schemeClr val="tx1"/>
            </a:fontRef>
          </p:style>
        </p:cxnSp>
      </p:grpSp>
      <p:sp>
        <p:nvSpPr>
          <p:cNvPr id="62" name="Right Arrow 61"/>
          <p:cNvSpPr/>
          <p:nvPr/>
        </p:nvSpPr>
        <p:spPr>
          <a:xfrm>
            <a:off x="3581400" y="57150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7696200" y="5623560"/>
            <a:ext cx="990600" cy="461665"/>
          </a:xfrm>
          <a:prstGeom prst="rect">
            <a:avLst/>
          </a:prstGeom>
          <a:noFill/>
        </p:spPr>
        <p:txBody>
          <a:bodyPr wrap="square" rtlCol="0">
            <a:spAutoFit/>
          </a:bodyPr>
          <a:lstStyle/>
          <a:p>
            <a:r>
              <a:rPr lang="en-US" sz="2400" dirty="0" smtClean="0">
                <a:solidFill>
                  <a:srgbClr val="008000"/>
                </a:solidFill>
              </a:rPr>
              <a:t>IFU</a:t>
            </a:r>
            <a:endParaRPr lang="en-US" sz="2400" dirty="0">
              <a:solidFill>
                <a:srgbClr val="008000"/>
              </a:solidFill>
            </a:endParaRPr>
          </a:p>
        </p:txBody>
      </p:sp>
      <p:sp>
        <p:nvSpPr>
          <p:cNvPr id="64" name="Rectangle 63"/>
          <p:cNvSpPr/>
          <p:nvPr/>
        </p:nvSpPr>
        <p:spPr>
          <a:xfrm>
            <a:off x="609600" y="38100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1066800" y="41148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685800" y="43434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1371600" y="42672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1219200" y="47244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1371600" y="45720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1524000" y="39624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457200" y="2103438"/>
            <a:ext cx="1371600" cy="12493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ight Arrow 71"/>
          <p:cNvSpPr/>
          <p:nvPr/>
        </p:nvSpPr>
        <p:spPr>
          <a:xfrm>
            <a:off x="2133600" y="25908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3048000" y="2652078"/>
            <a:ext cx="60960" cy="609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8" name="Straight Connector 87"/>
          <p:cNvCxnSpPr/>
          <p:nvPr/>
        </p:nvCxnSpPr>
        <p:spPr>
          <a:xfrm>
            <a:off x="4724400" y="2741930"/>
            <a:ext cx="2438400" cy="318"/>
          </a:xfrm>
          <a:prstGeom prst="line">
            <a:avLst/>
          </a:prstGeom>
        </p:spPr>
        <p:style>
          <a:lnRef idx="2">
            <a:schemeClr val="accent1"/>
          </a:lnRef>
          <a:fillRef idx="0">
            <a:schemeClr val="accent1"/>
          </a:fillRef>
          <a:effectRef idx="1">
            <a:schemeClr val="accent1"/>
          </a:effectRef>
          <a:fontRef idx="minor">
            <a:schemeClr val="tx1"/>
          </a:fontRef>
        </p:style>
      </p:cxnSp>
      <p:sp>
        <p:nvSpPr>
          <p:cNvPr id="93" name="Right Arrow 92"/>
          <p:cNvSpPr/>
          <p:nvPr/>
        </p:nvSpPr>
        <p:spPr>
          <a:xfrm>
            <a:off x="3581400" y="25908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p:cNvSpPr txBox="1"/>
          <p:nvPr/>
        </p:nvSpPr>
        <p:spPr>
          <a:xfrm>
            <a:off x="7696200" y="2408238"/>
            <a:ext cx="990600" cy="830997"/>
          </a:xfrm>
          <a:prstGeom prst="rect">
            <a:avLst/>
          </a:prstGeom>
          <a:noFill/>
        </p:spPr>
        <p:txBody>
          <a:bodyPr wrap="square" rtlCol="0">
            <a:spAutoFit/>
          </a:bodyPr>
          <a:lstStyle/>
          <a:p>
            <a:r>
              <a:rPr lang="en-US" sz="2400" dirty="0" smtClean="0">
                <a:solidFill>
                  <a:srgbClr val="008000"/>
                </a:solidFill>
              </a:rPr>
              <a:t>Single field</a:t>
            </a:r>
            <a:endParaRPr lang="en-US" sz="2400" dirty="0">
              <a:solidFill>
                <a:srgbClr val="008000"/>
              </a:solidFill>
            </a:endParaRPr>
          </a:p>
        </p:txBody>
      </p:sp>
      <p:sp>
        <p:nvSpPr>
          <p:cNvPr id="96" name="Rectangle 95"/>
          <p:cNvSpPr/>
          <p:nvPr/>
        </p:nvSpPr>
        <p:spPr>
          <a:xfrm>
            <a:off x="1066800" y="25908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TextBox 101"/>
          <p:cNvSpPr txBox="1"/>
          <p:nvPr/>
        </p:nvSpPr>
        <p:spPr>
          <a:xfrm>
            <a:off x="762000" y="1570038"/>
            <a:ext cx="632805" cy="369332"/>
          </a:xfrm>
          <a:prstGeom prst="rect">
            <a:avLst/>
          </a:prstGeom>
          <a:noFill/>
        </p:spPr>
        <p:txBody>
          <a:bodyPr wrap="none" rtlCol="0">
            <a:spAutoFit/>
          </a:bodyPr>
          <a:lstStyle/>
          <a:p>
            <a:r>
              <a:rPr lang="en-US" dirty="0" smtClean="0"/>
              <a:t>Field</a:t>
            </a:r>
            <a:endParaRPr lang="en-US" dirty="0"/>
          </a:p>
        </p:txBody>
      </p:sp>
      <p:sp>
        <p:nvSpPr>
          <p:cNvPr id="105" name="TextBox 104"/>
          <p:cNvSpPr txBox="1"/>
          <p:nvPr/>
        </p:nvSpPr>
        <p:spPr>
          <a:xfrm>
            <a:off x="2869151" y="1570038"/>
            <a:ext cx="479618" cy="369332"/>
          </a:xfrm>
          <a:prstGeom prst="rect">
            <a:avLst/>
          </a:prstGeom>
          <a:noFill/>
        </p:spPr>
        <p:txBody>
          <a:bodyPr wrap="none" rtlCol="0">
            <a:spAutoFit/>
          </a:bodyPr>
          <a:lstStyle/>
          <a:p>
            <a:r>
              <a:rPr lang="en-US" dirty="0" smtClean="0"/>
              <a:t>Slit</a:t>
            </a:r>
            <a:endParaRPr lang="en-US" dirty="0"/>
          </a:p>
        </p:txBody>
      </p:sp>
      <p:sp>
        <p:nvSpPr>
          <p:cNvPr id="106" name="TextBox 105"/>
          <p:cNvSpPr txBox="1"/>
          <p:nvPr/>
        </p:nvSpPr>
        <p:spPr>
          <a:xfrm>
            <a:off x="5486400" y="1600200"/>
            <a:ext cx="1087933" cy="369332"/>
          </a:xfrm>
          <a:prstGeom prst="rect">
            <a:avLst/>
          </a:prstGeom>
          <a:noFill/>
        </p:spPr>
        <p:txBody>
          <a:bodyPr wrap="none" rtlCol="0">
            <a:spAutoFit/>
          </a:bodyPr>
          <a:lstStyle/>
          <a:p>
            <a:r>
              <a:rPr lang="en-US" dirty="0" smtClean="0"/>
              <a:t>Spectrum</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VIMOS@VLT</a:t>
            </a:r>
            <a:endParaRPr lang="en-US" dirty="0"/>
          </a:p>
        </p:txBody>
      </p:sp>
      <p:pic>
        <p:nvPicPr>
          <p:cNvPr id="6" name="Picture 5"/>
          <p:cNvPicPr>
            <a:picLocks noChangeAspect="1"/>
          </p:cNvPicPr>
          <p:nvPr/>
        </p:nvPicPr>
        <p:blipFill>
          <a:blip r:embed="rId2"/>
          <a:stretch>
            <a:fillRect/>
          </a:stretch>
        </p:blipFill>
        <p:spPr>
          <a:xfrm>
            <a:off x="762000" y="1325447"/>
            <a:ext cx="7467600" cy="5279593"/>
          </a:xfrm>
          <a:prstGeom prst="rect">
            <a:avLst/>
          </a:prstGeom>
        </p:spPr>
      </p:pic>
      <p:sp>
        <p:nvSpPr>
          <p:cNvPr id="8" name="Oval 7"/>
          <p:cNvSpPr/>
          <p:nvPr/>
        </p:nvSpPr>
        <p:spPr>
          <a:xfrm>
            <a:off x="3886200" y="2057400"/>
            <a:ext cx="1066800" cy="228600"/>
          </a:xfrm>
          <a:prstGeom prst="ellipse">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dirty="0" smtClean="0"/>
              <a:t>Course outline</a:t>
            </a:r>
            <a:endParaRPr lang="en-US" dirty="0"/>
          </a:p>
        </p:txBody>
      </p:sp>
      <p:sp>
        <p:nvSpPr>
          <p:cNvPr id="16387" name="Rectangle 3"/>
          <p:cNvSpPr>
            <a:spLocks noGrp="1" noChangeArrowheads="1"/>
          </p:cNvSpPr>
          <p:nvPr>
            <p:ph type="body" idx="1"/>
          </p:nvPr>
        </p:nvSpPr>
        <p:spPr>
          <a:xfrm>
            <a:off x="457200" y="1600200"/>
            <a:ext cx="8229600" cy="4648200"/>
          </a:xfrm>
        </p:spPr>
        <p:txBody>
          <a:bodyPr>
            <a:normAutofit fontScale="40000" lnSpcReduction="20000"/>
          </a:bodyPr>
          <a:lstStyle/>
          <a:p>
            <a:r>
              <a:rPr lang="en-US" dirty="0" smtClean="0"/>
              <a:t>PART 1 - Principles of spectroscopy</a:t>
            </a:r>
          </a:p>
          <a:p>
            <a:pPr lvl="1"/>
            <a:r>
              <a:rPr lang="en-US" dirty="0" smtClean="0"/>
              <a:t>Fundamental parameters</a:t>
            </a:r>
          </a:p>
          <a:p>
            <a:pPr lvl="1"/>
            <a:r>
              <a:rPr lang="en-US" dirty="0" smtClean="0"/>
              <a:t>Overview of spectrometry methods</a:t>
            </a:r>
          </a:p>
          <a:p>
            <a:r>
              <a:rPr lang="en-US" dirty="0" smtClean="0"/>
              <a:t>PART 2 – ‘Modern’ spectrographs</a:t>
            </a:r>
          </a:p>
          <a:p>
            <a:pPr lvl="1"/>
            <a:r>
              <a:rPr lang="en-US" dirty="0" smtClean="0"/>
              <a:t>‘Simple’ </a:t>
            </a:r>
            <a:r>
              <a:rPr lang="en-US" dirty="0" err="1" smtClean="0"/>
              <a:t>spectroimager</a:t>
            </a:r>
            <a:endParaRPr lang="en-US" dirty="0" smtClean="0"/>
          </a:p>
          <a:p>
            <a:pPr lvl="2"/>
            <a:r>
              <a:rPr lang="en-US" dirty="0" smtClean="0"/>
              <a:t>FORS</a:t>
            </a:r>
          </a:p>
          <a:p>
            <a:pPr lvl="1"/>
            <a:r>
              <a:rPr lang="en-US" dirty="0" err="1" smtClean="0"/>
              <a:t>Echelle</a:t>
            </a:r>
            <a:r>
              <a:rPr lang="en-US" dirty="0" smtClean="0"/>
              <a:t> spectrographs</a:t>
            </a:r>
          </a:p>
          <a:p>
            <a:pPr lvl="2"/>
            <a:r>
              <a:rPr lang="en-US" dirty="0" smtClean="0"/>
              <a:t>UVES</a:t>
            </a:r>
          </a:p>
          <a:p>
            <a:pPr lvl="2"/>
            <a:r>
              <a:rPr lang="en-US" dirty="0" smtClean="0"/>
              <a:t>CRIRES</a:t>
            </a:r>
          </a:p>
          <a:p>
            <a:r>
              <a:rPr lang="en-US" dirty="0" smtClean="0">
                <a:solidFill>
                  <a:srgbClr val="FF0000"/>
                </a:solidFill>
              </a:rPr>
              <a:t>PART 3 - Spectroscopy on the </a:t>
            </a:r>
            <a:r>
              <a:rPr lang="en-US" dirty="0" err="1" smtClean="0">
                <a:solidFill>
                  <a:srgbClr val="FF0000"/>
                </a:solidFill>
              </a:rPr>
              <a:t>VLTs</a:t>
            </a:r>
            <a:endParaRPr lang="en-US" dirty="0" smtClean="0">
              <a:solidFill>
                <a:srgbClr val="FF0000"/>
              </a:solidFill>
            </a:endParaRPr>
          </a:p>
          <a:p>
            <a:pPr lvl="1"/>
            <a:r>
              <a:rPr lang="en-US" dirty="0" smtClean="0">
                <a:solidFill>
                  <a:srgbClr val="FF0000"/>
                </a:solidFill>
              </a:rPr>
              <a:t>Multi-Object spectrographs (MOS) and </a:t>
            </a:r>
            <a:r>
              <a:rPr lang="en-US" dirty="0" err="1" smtClean="0">
                <a:solidFill>
                  <a:srgbClr val="FF0000"/>
                </a:solidFill>
              </a:rPr>
              <a:t>Intergral</a:t>
            </a:r>
            <a:r>
              <a:rPr lang="en-US" dirty="0" smtClean="0">
                <a:solidFill>
                  <a:srgbClr val="FF0000"/>
                </a:solidFill>
              </a:rPr>
              <a:t>-Field Units (IFU) and </a:t>
            </a:r>
            <a:r>
              <a:rPr lang="en-US" dirty="0" err="1" smtClean="0">
                <a:solidFill>
                  <a:srgbClr val="FF0000"/>
                </a:solidFill>
              </a:rPr>
              <a:t>spectro</a:t>
            </a:r>
            <a:r>
              <a:rPr lang="en-US" dirty="0" smtClean="0">
                <a:solidFill>
                  <a:srgbClr val="FF0000"/>
                </a:solidFill>
              </a:rPr>
              <a:t>-imagers</a:t>
            </a:r>
          </a:p>
          <a:p>
            <a:pPr lvl="2"/>
            <a:r>
              <a:rPr lang="en-US" dirty="0" smtClean="0">
                <a:solidFill>
                  <a:srgbClr val="FF0000"/>
                </a:solidFill>
              </a:rPr>
              <a:t>Giraffe</a:t>
            </a:r>
          </a:p>
          <a:p>
            <a:pPr lvl="2"/>
            <a:r>
              <a:rPr lang="en-US" dirty="0" smtClean="0">
                <a:solidFill>
                  <a:srgbClr val="FF0000"/>
                </a:solidFill>
              </a:rPr>
              <a:t>VIMOS</a:t>
            </a:r>
          </a:p>
          <a:p>
            <a:pPr lvl="2"/>
            <a:r>
              <a:rPr lang="en-US" dirty="0" err="1" smtClean="0">
                <a:solidFill>
                  <a:srgbClr val="FF0000"/>
                </a:solidFill>
              </a:rPr>
              <a:t>Sinfoni</a:t>
            </a:r>
            <a:endParaRPr lang="en-US" dirty="0" smtClean="0">
              <a:solidFill>
                <a:srgbClr val="FF0000"/>
              </a:solidFill>
            </a:endParaRPr>
          </a:p>
          <a:p>
            <a:pPr lvl="1"/>
            <a:r>
              <a:rPr lang="en-US" dirty="0" smtClean="0">
                <a:solidFill>
                  <a:srgbClr val="FF0000"/>
                </a:solidFill>
              </a:rPr>
              <a:t>Future instruments</a:t>
            </a:r>
          </a:p>
          <a:p>
            <a:pPr lvl="2"/>
            <a:r>
              <a:rPr lang="en-US" dirty="0" smtClean="0">
                <a:solidFill>
                  <a:srgbClr val="FF0000"/>
                </a:solidFill>
              </a:rPr>
              <a:t>X-shooter</a:t>
            </a:r>
          </a:p>
          <a:p>
            <a:pPr lvl="2"/>
            <a:r>
              <a:rPr lang="en-US" dirty="0" smtClean="0">
                <a:solidFill>
                  <a:srgbClr val="FF0000"/>
                </a:solidFill>
              </a:rPr>
              <a:t>MUSE</a:t>
            </a:r>
          </a:p>
          <a:p>
            <a:pPr lvl="2"/>
            <a:r>
              <a:rPr lang="en-US" dirty="0" smtClean="0">
                <a:solidFill>
                  <a:srgbClr val="FF0000"/>
                </a:solidFill>
              </a:rPr>
              <a:t>ESPRESSO</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VIMOS@VLT</a:t>
            </a:r>
            <a:endParaRPr lang="en-US" dirty="0"/>
          </a:p>
        </p:txBody>
      </p:sp>
      <p:pic>
        <p:nvPicPr>
          <p:cNvPr id="73" name="Picture 72"/>
          <p:cNvPicPr>
            <a:picLocks noChangeAspect="1"/>
          </p:cNvPicPr>
          <p:nvPr/>
        </p:nvPicPr>
        <p:blipFill>
          <a:blip r:embed="rId2"/>
          <a:stretch>
            <a:fillRect/>
          </a:stretch>
        </p:blipFill>
        <p:spPr>
          <a:xfrm>
            <a:off x="1219200" y="1219199"/>
            <a:ext cx="6324600" cy="530554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VIMOS - Modes</a:t>
            </a:r>
            <a:endParaRPr lang="en-US" dirty="0"/>
          </a:p>
        </p:txBody>
      </p:sp>
      <p:sp>
        <p:nvSpPr>
          <p:cNvPr id="4" name="Rectangle 3"/>
          <p:cNvSpPr/>
          <p:nvPr/>
        </p:nvSpPr>
        <p:spPr>
          <a:xfrm>
            <a:off x="457200" y="1219200"/>
            <a:ext cx="8229600" cy="5509199"/>
          </a:xfrm>
          <a:prstGeom prst="rect">
            <a:avLst/>
          </a:prstGeom>
        </p:spPr>
        <p:txBody>
          <a:bodyPr wrap="square">
            <a:spAutoFit/>
          </a:bodyPr>
          <a:lstStyle/>
          <a:p>
            <a:r>
              <a:rPr lang="en-US" sz="2200" dirty="0" smtClean="0"/>
              <a:t>IMG: Imaging is possible in </a:t>
            </a:r>
            <a:r>
              <a:rPr lang="en-US" sz="2200" dirty="0" err="1" smtClean="0"/>
              <a:t>UBVRIz</a:t>
            </a:r>
            <a:r>
              <a:rPr lang="en-US" sz="2200" dirty="0" smtClean="0"/>
              <a:t> filters in a 4 </a:t>
            </a:r>
            <a:r>
              <a:rPr lang="en-US" sz="2200" dirty="0" err="1" smtClean="0"/>
              <a:t>x</a:t>
            </a:r>
            <a:r>
              <a:rPr lang="en-US" sz="2200" dirty="0" smtClean="0"/>
              <a:t> 7' </a:t>
            </a:r>
            <a:r>
              <a:rPr lang="en-US" sz="2200" dirty="0" err="1" smtClean="0"/>
              <a:t>x</a:t>
            </a:r>
            <a:r>
              <a:rPr lang="en-US" sz="2200" dirty="0" smtClean="0"/>
              <a:t> 8' field of view.</a:t>
            </a:r>
          </a:p>
          <a:p>
            <a:endParaRPr lang="en-US" sz="2200" dirty="0" smtClean="0"/>
          </a:p>
          <a:p>
            <a:r>
              <a:rPr lang="en-US" sz="2200" dirty="0" smtClean="0"/>
              <a:t>MOS: Multi-object spectroscopy is carried out using masks (one per quadrant) prepared in </a:t>
            </a:r>
            <a:r>
              <a:rPr lang="en-US" sz="2200" dirty="0" err="1" smtClean="0"/>
              <a:t>Paranal</a:t>
            </a:r>
            <a:r>
              <a:rPr lang="en-US" sz="2200" dirty="0" smtClean="0"/>
              <a:t> using a laser cutting Mask Manufacturing Unit. Depending on the </a:t>
            </a:r>
            <a:r>
              <a:rPr lang="en-US" sz="2200" dirty="0" err="1" smtClean="0"/>
              <a:t>grism</a:t>
            </a:r>
            <a:r>
              <a:rPr lang="en-US" sz="2200" dirty="0" smtClean="0"/>
              <a:t> used, the spectral resolution varies from 200 to 2500, and the observable range is from 360 to 1000 nm. The maximum number of slits per mask (quadrant) varies from ~40 at R=2500 to ~150-200 at R=200, for a field of view of 4 </a:t>
            </a:r>
            <a:r>
              <a:rPr lang="en-US" sz="2200" dirty="0" err="1" smtClean="0"/>
              <a:t>x</a:t>
            </a:r>
            <a:r>
              <a:rPr lang="en-US" sz="2200" dirty="0" smtClean="0"/>
              <a:t> 7' </a:t>
            </a:r>
            <a:r>
              <a:rPr lang="en-US" sz="2200" dirty="0" err="1" smtClean="0"/>
              <a:t>x</a:t>
            </a:r>
            <a:r>
              <a:rPr lang="en-US" sz="2200" dirty="0" smtClean="0"/>
              <a:t> 8'. </a:t>
            </a:r>
            <a:r>
              <a:rPr lang="en-US" sz="2200" dirty="0" smtClean="0">
                <a:solidFill>
                  <a:srgbClr val="008000"/>
                </a:solidFill>
              </a:rPr>
              <a:t>(like FORS)</a:t>
            </a:r>
          </a:p>
          <a:p>
            <a:endParaRPr lang="en-US" sz="2200" dirty="0" smtClean="0"/>
          </a:p>
          <a:p>
            <a:r>
              <a:rPr lang="en-US" sz="2200" dirty="0" smtClean="0"/>
              <a:t>IFU: VIMOS is also equipped with an integral field unit made of 6400 fibers. The scale on the sky can be changed from 0.67" per fiber to 0.33" per fiber and the integral field unit can cover up 13"x 13" up to 54"x54" on sky depending on spectral resolution and spatial magnification. Spectral resolution and coverage are similar to MOS. </a:t>
            </a:r>
            <a:r>
              <a:rPr lang="en-US" sz="2200" dirty="0" smtClean="0">
                <a:solidFill>
                  <a:srgbClr val="008000"/>
                </a:solidFill>
              </a:rPr>
              <a:t>(like Flames-Argus)</a:t>
            </a:r>
            <a:endParaRPr lang="en-US" sz="2200" dirty="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VIMOS instrument</a:t>
            </a:r>
            <a:endParaRPr lang="en-US" dirty="0"/>
          </a:p>
        </p:txBody>
      </p:sp>
      <p:pic>
        <p:nvPicPr>
          <p:cNvPr id="7" name="Picture 6"/>
          <p:cNvPicPr>
            <a:picLocks noChangeAspect="1"/>
          </p:cNvPicPr>
          <p:nvPr/>
        </p:nvPicPr>
        <p:blipFill>
          <a:blip r:embed="rId2"/>
          <a:stretch>
            <a:fillRect/>
          </a:stretch>
        </p:blipFill>
        <p:spPr>
          <a:xfrm>
            <a:off x="3273160" y="3048000"/>
            <a:ext cx="5870839" cy="3836505"/>
          </a:xfrm>
          <a:prstGeom prst="rect">
            <a:avLst/>
          </a:prstGeom>
        </p:spPr>
      </p:pic>
      <p:pic>
        <p:nvPicPr>
          <p:cNvPr id="6" name="Picture 5"/>
          <p:cNvPicPr>
            <a:picLocks noChangeAspect="1"/>
          </p:cNvPicPr>
          <p:nvPr/>
        </p:nvPicPr>
        <p:blipFill>
          <a:blip r:embed="rId3"/>
          <a:stretch>
            <a:fillRect/>
          </a:stretch>
        </p:blipFill>
        <p:spPr>
          <a:xfrm>
            <a:off x="76200" y="1219200"/>
            <a:ext cx="4038600" cy="282342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VIMOS instrument</a:t>
            </a:r>
            <a:endParaRPr lang="en-US" dirty="0"/>
          </a:p>
        </p:txBody>
      </p:sp>
      <p:pic>
        <p:nvPicPr>
          <p:cNvPr id="6" name="Picture 5"/>
          <p:cNvPicPr>
            <a:picLocks noChangeAspect="1"/>
          </p:cNvPicPr>
          <p:nvPr/>
        </p:nvPicPr>
        <p:blipFill>
          <a:blip r:embed="rId2"/>
          <a:stretch>
            <a:fillRect/>
          </a:stretch>
        </p:blipFill>
        <p:spPr>
          <a:xfrm>
            <a:off x="381000" y="1752600"/>
            <a:ext cx="8391404" cy="46482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VIMOS MOS</a:t>
            </a:r>
            <a:endParaRPr lang="en-US" dirty="0"/>
          </a:p>
        </p:txBody>
      </p:sp>
      <p:pic>
        <p:nvPicPr>
          <p:cNvPr id="7" name="Picture 6"/>
          <p:cNvPicPr>
            <a:picLocks noChangeAspect="1"/>
          </p:cNvPicPr>
          <p:nvPr/>
        </p:nvPicPr>
        <p:blipFill>
          <a:blip r:embed="rId2"/>
          <a:stretch>
            <a:fillRect/>
          </a:stretch>
        </p:blipFill>
        <p:spPr>
          <a:xfrm>
            <a:off x="1447800" y="1219199"/>
            <a:ext cx="6172200" cy="569135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714592" cy="1143000"/>
          </a:xfrm>
        </p:spPr>
        <p:txBody>
          <a:bodyPr/>
          <a:lstStyle/>
          <a:p>
            <a:r>
              <a:rPr lang="en-US" dirty="0" smtClean="0"/>
              <a:t>VIMOS IFU</a:t>
            </a:r>
            <a:endParaRPr lang="en-US" dirty="0"/>
          </a:p>
        </p:txBody>
      </p:sp>
      <p:pic>
        <p:nvPicPr>
          <p:cNvPr id="4" name="Picture 3"/>
          <p:cNvPicPr>
            <a:picLocks noChangeAspect="1"/>
          </p:cNvPicPr>
          <p:nvPr/>
        </p:nvPicPr>
        <p:blipFill>
          <a:blip r:embed="rId2"/>
          <a:stretch>
            <a:fillRect/>
          </a:stretch>
        </p:blipFill>
        <p:spPr>
          <a:xfrm>
            <a:off x="-1" y="1295400"/>
            <a:ext cx="4171793" cy="3707333"/>
          </a:xfrm>
          <a:prstGeom prst="rect">
            <a:avLst/>
          </a:prstGeom>
        </p:spPr>
      </p:pic>
      <p:pic>
        <p:nvPicPr>
          <p:cNvPr id="5" name="Picture 4"/>
          <p:cNvPicPr>
            <a:picLocks noChangeAspect="1"/>
          </p:cNvPicPr>
          <p:nvPr/>
        </p:nvPicPr>
        <p:blipFill>
          <a:blip r:embed="rId3"/>
          <a:stretch>
            <a:fillRect/>
          </a:stretch>
        </p:blipFill>
        <p:spPr>
          <a:xfrm>
            <a:off x="4521201" y="42541"/>
            <a:ext cx="4452989" cy="3538859"/>
          </a:xfrm>
          <a:prstGeom prst="rect">
            <a:avLst/>
          </a:prstGeom>
        </p:spPr>
      </p:pic>
      <p:pic>
        <p:nvPicPr>
          <p:cNvPr id="6" name="Picture 5"/>
          <p:cNvPicPr>
            <a:picLocks noChangeAspect="1"/>
          </p:cNvPicPr>
          <p:nvPr/>
        </p:nvPicPr>
        <p:blipFill>
          <a:blip r:embed="rId4"/>
          <a:stretch>
            <a:fillRect/>
          </a:stretch>
        </p:blipFill>
        <p:spPr>
          <a:xfrm>
            <a:off x="4521201" y="3654612"/>
            <a:ext cx="4470399" cy="381298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Sinfoni@VLT</a:t>
            </a:r>
            <a:endParaRPr lang="en-US" dirty="0"/>
          </a:p>
        </p:txBody>
      </p:sp>
      <p:pic>
        <p:nvPicPr>
          <p:cNvPr id="6" name="Picture 5"/>
          <p:cNvPicPr>
            <a:picLocks noChangeAspect="1"/>
          </p:cNvPicPr>
          <p:nvPr/>
        </p:nvPicPr>
        <p:blipFill>
          <a:blip r:embed="rId2"/>
          <a:stretch>
            <a:fillRect/>
          </a:stretch>
        </p:blipFill>
        <p:spPr>
          <a:xfrm>
            <a:off x="762000" y="1325447"/>
            <a:ext cx="7467600" cy="5279593"/>
          </a:xfrm>
          <a:prstGeom prst="rect">
            <a:avLst/>
          </a:prstGeom>
        </p:spPr>
      </p:pic>
      <p:sp>
        <p:nvSpPr>
          <p:cNvPr id="8" name="Oval 7"/>
          <p:cNvSpPr/>
          <p:nvPr/>
        </p:nvSpPr>
        <p:spPr>
          <a:xfrm>
            <a:off x="5105400" y="2590800"/>
            <a:ext cx="1066800" cy="228600"/>
          </a:xfrm>
          <a:prstGeom prst="ellipse">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Sinfoni@VLT</a:t>
            </a:r>
            <a:endParaRPr lang="en-US" dirty="0"/>
          </a:p>
        </p:txBody>
      </p:sp>
      <p:pic>
        <p:nvPicPr>
          <p:cNvPr id="9" name="Picture 8"/>
          <p:cNvPicPr>
            <a:picLocks noChangeAspect="1"/>
          </p:cNvPicPr>
          <p:nvPr/>
        </p:nvPicPr>
        <p:blipFill>
          <a:blip r:embed="rId2"/>
          <a:stretch>
            <a:fillRect/>
          </a:stretch>
        </p:blipFill>
        <p:spPr>
          <a:xfrm>
            <a:off x="304800" y="1417638"/>
            <a:ext cx="5105400" cy="4340714"/>
          </a:xfrm>
          <a:prstGeom prst="rect">
            <a:avLst/>
          </a:prstGeom>
        </p:spPr>
      </p:pic>
      <p:sp>
        <p:nvSpPr>
          <p:cNvPr id="10" name="TextBox 9"/>
          <p:cNvSpPr txBox="1"/>
          <p:nvPr/>
        </p:nvSpPr>
        <p:spPr>
          <a:xfrm>
            <a:off x="5638800" y="1371600"/>
            <a:ext cx="3048000" cy="5170645"/>
          </a:xfrm>
          <a:prstGeom prst="rect">
            <a:avLst/>
          </a:prstGeom>
          <a:noFill/>
        </p:spPr>
        <p:txBody>
          <a:bodyPr wrap="square" rtlCol="0">
            <a:spAutoFit/>
          </a:bodyPr>
          <a:lstStyle/>
          <a:p>
            <a:r>
              <a:rPr lang="en-US" sz="2200" dirty="0" smtClean="0"/>
              <a:t>Infrared spectrograph (SPIFFI)</a:t>
            </a:r>
          </a:p>
          <a:p>
            <a:endParaRPr lang="en-US" sz="2200" dirty="0" smtClean="0"/>
          </a:p>
          <a:p>
            <a:r>
              <a:rPr lang="en-US" sz="2200" dirty="0" smtClean="0"/>
              <a:t>Dispersion grating</a:t>
            </a:r>
          </a:p>
          <a:p>
            <a:endParaRPr lang="en-US" sz="2200" dirty="0" smtClean="0"/>
          </a:p>
          <a:p>
            <a:r>
              <a:rPr lang="en-US" sz="2200" dirty="0" smtClean="0"/>
              <a:t>Cryogenic instrument</a:t>
            </a:r>
          </a:p>
          <a:p>
            <a:r>
              <a:rPr lang="en-US" sz="2200" dirty="0" smtClean="0"/>
              <a:t>Adaptive optics (SINFONI)</a:t>
            </a:r>
          </a:p>
          <a:p>
            <a:endParaRPr lang="en-US" sz="2200" dirty="0" smtClean="0"/>
          </a:p>
          <a:p>
            <a:r>
              <a:rPr lang="en-US" sz="2200" dirty="0" smtClean="0"/>
              <a:t>-&gt; ‘Small’ instrument</a:t>
            </a:r>
          </a:p>
          <a:p>
            <a:endParaRPr lang="en-US" sz="2200" dirty="0" smtClean="0"/>
          </a:p>
          <a:p>
            <a:r>
              <a:rPr lang="en-US" sz="2200" dirty="0" smtClean="0"/>
              <a:t>-&gt; enhance faint objects </a:t>
            </a:r>
            <a:r>
              <a:rPr lang="en-US" sz="2200" dirty="0" err="1" smtClean="0"/>
              <a:t>wrt</a:t>
            </a:r>
            <a:r>
              <a:rPr lang="en-US" sz="2200" dirty="0" smtClean="0"/>
              <a:t> to IR background</a:t>
            </a:r>
          </a:p>
          <a:p>
            <a:endParaRPr lang="en-US" sz="2200" dirty="0" smtClean="0"/>
          </a:p>
          <a:p>
            <a:r>
              <a:rPr lang="en-US" sz="2200" dirty="0" smtClean="0"/>
              <a:t>IFU module</a:t>
            </a:r>
            <a:endParaRPr lang="en-US" sz="2200" dirty="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Sinfoni@VLT</a:t>
            </a:r>
            <a:endParaRPr lang="en-US" dirty="0"/>
          </a:p>
        </p:txBody>
      </p:sp>
      <p:sp>
        <p:nvSpPr>
          <p:cNvPr id="4" name="Rectangle 3"/>
          <p:cNvSpPr/>
          <p:nvPr/>
        </p:nvSpPr>
        <p:spPr>
          <a:xfrm>
            <a:off x="457200" y="1600200"/>
            <a:ext cx="7848600" cy="4154983"/>
          </a:xfrm>
          <a:prstGeom prst="rect">
            <a:avLst/>
          </a:prstGeom>
        </p:spPr>
        <p:txBody>
          <a:bodyPr wrap="square">
            <a:spAutoFit/>
          </a:bodyPr>
          <a:lstStyle/>
          <a:p>
            <a:r>
              <a:rPr lang="en-US" sz="2200" dirty="0" smtClean="0"/>
              <a:t>SINFONI is a near-infrared (1.1 - 2.45 </a:t>
            </a:r>
            <a:r>
              <a:rPr lang="en-US" sz="2200" dirty="0" err="1" smtClean="0"/>
              <a:t>μm</a:t>
            </a:r>
            <a:r>
              <a:rPr lang="en-US" sz="2200" dirty="0" smtClean="0"/>
              <a:t>) integral field spectrograph fed by an adaptive optics module. The spectrograph operates with 4 gratings (J, H, K, H+K) providing a spectral resolution around 2000, 3000, 4000 in J, H, K, respectively, and 1500 in H+K - each wavelength band fitting fully on the 2048 pixels of the Hawaii 2RG (2kx2k) detector in the dispersion direction. The SINFONI field of view on the sky is sliced into 32 slices. The pre-slit optics allows to chose the width of the slices. The choices are 250mas, 100mas and 25mas, leading to field of views on the sky of 8"x8", 3"x3", or 0.8"x0.8" respectively. Each one of the 32 </a:t>
            </a:r>
            <a:r>
              <a:rPr lang="en-US" sz="2200" dirty="0" err="1" smtClean="0"/>
              <a:t>slitlets</a:t>
            </a:r>
            <a:r>
              <a:rPr lang="en-US" sz="2200" dirty="0" smtClean="0"/>
              <a:t> is imaged onto 64 pixels of the detector. Thus one obtains 32x64 spectra of the imaged region on the sky.</a:t>
            </a:r>
            <a:endParaRPr lang="en-US" sz="2200" dirty="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Sinfoni@VLT</a:t>
            </a:r>
            <a:endParaRPr lang="en-US" dirty="0"/>
          </a:p>
        </p:txBody>
      </p:sp>
      <p:pic>
        <p:nvPicPr>
          <p:cNvPr id="5" name="Picture 4"/>
          <p:cNvPicPr>
            <a:picLocks noChangeAspect="1"/>
          </p:cNvPicPr>
          <p:nvPr/>
        </p:nvPicPr>
        <p:blipFill>
          <a:blip r:embed="rId2"/>
          <a:stretch>
            <a:fillRect/>
          </a:stretch>
        </p:blipFill>
        <p:spPr>
          <a:xfrm>
            <a:off x="399668" y="1417638"/>
            <a:ext cx="8287132" cy="490696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043559" y="0"/>
            <a:ext cx="5043041" cy="685799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Spiffi’s</a:t>
            </a:r>
            <a:r>
              <a:rPr lang="en-US" dirty="0" smtClean="0"/>
              <a:t> IFU</a:t>
            </a:r>
            <a:endParaRPr lang="en-US" dirty="0"/>
          </a:p>
        </p:txBody>
      </p:sp>
      <p:pic>
        <p:nvPicPr>
          <p:cNvPr id="5" name="Picture 4"/>
          <p:cNvPicPr>
            <a:picLocks noChangeAspect="1"/>
          </p:cNvPicPr>
          <p:nvPr/>
        </p:nvPicPr>
        <p:blipFill>
          <a:blip r:embed="rId2"/>
          <a:stretch>
            <a:fillRect/>
          </a:stretch>
        </p:blipFill>
        <p:spPr>
          <a:xfrm>
            <a:off x="2197100" y="4267200"/>
            <a:ext cx="6184900" cy="2235200"/>
          </a:xfrm>
          <a:prstGeom prst="rect">
            <a:avLst/>
          </a:prstGeom>
        </p:spPr>
      </p:pic>
      <p:pic>
        <p:nvPicPr>
          <p:cNvPr id="6" name="Picture 5"/>
          <p:cNvPicPr>
            <a:picLocks noChangeAspect="1"/>
          </p:cNvPicPr>
          <p:nvPr/>
        </p:nvPicPr>
        <p:blipFill>
          <a:blip r:embed="rId3"/>
          <a:stretch>
            <a:fillRect/>
          </a:stretch>
        </p:blipFill>
        <p:spPr>
          <a:xfrm>
            <a:off x="304800" y="1854200"/>
            <a:ext cx="5562600" cy="18796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196" y="0"/>
            <a:ext cx="9154196" cy="6858000"/>
          </a:xfrm>
          <a:prstGeom prst="rect">
            <a:avLst/>
          </a:prstGeom>
        </p:spPr>
      </p:pic>
      <p:sp>
        <p:nvSpPr>
          <p:cNvPr id="8" name="Title 7"/>
          <p:cNvSpPr>
            <a:spLocks noGrp="1"/>
          </p:cNvSpPr>
          <p:nvPr>
            <p:ph type="title"/>
          </p:nvPr>
        </p:nvSpPr>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714592" cy="1143000"/>
          </a:xfrm>
        </p:spPr>
        <p:txBody>
          <a:bodyPr/>
          <a:lstStyle/>
          <a:p>
            <a:r>
              <a:rPr lang="en-US" dirty="0" smtClean="0"/>
              <a:t>VIMOS IFU</a:t>
            </a:r>
            <a:endParaRPr lang="en-US" dirty="0"/>
          </a:p>
        </p:txBody>
      </p:sp>
      <p:pic>
        <p:nvPicPr>
          <p:cNvPr id="7" name="Picture 6"/>
          <p:cNvPicPr>
            <a:picLocks noChangeAspect="1"/>
          </p:cNvPicPr>
          <p:nvPr/>
        </p:nvPicPr>
        <p:blipFill>
          <a:blip r:embed="rId2"/>
          <a:stretch>
            <a:fillRect/>
          </a:stretch>
        </p:blipFill>
        <p:spPr>
          <a:xfrm>
            <a:off x="838200" y="0"/>
            <a:ext cx="7848600" cy="690871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VLT spectrographs</a:t>
            </a:r>
            <a:endParaRPr lang="en-US" dirty="0"/>
          </a:p>
        </p:txBody>
      </p:sp>
      <p:sp>
        <p:nvSpPr>
          <p:cNvPr id="3" name="Content Placeholder 2"/>
          <p:cNvSpPr>
            <a:spLocks noGrp="1"/>
          </p:cNvSpPr>
          <p:nvPr>
            <p:ph idx="1"/>
          </p:nvPr>
        </p:nvSpPr>
        <p:spPr>
          <a:xfrm>
            <a:off x="457200" y="1600200"/>
            <a:ext cx="3421342" cy="4525963"/>
          </a:xfrm>
        </p:spPr>
        <p:txBody>
          <a:bodyPr>
            <a:normAutofit lnSpcReduction="10000"/>
          </a:bodyPr>
          <a:lstStyle/>
          <a:p>
            <a:pPr>
              <a:buNone/>
            </a:pPr>
            <a:r>
              <a:rPr lang="en-US" dirty="0" smtClean="0"/>
              <a:t>X-shooter:</a:t>
            </a:r>
          </a:p>
          <a:p>
            <a:r>
              <a:rPr lang="en-US" sz="2400" dirty="0" smtClean="0"/>
              <a:t>Single-field</a:t>
            </a:r>
          </a:p>
          <a:p>
            <a:r>
              <a:rPr lang="en-US" sz="2400" dirty="0" smtClean="0"/>
              <a:t>Medium resolution</a:t>
            </a:r>
          </a:p>
          <a:p>
            <a:r>
              <a:rPr lang="en-US" sz="2400" dirty="0" smtClean="0"/>
              <a:t>Extreme wavelength range in one shot from 300 nm to 2.5 µ</a:t>
            </a:r>
            <a:r>
              <a:rPr lang="en-US" sz="2400" dirty="0" err="1" smtClean="0"/>
              <a:t>m</a:t>
            </a:r>
            <a:r>
              <a:rPr lang="en-US" sz="2400" dirty="0" smtClean="0"/>
              <a:t> in 3 arms</a:t>
            </a:r>
          </a:p>
          <a:p>
            <a:r>
              <a:rPr lang="en-US" sz="2400" dirty="0" smtClean="0"/>
              <a:t>IFU unit</a:t>
            </a:r>
          </a:p>
          <a:p>
            <a:r>
              <a:rPr lang="en-US" sz="2400" dirty="0" smtClean="0"/>
              <a:t>Already commissioned</a:t>
            </a:r>
            <a:endParaRPr lang="en-US" sz="2400" dirty="0"/>
          </a:p>
        </p:txBody>
      </p:sp>
      <p:pic>
        <p:nvPicPr>
          <p:cNvPr id="4" name="Picture 3"/>
          <p:cNvPicPr>
            <a:picLocks noChangeAspect="1"/>
          </p:cNvPicPr>
          <p:nvPr/>
        </p:nvPicPr>
        <p:blipFill>
          <a:blip r:embed="rId2"/>
          <a:stretch>
            <a:fillRect/>
          </a:stretch>
        </p:blipFill>
        <p:spPr>
          <a:xfrm>
            <a:off x="3878542" y="1752600"/>
            <a:ext cx="5265458" cy="406876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VLT spectrographs</a:t>
            </a:r>
            <a:endParaRPr lang="en-US" dirty="0"/>
          </a:p>
        </p:txBody>
      </p:sp>
      <p:pic>
        <p:nvPicPr>
          <p:cNvPr id="6" name="Picture 5"/>
          <p:cNvPicPr>
            <a:picLocks noChangeAspect="1"/>
          </p:cNvPicPr>
          <p:nvPr/>
        </p:nvPicPr>
        <p:blipFill>
          <a:blip r:embed="rId2"/>
          <a:stretch>
            <a:fillRect/>
          </a:stretch>
        </p:blipFill>
        <p:spPr>
          <a:xfrm>
            <a:off x="475968" y="2286000"/>
            <a:ext cx="8058432" cy="3913200"/>
          </a:xfrm>
          <a:prstGeom prst="rect">
            <a:avLst/>
          </a:prstGeom>
        </p:spPr>
      </p:pic>
      <p:sp>
        <p:nvSpPr>
          <p:cNvPr id="8" name="Content Placeholder 2"/>
          <p:cNvSpPr>
            <a:spLocks noGrp="1"/>
          </p:cNvSpPr>
          <p:nvPr>
            <p:ph idx="1"/>
          </p:nvPr>
        </p:nvSpPr>
        <p:spPr>
          <a:xfrm>
            <a:off x="457200" y="1600200"/>
            <a:ext cx="3421342" cy="4525963"/>
          </a:xfrm>
        </p:spPr>
        <p:txBody>
          <a:bodyPr>
            <a:normAutofit/>
          </a:bodyPr>
          <a:lstStyle/>
          <a:p>
            <a:pPr>
              <a:buNone/>
            </a:pPr>
            <a:r>
              <a:rPr lang="en-US" dirty="0" smtClean="0"/>
              <a:t>X-shooter</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VLT spectrographs</a:t>
            </a:r>
            <a:endParaRPr lang="en-US" dirty="0"/>
          </a:p>
        </p:txBody>
      </p:sp>
      <p:sp>
        <p:nvSpPr>
          <p:cNvPr id="3" name="Content Placeholder 2"/>
          <p:cNvSpPr>
            <a:spLocks noGrp="1"/>
          </p:cNvSpPr>
          <p:nvPr>
            <p:ph idx="1"/>
          </p:nvPr>
        </p:nvSpPr>
        <p:spPr>
          <a:xfrm>
            <a:off x="457200" y="1600200"/>
            <a:ext cx="3421342" cy="4525963"/>
          </a:xfrm>
        </p:spPr>
        <p:txBody>
          <a:bodyPr>
            <a:normAutofit fontScale="92500" lnSpcReduction="10000"/>
          </a:bodyPr>
          <a:lstStyle/>
          <a:p>
            <a:pPr>
              <a:buNone/>
            </a:pPr>
            <a:r>
              <a:rPr lang="en-US" dirty="0" smtClean="0"/>
              <a:t>MUSE:</a:t>
            </a:r>
          </a:p>
          <a:p>
            <a:r>
              <a:rPr lang="en-US" sz="2400" dirty="0" smtClean="0"/>
              <a:t>AO</a:t>
            </a:r>
          </a:p>
          <a:p>
            <a:r>
              <a:rPr lang="en-US" sz="2400" dirty="0" smtClean="0"/>
              <a:t>IFU with 1’ </a:t>
            </a:r>
            <a:r>
              <a:rPr lang="en-US" sz="2400" dirty="0" err="1" smtClean="0"/>
              <a:t>x</a:t>
            </a:r>
            <a:r>
              <a:rPr lang="en-US" sz="2400" dirty="0" smtClean="0"/>
              <a:t> 1’ (0,2” sampling) or 7.5” </a:t>
            </a:r>
            <a:r>
              <a:rPr lang="en-US" sz="2400" dirty="0" err="1" smtClean="0"/>
              <a:t>x</a:t>
            </a:r>
            <a:r>
              <a:rPr lang="en-US" sz="2400" dirty="0" smtClean="0"/>
              <a:t> 7.5” (0,025” sampling) </a:t>
            </a:r>
          </a:p>
          <a:p>
            <a:r>
              <a:rPr lang="en-US" sz="2400" dirty="0" smtClean="0"/>
              <a:t>Array of 24 fields organized in 24 spectrographs</a:t>
            </a:r>
          </a:p>
          <a:p>
            <a:r>
              <a:rPr lang="en-US" sz="2400" dirty="0" smtClean="0"/>
              <a:t>Resolution 2000 – 4000 @ NIR</a:t>
            </a:r>
          </a:p>
          <a:p>
            <a:r>
              <a:rPr lang="en-US" sz="2400" dirty="0" smtClean="0"/>
              <a:t>Available in 2011</a:t>
            </a:r>
            <a:endParaRPr lang="en-US" sz="2400" dirty="0"/>
          </a:p>
        </p:txBody>
      </p:sp>
      <p:pic>
        <p:nvPicPr>
          <p:cNvPr id="5" name="Picture 4"/>
          <p:cNvPicPr>
            <a:picLocks noChangeAspect="1"/>
          </p:cNvPicPr>
          <p:nvPr/>
        </p:nvPicPr>
        <p:blipFill>
          <a:blip r:embed="rId2"/>
          <a:stretch>
            <a:fillRect/>
          </a:stretch>
        </p:blipFill>
        <p:spPr>
          <a:xfrm>
            <a:off x="3865640" y="2203475"/>
            <a:ext cx="5278360" cy="392268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VLT instruments</a:t>
            </a:r>
            <a:endParaRPr lang="en-US" dirty="0"/>
          </a:p>
        </p:txBody>
      </p:sp>
      <p:sp>
        <p:nvSpPr>
          <p:cNvPr id="3" name="Content Placeholder 2"/>
          <p:cNvSpPr>
            <a:spLocks noGrp="1"/>
          </p:cNvSpPr>
          <p:nvPr>
            <p:ph idx="1"/>
          </p:nvPr>
        </p:nvSpPr>
        <p:spPr>
          <a:xfrm>
            <a:off x="457200" y="1600200"/>
            <a:ext cx="7772400" cy="4525963"/>
          </a:xfrm>
        </p:spPr>
        <p:txBody>
          <a:bodyPr>
            <a:normAutofit fontScale="77500" lnSpcReduction="20000"/>
          </a:bodyPr>
          <a:lstStyle/>
          <a:p>
            <a:pPr>
              <a:buNone/>
            </a:pPr>
            <a:r>
              <a:rPr lang="en-US" sz="3097" dirty="0" smtClean="0"/>
              <a:t>Science objectives of MUSE:</a:t>
            </a:r>
          </a:p>
          <a:p>
            <a:pPr>
              <a:buNone/>
            </a:pPr>
            <a:r>
              <a:rPr lang="en-US" sz="2400" dirty="0" smtClean="0"/>
              <a:t>Formation of galaxies: high </a:t>
            </a:r>
            <a:r>
              <a:rPr lang="en-US" sz="2400" dirty="0" err="1" smtClean="0"/>
              <a:t>redshift</a:t>
            </a:r>
            <a:r>
              <a:rPr lang="en-US" sz="2400" dirty="0" smtClean="0"/>
              <a:t> Lyman alpha emitters, </a:t>
            </a:r>
            <a:r>
              <a:rPr lang="en-US" sz="2400" dirty="0" err="1" smtClean="0"/>
              <a:t>flouorescent</a:t>
            </a:r>
            <a:r>
              <a:rPr lang="en-US" sz="2400" dirty="0" smtClean="0"/>
              <a:t> emission and the cosmic web, </a:t>
            </a:r>
            <a:r>
              <a:rPr lang="en-US" sz="2400" dirty="0" err="1" smtClean="0"/>
              <a:t>reionisation</a:t>
            </a:r>
            <a:r>
              <a:rPr lang="en-US" sz="2400" dirty="0" smtClean="0"/>
              <a:t>, feedback processes and galaxy formation, ultra-deep surveys using strong gravitational </a:t>
            </a:r>
            <a:r>
              <a:rPr lang="en-US" sz="2400" dirty="0" err="1" smtClean="0"/>
              <a:t>lensing</a:t>
            </a:r>
            <a:r>
              <a:rPr lang="en-US" sz="2400" dirty="0" smtClean="0"/>
              <a:t>, resolved spectroscopy at intermediate </a:t>
            </a:r>
            <a:r>
              <a:rPr lang="en-US" sz="2400" dirty="0" err="1" smtClean="0"/>
              <a:t>redshifts</a:t>
            </a:r>
            <a:r>
              <a:rPr lang="en-US" sz="2400" dirty="0" smtClean="0"/>
              <a:t>, </a:t>
            </a:r>
            <a:r>
              <a:rPr lang="en-US" sz="2400" dirty="0" err="1" smtClean="0"/>
              <a:t>Sunyaev-Zeldovich</a:t>
            </a:r>
            <a:r>
              <a:rPr lang="en-US" sz="2400" dirty="0" smtClean="0"/>
              <a:t> </a:t>
            </a:r>
            <a:r>
              <a:rPr lang="en-US" sz="2400" dirty="0" err="1" smtClean="0"/>
              <a:t>effectlate</a:t>
            </a:r>
            <a:r>
              <a:rPr lang="en-US" sz="2400" dirty="0" smtClean="0"/>
              <a:t> forming population III objects</a:t>
            </a:r>
          </a:p>
          <a:p>
            <a:pPr>
              <a:buNone/>
            </a:pPr>
            <a:r>
              <a:rPr lang="en-US" sz="2400" dirty="0" smtClean="0"/>
              <a:t>Nearby galaxies: </a:t>
            </a:r>
            <a:r>
              <a:rPr lang="en-US" sz="2400" dirty="0" err="1" smtClean="0"/>
              <a:t>supermassive</a:t>
            </a:r>
            <a:r>
              <a:rPr lang="en-US" sz="2400" dirty="0" smtClean="0"/>
              <a:t> black holes in nearby galaxies, kinematics and stellar populations, interacting galaxies, star formation in nearby galaxies</a:t>
            </a:r>
          </a:p>
          <a:p>
            <a:pPr>
              <a:buNone/>
            </a:pPr>
            <a:r>
              <a:rPr lang="en-US" sz="2400" dirty="0" smtClean="0"/>
              <a:t>Stars and resolved stellar populations: early stages of stellar evolution, </a:t>
            </a:r>
            <a:r>
              <a:rPr lang="en-US" sz="2400" dirty="0" err="1" smtClean="0"/>
              <a:t>masive</a:t>
            </a:r>
            <a:r>
              <a:rPr lang="en-US" sz="2400" dirty="0" smtClean="0"/>
              <a:t> spectroscopy of stellar fields: the Milky Way and the </a:t>
            </a:r>
            <a:r>
              <a:rPr lang="en-US" sz="2400" dirty="0" err="1" smtClean="0"/>
              <a:t>Magellanic</a:t>
            </a:r>
            <a:r>
              <a:rPr lang="en-US" sz="2400" dirty="0" smtClean="0"/>
              <a:t> </a:t>
            </a:r>
            <a:r>
              <a:rPr lang="en-US" sz="2400" dirty="0" err="1" smtClean="0"/>
              <a:t>Cloudsthe</a:t>
            </a:r>
            <a:r>
              <a:rPr lang="en-US" sz="2400" dirty="0" smtClean="0"/>
              <a:t>, Local Group and beyond</a:t>
            </a:r>
          </a:p>
          <a:p>
            <a:pPr>
              <a:buNone/>
            </a:pPr>
            <a:r>
              <a:rPr lang="en-US" sz="2400" dirty="0" smtClean="0"/>
              <a:t>Solar system: Galilean satellites, Titan surface, heterogeneities of the small bodies, temporal changes in the gas giant planets</a:t>
            </a:r>
            <a:endParaRPr lang="en-US" sz="2400" dirty="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VLT spectrographs</a:t>
            </a:r>
            <a:endParaRPr lang="en-US" dirty="0"/>
          </a:p>
        </p:txBody>
      </p:sp>
      <p:sp>
        <p:nvSpPr>
          <p:cNvPr id="3" name="Content Placeholder 2"/>
          <p:cNvSpPr>
            <a:spLocks noGrp="1"/>
          </p:cNvSpPr>
          <p:nvPr>
            <p:ph idx="1"/>
          </p:nvPr>
        </p:nvSpPr>
        <p:spPr>
          <a:xfrm>
            <a:off x="457200" y="1600200"/>
            <a:ext cx="8229600" cy="4525963"/>
          </a:xfrm>
        </p:spPr>
        <p:txBody>
          <a:bodyPr>
            <a:normAutofit lnSpcReduction="10000"/>
          </a:bodyPr>
          <a:lstStyle/>
          <a:p>
            <a:pPr>
              <a:buNone/>
            </a:pPr>
            <a:r>
              <a:rPr lang="en-US" dirty="0" smtClean="0"/>
              <a:t>ESPRESSO:</a:t>
            </a:r>
          </a:p>
          <a:p>
            <a:r>
              <a:rPr lang="en-US" sz="2400" dirty="0" smtClean="0"/>
              <a:t>No AO</a:t>
            </a:r>
          </a:p>
          <a:p>
            <a:r>
              <a:rPr lang="en-US" sz="2400" dirty="0" smtClean="0"/>
              <a:t>Single field, fiber-fed </a:t>
            </a:r>
            <a:r>
              <a:rPr lang="en-US" sz="2400" dirty="0" err="1" smtClean="0"/>
              <a:t>echelle</a:t>
            </a:r>
            <a:r>
              <a:rPr lang="en-US" sz="2400" dirty="0" smtClean="0"/>
              <a:t> spectrograph</a:t>
            </a:r>
          </a:p>
          <a:p>
            <a:r>
              <a:rPr lang="en-US" sz="2400" dirty="0" smtClean="0"/>
              <a:t>High spectral resolution (R = 140’000)</a:t>
            </a:r>
          </a:p>
          <a:p>
            <a:r>
              <a:rPr lang="en-US" sz="2400" dirty="0" smtClean="0"/>
              <a:t>Extreme stability for highest RV precision</a:t>
            </a:r>
          </a:p>
          <a:p>
            <a:r>
              <a:rPr lang="en-US" sz="2400" dirty="0" smtClean="0"/>
              <a:t>Uses up to 4 </a:t>
            </a:r>
            <a:r>
              <a:rPr lang="en-US" sz="2400" dirty="0" err="1" smtClean="0"/>
              <a:t>UTs</a:t>
            </a:r>
            <a:endParaRPr lang="en-US" sz="2400" dirty="0" smtClean="0"/>
          </a:p>
          <a:p>
            <a:r>
              <a:rPr lang="en-US" sz="2400" dirty="0" smtClean="0"/>
              <a:t>(first 16-m-equivalent</a:t>
            </a:r>
          </a:p>
          <a:p>
            <a:r>
              <a:rPr lang="en-US" sz="2400" dirty="0" smtClean="0"/>
              <a:t> telescope)</a:t>
            </a:r>
          </a:p>
          <a:p>
            <a:r>
              <a:rPr lang="en-US" sz="2400" dirty="0" smtClean="0"/>
              <a:t>Available in 2014</a:t>
            </a:r>
            <a:endParaRPr lang="en-US" sz="2400" dirty="0"/>
          </a:p>
        </p:txBody>
      </p:sp>
      <p:pic>
        <p:nvPicPr>
          <p:cNvPr id="6" name="Picture 5"/>
          <p:cNvPicPr>
            <a:picLocks noChangeAspect="1"/>
          </p:cNvPicPr>
          <p:nvPr/>
        </p:nvPicPr>
        <p:blipFill>
          <a:blip r:embed="rId2"/>
          <a:stretch>
            <a:fillRect/>
          </a:stretch>
        </p:blipFill>
        <p:spPr>
          <a:xfrm>
            <a:off x="4419600" y="4234896"/>
            <a:ext cx="4419600" cy="262310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VLT spectrographs</a:t>
            </a:r>
            <a:endParaRPr lang="en-US" dirty="0"/>
          </a:p>
        </p:txBody>
      </p:sp>
      <p:pic>
        <p:nvPicPr>
          <p:cNvPr id="6" name="Picture 5"/>
          <p:cNvPicPr>
            <a:picLocks noChangeAspect="1"/>
          </p:cNvPicPr>
          <p:nvPr/>
        </p:nvPicPr>
        <p:blipFill>
          <a:blip r:embed="rId2"/>
          <a:stretch>
            <a:fillRect/>
          </a:stretch>
        </p:blipFill>
        <p:spPr>
          <a:xfrm>
            <a:off x="3581400" y="3570468"/>
            <a:ext cx="5562600" cy="3287532"/>
          </a:xfrm>
          <a:prstGeom prst="rect">
            <a:avLst/>
          </a:prstGeom>
        </p:spPr>
      </p:pic>
      <p:pic>
        <p:nvPicPr>
          <p:cNvPr id="5" name="Picture 4"/>
          <p:cNvPicPr>
            <a:picLocks noChangeAspect="1"/>
          </p:cNvPicPr>
          <p:nvPr/>
        </p:nvPicPr>
        <p:blipFill>
          <a:blip r:embed="rId3"/>
          <a:stretch>
            <a:fillRect/>
          </a:stretch>
        </p:blipFill>
        <p:spPr>
          <a:xfrm>
            <a:off x="152400" y="1417638"/>
            <a:ext cx="4800600" cy="261298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VLT spectrographs</a:t>
            </a:r>
            <a:endParaRPr lang="en-US" dirty="0"/>
          </a:p>
        </p:txBody>
      </p:sp>
      <p:sp>
        <p:nvSpPr>
          <p:cNvPr id="3" name="Content Placeholder 2"/>
          <p:cNvSpPr>
            <a:spLocks noGrp="1"/>
          </p:cNvSpPr>
          <p:nvPr>
            <p:ph idx="1"/>
          </p:nvPr>
        </p:nvSpPr>
        <p:spPr>
          <a:xfrm>
            <a:off x="457200" y="1600200"/>
            <a:ext cx="8229600" cy="4525963"/>
          </a:xfrm>
        </p:spPr>
        <p:txBody>
          <a:bodyPr>
            <a:normAutofit/>
          </a:bodyPr>
          <a:lstStyle/>
          <a:p>
            <a:pPr>
              <a:buNone/>
            </a:pPr>
            <a:r>
              <a:rPr lang="en-US" dirty="0" smtClean="0"/>
              <a:t>ESPRESSO Science:</a:t>
            </a:r>
          </a:p>
          <a:p>
            <a:r>
              <a:rPr lang="en-US" sz="2400" dirty="0" smtClean="0"/>
              <a:t>Low-mass and rocky extra-solar planets</a:t>
            </a:r>
          </a:p>
          <a:p>
            <a:r>
              <a:rPr lang="en-US" sz="2400" dirty="0" smtClean="0"/>
              <a:t>Planets around late-type stars</a:t>
            </a:r>
          </a:p>
          <a:p>
            <a:r>
              <a:rPr lang="en-US" sz="2400" dirty="0" smtClean="0"/>
              <a:t>Variability of physical constants</a:t>
            </a:r>
          </a:p>
          <a:p>
            <a:r>
              <a:rPr lang="en-US" sz="2400" dirty="0" smtClean="0"/>
              <a:t>Abundances in near-by galaxies</a:t>
            </a:r>
          </a:p>
          <a:p>
            <a:r>
              <a:rPr lang="en-US" sz="2400" dirty="0" smtClean="0"/>
              <a:t>Etc.</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Flames@VLT</a:t>
            </a:r>
            <a:endParaRPr lang="en-US" dirty="0"/>
          </a:p>
        </p:txBody>
      </p:sp>
      <p:pic>
        <p:nvPicPr>
          <p:cNvPr id="6" name="Picture 5"/>
          <p:cNvPicPr>
            <a:picLocks noChangeAspect="1"/>
          </p:cNvPicPr>
          <p:nvPr/>
        </p:nvPicPr>
        <p:blipFill>
          <a:blip r:embed="rId2"/>
          <a:stretch>
            <a:fillRect/>
          </a:stretch>
        </p:blipFill>
        <p:spPr>
          <a:xfrm>
            <a:off x="762000" y="1325447"/>
            <a:ext cx="7467600" cy="5279593"/>
          </a:xfrm>
          <a:prstGeom prst="rect">
            <a:avLst/>
          </a:prstGeom>
        </p:spPr>
      </p:pic>
      <p:sp>
        <p:nvSpPr>
          <p:cNvPr id="8" name="Oval 7"/>
          <p:cNvSpPr/>
          <p:nvPr/>
        </p:nvSpPr>
        <p:spPr>
          <a:xfrm>
            <a:off x="2209800" y="2286000"/>
            <a:ext cx="1066800" cy="228600"/>
          </a:xfrm>
          <a:prstGeom prst="ellipse">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Challenges for ELT spectrographs</a:t>
            </a:r>
            <a:endParaRPr lang="en-US" dirty="0"/>
          </a:p>
        </p:txBody>
      </p:sp>
      <p:sp>
        <p:nvSpPr>
          <p:cNvPr id="3" name="Content Placeholder 2"/>
          <p:cNvSpPr>
            <a:spLocks noGrp="1"/>
          </p:cNvSpPr>
          <p:nvPr>
            <p:ph idx="1"/>
          </p:nvPr>
        </p:nvSpPr>
        <p:spPr>
          <a:xfrm>
            <a:off x="457200" y="1600200"/>
            <a:ext cx="8229600" cy="4525963"/>
          </a:xfrm>
        </p:spPr>
        <p:txBody>
          <a:bodyPr>
            <a:normAutofit/>
          </a:bodyPr>
          <a:lstStyle/>
          <a:p>
            <a:r>
              <a:rPr lang="en-US" sz="2400" dirty="0" smtClean="0"/>
              <a:t>Huge telescope -&gt; huge instrumentations (conservation of </a:t>
            </a:r>
            <a:r>
              <a:rPr lang="en-US" sz="2400" dirty="0" err="1" smtClean="0"/>
              <a:t>étendu</a:t>
            </a:r>
            <a:r>
              <a:rPr lang="en-US" sz="2400" dirty="0" smtClean="0"/>
              <a:t>)</a:t>
            </a:r>
          </a:p>
          <a:p>
            <a:r>
              <a:rPr lang="en-US" sz="2400" dirty="0" smtClean="0"/>
              <a:t>Or, massive adaptive optics (very complex and demanding with increasing telescope size, difficulty increases with D and with ~1/</a:t>
            </a:r>
            <a:r>
              <a:rPr lang="en-US" sz="2400" dirty="0" smtClean="0">
                <a:latin typeface="Symbol" charset="2"/>
                <a:cs typeface="Symbol" charset="2"/>
              </a:rPr>
              <a:t>l</a:t>
            </a:r>
          </a:p>
          <a:p>
            <a:r>
              <a:rPr lang="en-US" sz="2400" dirty="0" smtClean="0"/>
              <a:t>Location of the instruments (trade-off between stability and efficiency)</a:t>
            </a:r>
          </a:p>
          <a:p>
            <a:r>
              <a:rPr lang="en-US" sz="2400" dirty="0" smtClean="0"/>
              <a:t>Costs</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various links</a:t>
            </a:r>
            <a:endParaRPr lang="en-US" dirty="0"/>
          </a:p>
        </p:txBody>
      </p:sp>
      <p:sp>
        <p:nvSpPr>
          <p:cNvPr id="5" name="Rectangle 4"/>
          <p:cNvSpPr/>
          <p:nvPr/>
        </p:nvSpPr>
        <p:spPr>
          <a:xfrm>
            <a:off x="609600" y="2831068"/>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6" name="Rectangle 5"/>
          <p:cNvSpPr/>
          <p:nvPr/>
        </p:nvSpPr>
        <p:spPr>
          <a:xfrm>
            <a:off x="457200" y="3440668"/>
            <a:ext cx="7924800" cy="867728"/>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895600" y="3974068"/>
            <a:ext cx="1828800" cy="369332"/>
          </a:xfrm>
          <a:prstGeom prst="rect">
            <a:avLst/>
          </a:prstGeom>
          <a:noFill/>
        </p:spPr>
        <p:txBody>
          <a:bodyPr wrap="square" rtlCol="0">
            <a:spAutoFit/>
          </a:bodyPr>
          <a:lstStyle/>
          <a:p>
            <a:r>
              <a:rPr lang="en-US" dirty="0" smtClean="0">
                <a:solidFill>
                  <a:srgbClr val="FF0000"/>
                </a:solidFill>
              </a:rPr>
              <a:t>Giraffe</a:t>
            </a:r>
            <a:endParaRPr lang="en-US" dirty="0">
              <a:solidFill>
                <a:srgbClr val="FF0000"/>
              </a:solidFill>
            </a:endParaRPr>
          </a:p>
        </p:txBody>
      </p:sp>
      <p:sp>
        <p:nvSpPr>
          <p:cNvPr id="9" name="Rectangle 8"/>
          <p:cNvSpPr/>
          <p:nvPr/>
        </p:nvSpPr>
        <p:spPr>
          <a:xfrm>
            <a:off x="457200" y="3212068"/>
            <a:ext cx="7924800" cy="228600"/>
          </a:xfrm>
          <a:prstGeom prst="rect">
            <a:avLst/>
          </a:prstGeom>
          <a:noFill/>
          <a:ln w="285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895600" y="3135868"/>
            <a:ext cx="1828800" cy="369332"/>
          </a:xfrm>
          <a:prstGeom prst="rect">
            <a:avLst/>
          </a:prstGeom>
          <a:noFill/>
        </p:spPr>
        <p:txBody>
          <a:bodyPr wrap="square" rtlCol="0">
            <a:spAutoFit/>
          </a:bodyPr>
          <a:lstStyle/>
          <a:p>
            <a:r>
              <a:rPr lang="en-US" dirty="0" smtClean="0">
                <a:solidFill>
                  <a:srgbClr val="008000"/>
                </a:solidFill>
              </a:rPr>
              <a:t>UVES</a:t>
            </a:r>
            <a:endParaRPr lang="en-US" dirty="0">
              <a:solidFill>
                <a:srgbClr val="008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UVES link</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7" name="Rectangle 6"/>
          <p:cNvSpPr/>
          <p:nvPr/>
        </p:nvSpPr>
        <p:spPr>
          <a:xfrm>
            <a:off x="457200" y="1600200"/>
            <a:ext cx="7924800" cy="228600"/>
          </a:xfrm>
          <a:prstGeom prst="rect">
            <a:avLst/>
          </a:prstGeom>
          <a:noFill/>
          <a:ln w="285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457200" y="3276600"/>
            <a:ext cx="8288564" cy="276834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UVES link</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7" name="Rectangle 6"/>
          <p:cNvSpPr/>
          <p:nvPr/>
        </p:nvSpPr>
        <p:spPr>
          <a:xfrm>
            <a:off x="457200" y="1600200"/>
            <a:ext cx="7924800" cy="228600"/>
          </a:xfrm>
          <a:prstGeom prst="rect">
            <a:avLst/>
          </a:prstGeom>
          <a:noFill/>
          <a:ln w="285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3657600" y="2862344"/>
            <a:ext cx="5385101" cy="3767056"/>
          </a:xfrm>
          <a:prstGeom prst="rect">
            <a:avLst/>
          </a:prstGeom>
        </p:spPr>
      </p:pic>
      <p:pic>
        <p:nvPicPr>
          <p:cNvPr id="8" name="Picture 7"/>
          <p:cNvPicPr>
            <a:picLocks noChangeAspect="1"/>
          </p:cNvPicPr>
          <p:nvPr/>
        </p:nvPicPr>
        <p:blipFill>
          <a:blip r:embed="rId3"/>
          <a:stretch>
            <a:fillRect/>
          </a:stretch>
        </p:blipFill>
        <p:spPr>
          <a:xfrm>
            <a:off x="0" y="2848928"/>
            <a:ext cx="3636654" cy="2866072"/>
          </a:xfrm>
          <a:prstGeom prst="rect">
            <a:avLst/>
          </a:prstGeom>
        </p:spPr>
      </p:pic>
      <p:cxnSp>
        <p:nvCxnSpPr>
          <p:cNvPr id="11" name="Straight Connector 10"/>
          <p:cNvCxnSpPr/>
          <p:nvPr/>
        </p:nvCxnSpPr>
        <p:spPr>
          <a:xfrm rot="5400000">
            <a:off x="685800" y="4648200"/>
            <a:ext cx="2590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2" name="Bent Arrow 11"/>
          <p:cNvSpPr/>
          <p:nvPr/>
        </p:nvSpPr>
        <p:spPr>
          <a:xfrm flipV="1">
            <a:off x="1905000" y="6172200"/>
            <a:ext cx="685006" cy="4572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Giraffe</a:t>
            </a:r>
            <a:endParaRPr lang="en-US" dirty="0"/>
          </a:p>
        </p:txBody>
      </p:sp>
      <p:pic>
        <p:nvPicPr>
          <p:cNvPr id="8" name="Picture 7"/>
          <p:cNvPicPr>
            <a:picLocks noChangeAspect="1"/>
          </p:cNvPicPr>
          <p:nvPr/>
        </p:nvPicPr>
        <p:blipFill>
          <a:blip r:embed="rId2"/>
          <a:stretch>
            <a:fillRect/>
          </a:stretch>
        </p:blipFill>
        <p:spPr>
          <a:xfrm>
            <a:off x="952500" y="1524000"/>
            <a:ext cx="7353300" cy="50419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 y="3048000"/>
            <a:ext cx="4461274" cy="3587903"/>
          </a:xfrm>
          <a:prstGeom prst="rect">
            <a:avLst/>
          </a:prstGeom>
        </p:spPr>
      </p:pic>
      <p:pic>
        <p:nvPicPr>
          <p:cNvPr id="10" name="Picture 9"/>
          <p:cNvPicPr>
            <a:picLocks noChangeAspect="1"/>
          </p:cNvPicPr>
          <p:nvPr/>
        </p:nvPicPr>
        <p:blipFill>
          <a:blip r:embed="rId3"/>
          <a:stretch>
            <a:fillRect/>
          </a:stretch>
        </p:blipFill>
        <p:spPr>
          <a:xfrm>
            <a:off x="4461274" y="274638"/>
            <a:ext cx="4682726" cy="6583362"/>
          </a:xfrm>
          <a:prstGeom prst="rect">
            <a:avLst/>
          </a:prstGeom>
        </p:spPr>
      </p:pic>
      <p:sp>
        <p:nvSpPr>
          <p:cNvPr id="2" name="Title 1"/>
          <p:cNvSpPr>
            <a:spLocks noGrp="1"/>
          </p:cNvSpPr>
          <p:nvPr>
            <p:ph type="title"/>
          </p:nvPr>
        </p:nvSpPr>
        <p:spPr/>
        <p:txBody>
          <a:bodyPr/>
          <a:lstStyle/>
          <a:p>
            <a:r>
              <a:rPr lang="en-US" dirty="0" smtClean="0"/>
              <a:t>Flames – MEDUSA</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6" name="Rectangle 5"/>
          <p:cNvSpPr/>
          <p:nvPr/>
        </p:nvSpPr>
        <p:spPr>
          <a:xfrm>
            <a:off x="457200" y="1828800"/>
            <a:ext cx="7924800" cy="2286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5090</TotalTime>
  <Words>1650</Words>
  <Application>Microsoft Macintosh PowerPoint</Application>
  <PresentationFormat>On-screen Show (4:3)</PresentationFormat>
  <Paragraphs>162</Paragraphs>
  <Slides>40</Slides>
  <Notes>0</Notes>
  <HiddenSlides>0</HiddenSlides>
  <MMClips>0</MMClips>
  <ScaleCrop>false</ScaleCrop>
  <HeadingPairs>
    <vt:vector size="4" baseType="variant">
      <vt:variant>
        <vt:lpstr>Design Template</vt:lpstr>
      </vt:variant>
      <vt:variant>
        <vt:i4>1</vt:i4>
      </vt:variant>
      <vt:variant>
        <vt:lpstr>Slide Titles</vt:lpstr>
      </vt:variant>
      <vt:variant>
        <vt:i4>40</vt:i4>
      </vt:variant>
    </vt:vector>
  </HeadingPairs>
  <TitlesOfParts>
    <vt:vector size="41" baseType="lpstr">
      <vt:lpstr>Office Theme</vt:lpstr>
      <vt:lpstr>Optical astronomical spectroscopy at the VLT (Part 3)</vt:lpstr>
      <vt:lpstr>Course outline</vt:lpstr>
      <vt:lpstr>Slide 3</vt:lpstr>
      <vt:lpstr>Flames@VLT</vt:lpstr>
      <vt:lpstr>Flames – various links</vt:lpstr>
      <vt:lpstr>Flames – UVES link</vt:lpstr>
      <vt:lpstr>Flames – UVES link</vt:lpstr>
      <vt:lpstr>Flames – Giraffe</vt:lpstr>
      <vt:lpstr>Flames – MEDUSA</vt:lpstr>
      <vt:lpstr>Flames – MEDUSA</vt:lpstr>
      <vt:lpstr>Flames – MEDUSA</vt:lpstr>
      <vt:lpstr>Flames – IFU</vt:lpstr>
      <vt:lpstr>Flames  – IFU</vt:lpstr>
      <vt:lpstr>Flames – ARGUS</vt:lpstr>
      <vt:lpstr>Flames – ARGUS</vt:lpstr>
      <vt:lpstr>Flames – ARGUS</vt:lpstr>
      <vt:lpstr>Flames – Summary</vt:lpstr>
      <vt:lpstr>Flames – Summary</vt:lpstr>
      <vt:lpstr>VIMOS@VLT</vt:lpstr>
      <vt:lpstr>VIMOS@VLT</vt:lpstr>
      <vt:lpstr>VIMOS - Modes</vt:lpstr>
      <vt:lpstr>VIMOS instrument</vt:lpstr>
      <vt:lpstr>VIMOS instrument</vt:lpstr>
      <vt:lpstr>VIMOS MOS</vt:lpstr>
      <vt:lpstr>VIMOS IFU</vt:lpstr>
      <vt:lpstr>Sinfoni@VLT</vt:lpstr>
      <vt:lpstr>Sinfoni@VLT</vt:lpstr>
      <vt:lpstr>Sinfoni@VLT</vt:lpstr>
      <vt:lpstr>Sinfoni@VLT</vt:lpstr>
      <vt:lpstr>Spiffi’s IFU</vt:lpstr>
      <vt:lpstr>Slide 31</vt:lpstr>
      <vt:lpstr>VIMOS IFU</vt:lpstr>
      <vt:lpstr>Future VLT spectrographs</vt:lpstr>
      <vt:lpstr>Future VLT spectrographs</vt:lpstr>
      <vt:lpstr>Future VLT spectrographs</vt:lpstr>
      <vt:lpstr>Future VLT instruments</vt:lpstr>
      <vt:lpstr>Future VLT spectrographs</vt:lpstr>
      <vt:lpstr>Future VLT spectrographs</vt:lpstr>
      <vt:lpstr>Future VLT spectrographs</vt:lpstr>
      <vt:lpstr>Challenges for ELT spectrographs</vt:lpstr>
    </vt:vector>
  </TitlesOfParts>
  <Company>Observatoire de Genève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Astronomical spectroscopy</dc:title>
  <dc:creator>Francesco Pepe</dc:creator>
  <cp:lastModifiedBy>Francesco Pepe</cp:lastModifiedBy>
  <cp:revision>59</cp:revision>
  <dcterms:created xsi:type="dcterms:W3CDTF">2009-05-28T12:02:20Z</dcterms:created>
  <dcterms:modified xsi:type="dcterms:W3CDTF">2009-05-28T12:02:27Z</dcterms:modified>
</cp:coreProperties>
</file>