
<file path=[Content_Types].xml><?xml version="1.0" encoding="utf-8"?>
<Types xmlns="http://schemas.openxmlformats.org/package/2006/content-types">
  <Default Extension="xml" ContentType="application/xml"/>
  <Default Extension="wmf" ContentType="image/x-wmf"/>
  <Default Extension="doc" ContentType="application/msword"/>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embeddings/oleObject12.bin" ContentType="application/vnd.openxmlformats-officedocument.oleObject"/>
  <Override PartName="/ppt/embeddings/oleObject13.bin" ContentType="application/vnd.openxmlformats-officedocument.oleObject"/>
  <Override PartName="/ppt/embeddings/oleObject14.bin" ContentType="application/vnd.openxmlformats-officedocument.oleObject"/>
  <Override PartName="/ppt/embeddings/oleObject15.bin" ContentType="application/vnd.openxmlformats-officedocument.oleObject"/>
  <Override PartName="/ppt/embeddings/oleObject16.bin" ContentType="application/vnd.openxmlformats-officedocument.oleObject"/>
  <Override PartName="/ppt/embeddings/oleObject17.bin" ContentType="application/vnd.openxmlformats-officedocument.oleObject"/>
  <Override PartName="/ppt/embeddings/oleObject18.bin" ContentType="application/vnd.openxmlformats-officedocument.oleObject"/>
  <Override PartName="/ppt/embeddings/oleObject19.bin" ContentType="application/vnd.openxmlformats-officedocument.oleObject"/>
  <Override PartName="/ppt/embeddings/oleObject20.bin" ContentType="application/vnd.openxmlformats-officedocument.oleObject"/>
  <Override PartName="/ppt/embeddings/oleObject21.bin" ContentType="application/vnd.openxmlformats-officedocument.oleObject"/>
  <Override PartName="/ppt/embeddings/oleObject22.bin" ContentType="application/vnd.openxmlformats-officedocument.oleObject"/>
  <Override PartName="/ppt/embeddings/oleObject23.bin" ContentType="application/vnd.openxmlformats-officedocument.oleObject"/>
  <Override PartName="/ppt/embeddings/oleObject24.bin" ContentType="application/vnd.openxmlformats-officedocument.oleObject"/>
  <Override PartName="/ppt/embeddings/oleObject25.bin" ContentType="application/vnd.openxmlformats-officedocument.oleObject"/>
  <Override PartName="/ppt/embeddings/oleObject26.bin" ContentType="application/vnd.openxmlformats-officedocument.oleObject"/>
  <Override PartName="/ppt/embeddings/oleObject27.bin" ContentType="application/vnd.openxmlformats-officedocument.oleObject"/>
  <Override PartName="/ppt/embeddings/oleObject28.bin" ContentType="application/vnd.openxmlformats-officedocument.oleObject"/>
  <Override PartName="/ppt/embeddings/oleObject29.bin" ContentType="application/vnd.openxmlformats-officedocument.oleObject"/>
  <Override PartName="/ppt/embeddings/oleObject30.bin" ContentType="application/vnd.openxmlformats-officedocument.oleObject"/>
  <Override PartName="/ppt/embeddings/oleObject31.bin" ContentType="application/vnd.openxmlformats-officedocument.oleObject"/>
  <Override PartName="/ppt/embeddings/oleObject32.bin" ContentType="application/vnd.openxmlformats-officedocument.oleObject"/>
  <Override PartName="/ppt/embeddings/oleObject33.bin" ContentType="application/vnd.openxmlformats-officedocument.oleObject"/>
  <Override PartName="/ppt/embeddings/oleObject34.bin" ContentType="application/vnd.openxmlformats-officedocument.oleObject"/>
  <Override PartName="/ppt/embeddings/oleObject35.bin" ContentType="application/vnd.openxmlformats-officedocument.oleObject"/>
  <Override PartName="/ppt/embeddings/oleObject36.bin" ContentType="application/vnd.openxmlformats-officedocument.oleObject"/>
  <Override PartName="/ppt/embeddings/oleObject37.bin" ContentType="application/vnd.openxmlformats-officedocument.oleObject"/>
  <Override PartName="/ppt/embeddings/oleObject38.bin" ContentType="application/vnd.openxmlformats-officedocument.oleObject"/>
  <Override PartName="/ppt/embeddings/oleObject39.bin" ContentType="application/vnd.openxmlformats-officedocument.oleObject"/>
  <Override PartName="/ppt/embeddings/oleObject40.bin" ContentType="application/vnd.openxmlformats-officedocument.oleObject"/>
  <Override PartName="/ppt/embeddings/oleObject41.bin" ContentType="application/vnd.openxmlformats-officedocument.oleObject"/>
  <Override PartName="/ppt/embeddings/oleObject42.bin" ContentType="application/vnd.openxmlformats-officedocument.oleObject"/>
  <Override PartName="/ppt/embeddings/oleObject43.bin" ContentType="application/vnd.openxmlformats-officedocument.oleObject"/>
  <Override PartName="/ppt/embeddings/oleObject44.bin" ContentType="application/vnd.openxmlformats-officedocument.oleObject"/>
  <Override PartName="/ppt/embeddings/oleObject45.bin" ContentType="application/vnd.openxmlformats-officedocument.oleObject"/>
  <Override PartName="/ppt/embeddings/oleObject46.bin" ContentType="application/vnd.openxmlformats-officedocument.oleObject"/>
  <Override PartName="/ppt/embeddings/oleObject47.bin" ContentType="application/vnd.openxmlformats-officedocument.oleObject"/>
  <Override PartName="/ppt/embeddings/oleObject48.bin" ContentType="application/vnd.openxmlformats-officedocument.oleObject"/>
  <Override PartName="/ppt/embeddings/oleObject49.bin" ContentType="application/vnd.openxmlformats-officedocument.oleObject"/>
  <Override PartName="/ppt/embeddings/oleObject50.bin" ContentType="application/vnd.openxmlformats-officedocument.oleObject"/>
  <Override PartName="/ppt/embeddings/oleObject51.bin" ContentType="application/vnd.openxmlformats-officedocument.oleObject"/>
  <Override PartName="/ppt/embeddings/oleObject52.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380" r:id="rId3"/>
    <p:sldId id="258" r:id="rId4"/>
    <p:sldId id="259" r:id="rId5"/>
    <p:sldId id="260" r:id="rId6"/>
    <p:sldId id="262" r:id="rId7"/>
    <p:sldId id="261" r:id="rId8"/>
    <p:sldId id="264" r:id="rId9"/>
    <p:sldId id="265" r:id="rId10"/>
    <p:sldId id="266" r:id="rId11"/>
    <p:sldId id="267" r:id="rId12"/>
    <p:sldId id="268" r:id="rId13"/>
    <p:sldId id="269" r:id="rId14"/>
    <p:sldId id="270" r:id="rId15"/>
    <p:sldId id="271" r:id="rId16"/>
    <p:sldId id="272" r:id="rId17"/>
    <p:sldId id="263" r:id="rId18"/>
    <p:sldId id="276" r:id="rId19"/>
    <p:sldId id="278" r:id="rId20"/>
    <p:sldId id="273" r:id="rId21"/>
    <p:sldId id="274" r:id="rId22"/>
    <p:sldId id="293" r:id="rId23"/>
    <p:sldId id="280" r:id="rId24"/>
    <p:sldId id="279" r:id="rId25"/>
    <p:sldId id="281" r:id="rId26"/>
    <p:sldId id="294" r:id="rId27"/>
    <p:sldId id="295" r:id="rId28"/>
    <p:sldId id="283" r:id="rId29"/>
    <p:sldId id="284" r:id="rId30"/>
    <p:sldId id="286" r:id="rId31"/>
    <p:sldId id="287" r:id="rId32"/>
    <p:sldId id="288" r:id="rId33"/>
    <p:sldId id="289" r:id="rId34"/>
    <p:sldId id="290" r:id="rId35"/>
    <p:sldId id="291" r:id="rId36"/>
    <p:sldId id="296" r:id="rId37"/>
    <p:sldId id="297" r:id="rId38"/>
    <p:sldId id="298" r:id="rId39"/>
    <p:sldId id="299" r:id="rId40"/>
    <p:sldId id="300" r:id="rId41"/>
    <p:sldId id="301" r:id="rId42"/>
    <p:sldId id="302" r:id="rId43"/>
    <p:sldId id="303" r:id="rId44"/>
    <p:sldId id="304" r:id="rId45"/>
    <p:sldId id="305" r:id="rId46"/>
    <p:sldId id="306" r:id="rId47"/>
    <p:sldId id="307" r:id="rId48"/>
    <p:sldId id="308" r:id="rId49"/>
    <p:sldId id="309" r:id="rId50"/>
    <p:sldId id="310" r:id="rId51"/>
    <p:sldId id="311" r:id="rId52"/>
    <p:sldId id="312" r:id="rId53"/>
    <p:sldId id="313" r:id="rId54"/>
    <p:sldId id="314" r:id="rId55"/>
    <p:sldId id="315" r:id="rId56"/>
    <p:sldId id="316" r:id="rId57"/>
    <p:sldId id="317" r:id="rId58"/>
    <p:sldId id="318" r:id="rId59"/>
    <p:sldId id="319" r:id="rId60"/>
    <p:sldId id="320" r:id="rId61"/>
    <p:sldId id="321" r:id="rId62"/>
    <p:sldId id="322" r:id="rId63"/>
    <p:sldId id="323" r:id="rId64"/>
    <p:sldId id="324" r:id="rId65"/>
    <p:sldId id="325" r:id="rId66"/>
    <p:sldId id="326" r:id="rId67"/>
    <p:sldId id="327" r:id="rId68"/>
    <p:sldId id="328" r:id="rId69"/>
    <p:sldId id="329" r:id="rId70"/>
    <p:sldId id="330" r:id="rId71"/>
    <p:sldId id="331" r:id="rId72"/>
    <p:sldId id="332" r:id="rId73"/>
    <p:sldId id="333" r:id="rId74"/>
    <p:sldId id="334" r:id="rId75"/>
    <p:sldId id="335" r:id="rId76"/>
    <p:sldId id="336" r:id="rId77"/>
    <p:sldId id="337" r:id="rId78"/>
    <p:sldId id="338" r:id="rId79"/>
    <p:sldId id="339" r:id="rId80"/>
    <p:sldId id="340" r:id="rId81"/>
    <p:sldId id="341" r:id="rId82"/>
    <p:sldId id="342" r:id="rId83"/>
    <p:sldId id="343" r:id="rId84"/>
    <p:sldId id="344" r:id="rId85"/>
    <p:sldId id="345" r:id="rId86"/>
    <p:sldId id="346" r:id="rId87"/>
    <p:sldId id="347" r:id="rId88"/>
    <p:sldId id="348" r:id="rId89"/>
    <p:sldId id="349" r:id="rId90"/>
    <p:sldId id="350" r:id="rId91"/>
    <p:sldId id="351" r:id="rId92"/>
    <p:sldId id="352" r:id="rId93"/>
    <p:sldId id="353" r:id="rId94"/>
    <p:sldId id="354" r:id="rId95"/>
    <p:sldId id="355" r:id="rId96"/>
    <p:sldId id="356" r:id="rId97"/>
    <p:sldId id="357" r:id="rId98"/>
    <p:sldId id="358" r:id="rId99"/>
    <p:sldId id="359" r:id="rId100"/>
    <p:sldId id="360" r:id="rId101"/>
    <p:sldId id="361" r:id="rId102"/>
    <p:sldId id="362" r:id="rId103"/>
    <p:sldId id="363" r:id="rId104"/>
    <p:sldId id="364" r:id="rId105"/>
    <p:sldId id="365" r:id="rId106"/>
    <p:sldId id="366" r:id="rId107"/>
    <p:sldId id="367" r:id="rId108"/>
    <p:sldId id="368" r:id="rId109"/>
    <p:sldId id="369" r:id="rId110"/>
    <p:sldId id="370" r:id="rId111"/>
    <p:sldId id="371" r:id="rId112"/>
    <p:sldId id="372" r:id="rId113"/>
    <p:sldId id="373" r:id="rId114"/>
    <p:sldId id="374" r:id="rId115"/>
    <p:sldId id="375" r:id="rId116"/>
    <p:sldId id="376" r:id="rId117"/>
    <p:sldId id="377" r:id="rId118"/>
    <p:sldId id="378" r:id="rId119"/>
    <p:sldId id="379" r:id="rId12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Objects="1">
      <p:cViewPr varScale="1">
        <p:scale>
          <a:sx n="87" d="100"/>
          <a:sy n="87" d="100"/>
        </p:scale>
        <p:origin x="-416" y="-11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printerSettings" Target="printerSettings/printerSettings1.bin"/><Relationship Id="rId122" Type="http://schemas.openxmlformats.org/officeDocument/2006/relationships/presProps" Target="presProps.xml"/><Relationship Id="rId123" Type="http://schemas.openxmlformats.org/officeDocument/2006/relationships/viewProps" Target="viewProps.xml"/><Relationship Id="rId124" Type="http://schemas.openxmlformats.org/officeDocument/2006/relationships/theme" Target="theme/theme1.xml"/><Relationship Id="rId125"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5.emf"/><Relationship Id="rId4" Type="http://schemas.openxmlformats.org/officeDocument/2006/relationships/image" Target="../media/image6.emf"/><Relationship Id="rId1" Type="http://schemas.openxmlformats.org/officeDocument/2006/relationships/image" Target="../media/image3.emf"/><Relationship Id="rId2" Type="http://schemas.openxmlformats.org/officeDocument/2006/relationships/image" Target="../media/image4.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0.emf"/><Relationship Id="rId2" Type="http://schemas.openxmlformats.org/officeDocument/2006/relationships/image" Target="../media/image3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38.emf"/><Relationship Id="rId2" Type="http://schemas.openxmlformats.org/officeDocument/2006/relationships/image" Target="../media/image39.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40.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43.wmf"/><Relationship Id="rId4" Type="http://schemas.openxmlformats.org/officeDocument/2006/relationships/image" Target="../media/image44.wmf"/><Relationship Id="rId5" Type="http://schemas.openxmlformats.org/officeDocument/2006/relationships/image" Target="../media/image45.wmf"/><Relationship Id="rId1" Type="http://schemas.openxmlformats.org/officeDocument/2006/relationships/image" Target="../media/image41.wmf"/><Relationship Id="rId2" Type="http://schemas.openxmlformats.org/officeDocument/2006/relationships/image" Target="../media/image42.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46.w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50.wmf"/><Relationship Id="rId4" Type="http://schemas.openxmlformats.org/officeDocument/2006/relationships/image" Target="../media/image51.wmf"/><Relationship Id="rId1" Type="http://schemas.openxmlformats.org/officeDocument/2006/relationships/image" Target="../media/image48.wmf"/><Relationship Id="rId2" Type="http://schemas.openxmlformats.org/officeDocument/2006/relationships/image" Target="../media/image49.w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55.wmf"/><Relationship Id="rId4" Type="http://schemas.openxmlformats.org/officeDocument/2006/relationships/image" Target="../media/image56.wmf"/><Relationship Id="rId1" Type="http://schemas.openxmlformats.org/officeDocument/2006/relationships/image" Target="../media/image53.wmf"/><Relationship Id="rId2" Type="http://schemas.openxmlformats.org/officeDocument/2006/relationships/image" Target="../media/image54.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58.emf"/><Relationship Id="rId2" Type="http://schemas.openxmlformats.org/officeDocument/2006/relationships/image" Target="../media/image5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emf"/><Relationship Id="rId2" Type="http://schemas.openxmlformats.org/officeDocument/2006/relationships/image" Target="../media/image8.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60.emf"/><Relationship Id="rId2" Type="http://schemas.openxmlformats.org/officeDocument/2006/relationships/image" Target="../media/image61.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62.png"/></Relationships>
</file>

<file path=ppt/drawings/_rels/vmlDrawing22.vml.rels><?xml version="1.0" encoding="UTF-8" standalone="yes"?>
<Relationships xmlns="http://schemas.openxmlformats.org/package/2006/relationships"><Relationship Id="rId3" Type="http://schemas.openxmlformats.org/officeDocument/2006/relationships/image" Target="../media/image66.emf"/><Relationship Id="rId4" Type="http://schemas.openxmlformats.org/officeDocument/2006/relationships/image" Target="../media/image67.emf"/><Relationship Id="rId1" Type="http://schemas.openxmlformats.org/officeDocument/2006/relationships/image" Target="../media/image64.emf"/><Relationship Id="rId2" Type="http://schemas.openxmlformats.org/officeDocument/2006/relationships/image" Target="../media/image65.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80.emf"/><Relationship Id="rId2" Type="http://schemas.openxmlformats.org/officeDocument/2006/relationships/image" Target="../media/image81.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86.emf"/><Relationship Id="rId2" Type="http://schemas.openxmlformats.org/officeDocument/2006/relationships/image" Target="../media/image87.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88.emf"/><Relationship Id="rId2" Type="http://schemas.openxmlformats.org/officeDocument/2006/relationships/image" Target="../media/image89.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98.emf"/><Relationship Id="rId2" Type="http://schemas.openxmlformats.org/officeDocument/2006/relationships/image" Target="../media/image9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7.emf"/><Relationship Id="rId2" Type="http://schemas.openxmlformats.org/officeDocument/2006/relationships/image" Target="../media/image18.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9.emf"/><Relationship Id="rId2" Type="http://schemas.openxmlformats.org/officeDocument/2006/relationships/image" Target="../media/image20.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7.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fr-CH"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CH" smtClean="0"/>
              <a:t>Click to edit Master subtitle style</a:t>
            </a:r>
            <a:endParaRPr lang="en-US"/>
          </a:p>
        </p:txBody>
      </p:sp>
      <p:sp>
        <p:nvSpPr>
          <p:cNvPr id="4" name="Date Placeholder 3"/>
          <p:cNvSpPr>
            <a:spLocks noGrp="1"/>
          </p:cNvSpPr>
          <p:nvPr>
            <p:ph type="dt" sz="half" idx="10"/>
          </p:nvPr>
        </p:nvSpPr>
        <p:spPr/>
        <p:txBody>
          <a:bodyPr/>
          <a:lstStyle/>
          <a:p>
            <a:fld id="{030C5B7B-280A-194A-B8A0-E146E69AB9B1}" type="datetimeFigureOut">
              <a:rPr lang="en-US" smtClean="0"/>
              <a:pPr/>
              <a:t>28/11/14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7EA86A-DCEE-BD40-8CD1-24E1D90E0CE8}"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
        <p:nvSpPr>
          <p:cNvPr id="4" name="Date Placeholder 3"/>
          <p:cNvSpPr>
            <a:spLocks noGrp="1"/>
          </p:cNvSpPr>
          <p:nvPr>
            <p:ph type="dt" sz="half" idx="10"/>
          </p:nvPr>
        </p:nvSpPr>
        <p:spPr/>
        <p:txBody>
          <a:bodyPr/>
          <a:lstStyle/>
          <a:p>
            <a:fld id="{030C5B7B-280A-194A-B8A0-E146E69AB9B1}" type="datetimeFigureOut">
              <a:rPr lang="en-US" smtClean="0"/>
              <a:pPr/>
              <a:t>28/11/14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7EA86A-DCEE-BD40-8CD1-24E1D90E0CE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fr-CH"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
        <p:nvSpPr>
          <p:cNvPr id="4" name="Date Placeholder 3"/>
          <p:cNvSpPr>
            <a:spLocks noGrp="1"/>
          </p:cNvSpPr>
          <p:nvPr>
            <p:ph type="dt" sz="half" idx="10"/>
          </p:nvPr>
        </p:nvSpPr>
        <p:spPr/>
        <p:txBody>
          <a:bodyPr/>
          <a:lstStyle/>
          <a:p>
            <a:fld id="{030C5B7B-280A-194A-B8A0-E146E69AB9B1}" type="datetimeFigureOut">
              <a:rPr lang="en-US" smtClean="0"/>
              <a:pPr/>
              <a:t>28/11/14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7EA86A-DCEE-BD40-8CD1-24E1D90E0CE8}"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smtClean="0"/>
              <a:t>Click to edit Master title style</a:t>
            </a:r>
            <a:endParaRPr lang="en-US"/>
          </a:p>
        </p:txBody>
      </p:sp>
      <p:sp>
        <p:nvSpPr>
          <p:cNvPr id="3" name="Content Placeholder 2"/>
          <p:cNvSpPr>
            <a:spLocks noGrp="1"/>
          </p:cNvSpPr>
          <p:nvPr>
            <p:ph idx="1"/>
          </p:nvPr>
        </p:nvSpPr>
        <p:spPr/>
        <p:txBody>
          <a:body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
        <p:nvSpPr>
          <p:cNvPr id="4" name="Date Placeholder 3"/>
          <p:cNvSpPr>
            <a:spLocks noGrp="1"/>
          </p:cNvSpPr>
          <p:nvPr>
            <p:ph type="dt" sz="half" idx="10"/>
          </p:nvPr>
        </p:nvSpPr>
        <p:spPr/>
        <p:txBody>
          <a:bodyPr/>
          <a:lstStyle/>
          <a:p>
            <a:fld id="{030C5B7B-280A-194A-B8A0-E146E69AB9B1}" type="datetimeFigureOut">
              <a:rPr lang="en-US" smtClean="0"/>
              <a:pPr/>
              <a:t>28/11/14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7EA86A-DCEE-BD40-8CD1-24E1D90E0CE8}"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fr-CH"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CH" smtClean="0"/>
              <a:t>Click to edit Master text styles</a:t>
            </a:r>
          </a:p>
        </p:txBody>
      </p:sp>
      <p:sp>
        <p:nvSpPr>
          <p:cNvPr id="4" name="Date Placeholder 3"/>
          <p:cNvSpPr>
            <a:spLocks noGrp="1"/>
          </p:cNvSpPr>
          <p:nvPr>
            <p:ph type="dt" sz="half" idx="10"/>
          </p:nvPr>
        </p:nvSpPr>
        <p:spPr/>
        <p:txBody>
          <a:bodyPr/>
          <a:lstStyle/>
          <a:p>
            <a:fld id="{030C5B7B-280A-194A-B8A0-E146E69AB9B1}" type="datetimeFigureOut">
              <a:rPr lang="en-US" smtClean="0"/>
              <a:pPr/>
              <a:t>28/11/14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7EA86A-DCEE-BD40-8CD1-24E1D90E0CE8}"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
        <p:nvSpPr>
          <p:cNvPr id="5" name="Date Placeholder 4"/>
          <p:cNvSpPr>
            <a:spLocks noGrp="1"/>
          </p:cNvSpPr>
          <p:nvPr>
            <p:ph type="dt" sz="half" idx="10"/>
          </p:nvPr>
        </p:nvSpPr>
        <p:spPr/>
        <p:txBody>
          <a:bodyPr/>
          <a:lstStyle/>
          <a:p>
            <a:fld id="{030C5B7B-280A-194A-B8A0-E146E69AB9B1}" type="datetimeFigureOut">
              <a:rPr lang="en-US" smtClean="0"/>
              <a:pPr/>
              <a:t>28/11/14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7EA86A-DCEE-BD40-8CD1-24E1D90E0CE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CH"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H"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H"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
        <p:nvSpPr>
          <p:cNvPr id="7" name="Date Placeholder 6"/>
          <p:cNvSpPr>
            <a:spLocks noGrp="1"/>
          </p:cNvSpPr>
          <p:nvPr>
            <p:ph type="dt" sz="half" idx="10"/>
          </p:nvPr>
        </p:nvSpPr>
        <p:spPr/>
        <p:txBody>
          <a:bodyPr/>
          <a:lstStyle/>
          <a:p>
            <a:fld id="{030C5B7B-280A-194A-B8A0-E146E69AB9B1}" type="datetimeFigureOut">
              <a:rPr lang="en-US" smtClean="0"/>
              <a:pPr/>
              <a:t>28/11/14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57EA86A-DCEE-BD40-8CD1-24E1D90E0CE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smtClean="0"/>
              <a:t>Click to edit Master title style</a:t>
            </a:r>
            <a:endParaRPr lang="en-US"/>
          </a:p>
        </p:txBody>
      </p:sp>
      <p:sp>
        <p:nvSpPr>
          <p:cNvPr id="3" name="Date Placeholder 2"/>
          <p:cNvSpPr>
            <a:spLocks noGrp="1"/>
          </p:cNvSpPr>
          <p:nvPr>
            <p:ph type="dt" sz="half" idx="10"/>
          </p:nvPr>
        </p:nvSpPr>
        <p:spPr/>
        <p:txBody>
          <a:bodyPr/>
          <a:lstStyle/>
          <a:p>
            <a:fld id="{030C5B7B-280A-194A-B8A0-E146E69AB9B1}" type="datetimeFigureOut">
              <a:rPr lang="en-US" smtClean="0"/>
              <a:pPr/>
              <a:t>28/11/14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57EA86A-DCEE-BD40-8CD1-24E1D90E0CE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0C5B7B-280A-194A-B8A0-E146E69AB9B1}" type="datetimeFigureOut">
              <a:rPr lang="en-US" smtClean="0"/>
              <a:pPr/>
              <a:t>28/11/14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57EA86A-DCEE-BD40-8CD1-24E1D90E0CE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fr-CH"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H" smtClean="0"/>
              <a:t>Click to edit Master text styles</a:t>
            </a:r>
          </a:p>
        </p:txBody>
      </p:sp>
      <p:sp>
        <p:nvSpPr>
          <p:cNvPr id="5" name="Date Placeholder 4"/>
          <p:cNvSpPr>
            <a:spLocks noGrp="1"/>
          </p:cNvSpPr>
          <p:nvPr>
            <p:ph type="dt" sz="half" idx="10"/>
          </p:nvPr>
        </p:nvSpPr>
        <p:spPr/>
        <p:txBody>
          <a:bodyPr/>
          <a:lstStyle/>
          <a:p>
            <a:fld id="{030C5B7B-280A-194A-B8A0-E146E69AB9B1}" type="datetimeFigureOut">
              <a:rPr lang="en-US" smtClean="0"/>
              <a:pPr/>
              <a:t>28/11/14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7EA86A-DCEE-BD40-8CD1-24E1D90E0CE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fr-CH"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H" smtClean="0"/>
              <a:t>Click to edit Master text styles</a:t>
            </a:r>
          </a:p>
        </p:txBody>
      </p:sp>
      <p:sp>
        <p:nvSpPr>
          <p:cNvPr id="5" name="Date Placeholder 4"/>
          <p:cNvSpPr>
            <a:spLocks noGrp="1"/>
          </p:cNvSpPr>
          <p:nvPr>
            <p:ph type="dt" sz="half" idx="10"/>
          </p:nvPr>
        </p:nvSpPr>
        <p:spPr/>
        <p:txBody>
          <a:bodyPr/>
          <a:lstStyle/>
          <a:p>
            <a:fld id="{030C5B7B-280A-194A-B8A0-E146E69AB9B1}" type="datetimeFigureOut">
              <a:rPr lang="en-US" smtClean="0"/>
              <a:pPr/>
              <a:t>28/11/14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7EA86A-DCEE-BD40-8CD1-24E1D90E0CE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3"/>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CH"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CH" dirty="0" smtClean="0"/>
              <a:t>Click to edit Master text styles</a:t>
            </a:r>
          </a:p>
          <a:p>
            <a:pPr lvl="1"/>
            <a:r>
              <a:rPr lang="fr-CH" dirty="0" smtClean="0"/>
              <a:t>Second level</a:t>
            </a:r>
          </a:p>
          <a:p>
            <a:pPr lvl="2"/>
            <a:r>
              <a:rPr lang="fr-CH" dirty="0" smtClean="0"/>
              <a:t>Third level</a:t>
            </a:r>
          </a:p>
          <a:p>
            <a:pPr lvl="3"/>
            <a:r>
              <a:rPr lang="fr-CH" dirty="0" smtClean="0"/>
              <a:t>Fourth level</a:t>
            </a:r>
          </a:p>
          <a:p>
            <a:pPr lvl="4"/>
            <a:r>
              <a:rPr lang="fr-CH"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0C5B7B-280A-194A-B8A0-E146E69AB9B1}" type="datetimeFigureOut">
              <a:rPr lang="en-US" smtClean="0"/>
              <a:pPr/>
              <a:t>28/11/14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7EA86A-DCEE-BD40-8CD1-24E1D90E0CE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rgbClr val="632523"/>
          </a:solidFill>
          <a:latin typeface="Comic Sans MS"/>
          <a:ea typeface="+mj-ea"/>
          <a:cs typeface="Comic Sans MS"/>
        </a:defRPr>
      </a:lvl1pPr>
    </p:titleStyle>
    <p:bodyStyle>
      <a:lvl1pPr marL="342900" indent="-342900" algn="l" defTabSz="457200" rtl="0" eaLnBrk="1" latinLnBrk="0" hangingPunct="1">
        <a:spcBef>
          <a:spcPct val="20000"/>
        </a:spcBef>
        <a:spcAft>
          <a:spcPts val="600"/>
        </a:spcAft>
        <a:buFont typeface="Arial"/>
        <a:buChar char="•"/>
        <a:defRPr sz="3200" kern="1200">
          <a:solidFill>
            <a:schemeClr val="tx1"/>
          </a:solidFill>
          <a:latin typeface="Comic Sans MS"/>
          <a:ea typeface="+mn-ea"/>
          <a:cs typeface="Comic Sans MS"/>
        </a:defRPr>
      </a:lvl1pPr>
      <a:lvl2pPr marL="742950" indent="-285750" algn="l" defTabSz="457200" rtl="0" eaLnBrk="1" latinLnBrk="0" hangingPunct="1">
        <a:spcBef>
          <a:spcPct val="20000"/>
        </a:spcBef>
        <a:spcAft>
          <a:spcPts val="600"/>
        </a:spcAft>
        <a:buFont typeface="Arial"/>
        <a:buChar char="–"/>
        <a:defRPr sz="2800" kern="1200">
          <a:solidFill>
            <a:schemeClr val="tx1"/>
          </a:solidFill>
          <a:latin typeface="Comic Sans MS"/>
          <a:ea typeface="+mn-ea"/>
          <a:cs typeface="Comic Sans MS"/>
        </a:defRPr>
      </a:lvl2pPr>
      <a:lvl3pPr marL="1143000" indent="-228600" algn="l" defTabSz="457200" rtl="0" eaLnBrk="1" latinLnBrk="0" hangingPunct="1">
        <a:spcBef>
          <a:spcPct val="20000"/>
        </a:spcBef>
        <a:spcAft>
          <a:spcPts val="600"/>
        </a:spcAft>
        <a:buFont typeface="Arial"/>
        <a:buChar char="•"/>
        <a:defRPr sz="2400" kern="1200">
          <a:solidFill>
            <a:schemeClr val="tx1"/>
          </a:solidFill>
          <a:latin typeface="Comic Sans MS"/>
          <a:ea typeface="+mn-ea"/>
          <a:cs typeface="Comic Sans MS"/>
        </a:defRPr>
      </a:lvl3pPr>
      <a:lvl4pPr marL="1600200" indent="-228600" algn="l" defTabSz="457200" rtl="0" eaLnBrk="1" latinLnBrk="0" hangingPunct="1">
        <a:spcBef>
          <a:spcPct val="20000"/>
        </a:spcBef>
        <a:spcAft>
          <a:spcPts val="600"/>
        </a:spcAft>
        <a:buFont typeface="Arial"/>
        <a:buChar char="–"/>
        <a:defRPr sz="2000" kern="1200">
          <a:solidFill>
            <a:schemeClr val="tx1"/>
          </a:solidFill>
          <a:latin typeface="Comic Sans MS"/>
          <a:ea typeface="+mn-ea"/>
          <a:cs typeface="Comic Sans MS"/>
        </a:defRPr>
      </a:lvl4pPr>
      <a:lvl5pPr marL="2057400" indent="-228600" algn="l" defTabSz="457200" rtl="0" eaLnBrk="1" latinLnBrk="0" hangingPunct="1">
        <a:spcBef>
          <a:spcPct val="20000"/>
        </a:spcBef>
        <a:spcAft>
          <a:spcPts val="600"/>
        </a:spcAft>
        <a:buFont typeface="Arial"/>
        <a:buChar char="»"/>
        <a:defRPr sz="2000" kern="1200">
          <a:solidFill>
            <a:schemeClr val="tx1"/>
          </a:solidFill>
          <a:latin typeface="Comic Sans MS"/>
          <a:ea typeface="+mn-ea"/>
          <a:cs typeface="Comic Sans M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2.png"/><Relationship Id="rId3" Type="http://schemas.openxmlformats.org/officeDocument/2006/relationships/image" Target="../media/image133.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4.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5.png"/></Relationships>
</file>

<file path=ppt/slides/_rels/slide104.xml.rels><?xml version="1.0" encoding="UTF-8" standalone="yes"?>
<Relationships xmlns="http://schemas.openxmlformats.org/package/2006/relationships"><Relationship Id="rId3" Type="http://schemas.openxmlformats.org/officeDocument/2006/relationships/image" Target="../media/image137.png"/><Relationship Id="rId4" Type="http://schemas.openxmlformats.org/officeDocument/2006/relationships/image" Target="../media/image138.png"/><Relationship Id="rId1" Type="http://schemas.openxmlformats.org/officeDocument/2006/relationships/slideLayout" Target="../slideLayouts/slideLayout2.xml"/><Relationship Id="rId2" Type="http://schemas.openxmlformats.org/officeDocument/2006/relationships/image" Target="../media/image136.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9.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0.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1.png"/><Relationship Id="rId3" Type="http://schemas.openxmlformats.org/officeDocument/2006/relationships/image" Target="../media/image14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image" Target="../media/image16.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3.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4.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5.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6.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7.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8.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9.png"/><Relationship Id="rId3" Type="http://schemas.openxmlformats.org/officeDocument/2006/relationships/image" Target="../media/image150.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oleObject" Target="../embeddings/oleObject9.bin"/><Relationship Id="rId5" Type="http://schemas.openxmlformats.org/officeDocument/2006/relationships/image" Target="../media/image17.emf"/><Relationship Id="rId6" Type="http://schemas.openxmlformats.org/officeDocument/2006/relationships/oleObject" Target="../embeddings/oleObject10.bin"/><Relationship Id="rId7" Type="http://schemas.openxmlformats.org/officeDocument/2006/relationships/image" Target="../media/image18.emf"/><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1.bin"/><Relationship Id="rId4" Type="http://schemas.openxmlformats.org/officeDocument/2006/relationships/image" Target="../media/image19.emf"/><Relationship Id="rId5" Type="http://schemas.openxmlformats.org/officeDocument/2006/relationships/oleObject" Target="../embeddings/oleObject12.bin"/><Relationship Id="rId6" Type="http://schemas.openxmlformats.org/officeDocument/2006/relationships/image" Target="../media/image20.emf"/><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3.bin"/><Relationship Id="rId4" Type="http://schemas.openxmlformats.org/officeDocument/2006/relationships/image" Target="../media/image23.emf"/><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wmf"/><Relationship Id="rId5" Type="http://schemas.openxmlformats.org/officeDocument/2006/relationships/oleObject" Target="../embeddings/oleObject14.bin"/><Relationship Id="rId6" Type="http://schemas.openxmlformats.org/officeDocument/2006/relationships/image" Target="../media/image24.emf"/><Relationship Id="rId1" Type="http://schemas.openxmlformats.org/officeDocument/2006/relationships/vmlDrawing" Target="../drawings/vmlDrawing8.vml"/><Relationship Id="rId2"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5.bin"/><Relationship Id="rId4" Type="http://schemas.openxmlformats.org/officeDocument/2006/relationships/image" Target="../media/image27.emf"/><Relationship Id="rId5" Type="http://schemas.openxmlformats.org/officeDocument/2006/relationships/image" Target="../media/image28.png"/><Relationship Id="rId1" Type="http://schemas.openxmlformats.org/officeDocument/2006/relationships/vmlDrawing" Target="../drawings/vmlDrawing9.vml"/><Relationship Id="rId2"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wmf"/></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oleObject" Target="../embeddings/oleObject16.bin"/><Relationship Id="rId5" Type="http://schemas.openxmlformats.org/officeDocument/2006/relationships/image" Target="../media/image30.emf"/><Relationship Id="rId6" Type="http://schemas.openxmlformats.org/officeDocument/2006/relationships/oleObject" Target="../embeddings/oleObject17.bin"/><Relationship Id="rId7" Type="http://schemas.openxmlformats.org/officeDocument/2006/relationships/image" Target="../media/image31.emf"/><Relationship Id="rId1" Type="http://schemas.openxmlformats.org/officeDocument/2006/relationships/vmlDrawing" Target="../drawings/vmlDrawing10.vml"/><Relationship Id="rId2"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oleObject" Target="../embeddings/oleObject18.bin"/><Relationship Id="rId5" Type="http://schemas.openxmlformats.org/officeDocument/2006/relationships/image" Target="../media/image33.emf"/><Relationship Id="rId1" Type="http://schemas.openxmlformats.org/officeDocument/2006/relationships/vmlDrawing" Target="../drawings/vmlDrawing11.vml"/><Relationship Id="rId2"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6.wmf"/><Relationship Id="rId4" Type="http://schemas.openxmlformats.org/officeDocument/2006/relationships/oleObject" Target="../embeddings/oleObject19.bin"/><Relationship Id="rId5" Type="http://schemas.openxmlformats.org/officeDocument/2006/relationships/image" Target="../media/image35.emf"/><Relationship Id="rId6" Type="http://schemas.openxmlformats.org/officeDocument/2006/relationships/image" Target="../media/image37.png"/><Relationship Id="rId1" Type="http://schemas.openxmlformats.org/officeDocument/2006/relationships/vmlDrawing" Target="../drawings/vmlDrawing12.vml"/><Relationship Id="rId2"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w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20.bin"/><Relationship Id="rId4" Type="http://schemas.openxmlformats.org/officeDocument/2006/relationships/image" Target="../media/image38.emf"/><Relationship Id="rId5" Type="http://schemas.openxmlformats.org/officeDocument/2006/relationships/oleObject" Target="../embeddings/oleObject21.bin"/><Relationship Id="rId6" Type="http://schemas.openxmlformats.org/officeDocument/2006/relationships/image" Target="../media/image39.emf"/><Relationship Id="rId1" Type="http://schemas.openxmlformats.org/officeDocument/2006/relationships/vmlDrawing" Target="../drawings/vmlDrawing13.vml"/><Relationship Id="rId2"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3.emf"/><Relationship Id="rId5" Type="http://schemas.openxmlformats.org/officeDocument/2006/relationships/oleObject" Target="../embeddings/oleObject2.bin"/><Relationship Id="rId6" Type="http://schemas.openxmlformats.org/officeDocument/2006/relationships/image" Target="../media/image4.emf"/><Relationship Id="rId7" Type="http://schemas.openxmlformats.org/officeDocument/2006/relationships/oleObject" Target="../embeddings/oleObject3.bin"/><Relationship Id="rId8" Type="http://schemas.openxmlformats.org/officeDocument/2006/relationships/image" Target="../media/image5.emf"/><Relationship Id="rId9" Type="http://schemas.openxmlformats.org/officeDocument/2006/relationships/oleObject" Target="../embeddings/oleObject4.bin"/><Relationship Id="rId10" Type="http://schemas.openxmlformats.org/officeDocument/2006/relationships/image" Target="../media/image6.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22.bin"/><Relationship Id="rId4" Type="http://schemas.openxmlformats.org/officeDocument/2006/relationships/oleObject" Target="../embeddings/Microsoft_Word_97_-_2004_Document1.doc"/><Relationship Id="rId5" Type="http://schemas.openxmlformats.org/officeDocument/2006/relationships/image" Target="../media/image40.wmf"/><Relationship Id="rId1" Type="http://schemas.openxmlformats.org/officeDocument/2006/relationships/vmlDrawing" Target="../drawings/vmlDrawing14.vml"/><Relationship Id="rId2"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1" Type="http://schemas.openxmlformats.org/officeDocument/2006/relationships/oleObject" Target="../embeddings/oleObject27.bin"/><Relationship Id="rId12" Type="http://schemas.openxmlformats.org/officeDocument/2006/relationships/image" Target="../media/image45.wmf"/><Relationship Id="rId1" Type="http://schemas.openxmlformats.org/officeDocument/2006/relationships/vmlDrawing" Target="../drawings/vmlDrawing15.vml"/><Relationship Id="rId2" Type="http://schemas.openxmlformats.org/officeDocument/2006/relationships/slideLayout" Target="../slideLayouts/slideLayout2.xml"/><Relationship Id="rId3" Type="http://schemas.openxmlformats.org/officeDocument/2006/relationships/oleObject" Target="../embeddings/oleObject23.bin"/><Relationship Id="rId4" Type="http://schemas.openxmlformats.org/officeDocument/2006/relationships/image" Target="../media/image41.wmf"/><Relationship Id="rId5" Type="http://schemas.openxmlformats.org/officeDocument/2006/relationships/oleObject" Target="../embeddings/oleObject24.bin"/><Relationship Id="rId6" Type="http://schemas.openxmlformats.org/officeDocument/2006/relationships/image" Target="../media/image42.wmf"/><Relationship Id="rId7" Type="http://schemas.openxmlformats.org/officeDocument/2006/relationships/oleObject" Target="../embeddings/oleObject25.bin"/><Relationship Id="rId8" Type="http://schemas.openxmlformats.org/officeDocument/2006/relationships/image" Target="../media/image43.wmf"/><Relationship Id="rId9" Type="http://schemas.openxmlformats.org/officeDocument/2006/relationships/oleObject" Target="../embeddings/oleObject26.bin"/><Relationship Id="rId10" Type="http://schemas.openxmlformats.org/officeDocument/2006/relationships/image" Target="../media/image44.wmf"/></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28.bin"/><Relationship Id="rId4" Type="http://schemas.openxmlformats.org/officeDocument/2006/relationships/image" Target="../media/image46.wmf"/><Relationship Id="rId1" Type="http://schemas.openxmlformats.org/officeDocument/2006/relationships/vmlDrawing" Target="../drawings/vmlDrawing16.vml"/><Relationship Id="rId2"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emf"/></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29.bin"/><Relationship Id="rId4" Type="http://schemas.openxmlformats.org/officeDocument/2006/relationships/image" Target="../media/image48.wmf"/><Relationship Id="rId5" Type="http://schemas.openxmlformats.org/officeDocument/2006/relationships/oleObject" Target="../embeddings/oleObject30.bin"/><Relationship Id="rId6" Type="http://schemas.openxmlformats.org/officeDocument/2006/relationships/image" Target="../media/image49.wmf"/><Relationship Id="rId7" Type="http://schemas.openxmlformats.org/officeDocument/2006/relationships/oleObject" Target="../embeddings/oleObject31.bin"/><Relationship Id="rId8" Type="http://schemas.openxmlformats.org/officeDocument/2006/relationships/image" Target="../media/image50.wmf"/><Relationship Id="rId9" Type="http://schemas.openxmlformats.org/officeDocument/2006/relationships/oleObject" Target="../embeddings/oleObject32.bin"/><Relationship Id="rId10" Type="http://schemas.openxmlformats.org/officeDocument/2006/relationships/image" Target="../media/image51.wmf"/><Relationship Id="rId11" Type="http://schemas.openxmlformats.org/officeDocument/2006/relationships/image" Target="../media/image52.emf"/><Relationship Id="rId1" Type="http://schemas.openxmlformats.org/officeDocument/2006/relationships/vmlDrawing" Target="../drawings/vmlDrawing17.vml"/><Relationship Id="rId2"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33.bin"/><Relationship Id="rId4" Type="http://schemas.openxmlformats.org/officeDocument/2006/relationships/image" Target="../media/image53.wmf"/><Relationship Id="rId5" Type="http://schemas.openxmlformats.org/officeDocument/2006/relationships/oleObject" Target="../embeddings/oleObject34.bin"/><Relationship Id="rId6" Type="http://schemas.openxmlformats.org/officeDocument/2006/relationships/image" Target="../media/image54.wmf"/><Relationship Id="rId7" Type="http://schemas.openxmlformats.org/officeDocument/2006/relationships/oleObject" Target="../embeddings/oleObject35.bin"/><Relationship Id="rId8" Type="http://schemas.openxmlformats.org/officeDocument/2006/relationships/image" Target="../media/image55.wmf"/><Relationship Id="rId9" Type="http://schemas.openxmlformats.org/officeDocument/2006/relationships/oleObject" Target="../embeddings/oleObject36.bin"/><Relationship Id="rId10" Type="http://schemas.openxmlformats.org/officeDocument/2006/relationships/image" Target="../media/image56.wmf"/><Relationship Id="rId11" Type="http://schemas.openxmlformats.org/officeDocument/2006/relationships/image" Target="../media/image57.png"/><Relationship Id="rId1" Type="http://schemas.openxmlformats.org/officeDocument/2006/relationships/vmlDrawing" Target="../drawings/vmlDrawing18.vml"/><Relationship Id="rId2"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37.bin"/><Relationship Id="rId4" Type="http://schemas.openxmlformats.org/officeDocument/2006/relationships/image" Target="../media/image58.emf"/><Relationship Id="rId5" Type="http://schemas.openxmlformats.org/officeDocument/2006/relationships/oleObject" Target="../embeddings/oleObject38.bin"/><Relationship Id="rId6" Type="http://schemas.openxmlformats.org/officeDocument/2006/relationships/image" Target="../media/image59.emf"/><Relationship Id="rId1" Type="http://schemas.openxmlformats.org/officeDocument/2006/relationships/vmlDrawing" Target="../drawings/vmlDrawing19.vml"/><Relationship Id="rId2"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wmf"/></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5.bin"/><Relationship Id="rId4" Type="http://schemas.openxmlformats.org/officeDocument/2006/relationships/image" Target="../media/image7.emf"/><Relationship Id="rId5" Type="http://schemas.openxmlformats.org/officeDocument/2006/relationships/oleObject" Target="../embeddings/oleObject6.bin"/><Relationship Id="rId6" Type="http://schemas.openxmlformats.org/officeDocument/2006/relationships/image" Target="../media/image8.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39.bin"/><Relationship Id="rId4" Type="http://schemas.openxmlformats.org/officeDocument/2006/relationships/image" Target="../media/image60.emf"/><Relationship Id="rId5" Type="http://schemas.openxmlformats.org/officeDocument/2006/relationships/oleObject" Target="../embeddings/oleObject40.bin"/><Relationship Id="rId6" Type="http://schemas.openxmlformats.org/officeDocument/2006/relationships/image" Target="../media/image61.emf"/><Relationship Id="rId1" Type="http://schemas.openxmlformats.org/officeDocument/2006/relationships/vmlDrawing" Target="../drawings/vmlDrawing20.vml"/><Relationship Id="rId2"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oleObject" Target="Macintosh%20HD:Users:frapepe:Projects:Coralie_Upgrade:Documentation:OG-SOW-COR-11130-0001_V1.doc!OLE_LINK1" TargetMode="External"/><Relationship Id="rId5" Type="http://schemas.openxmlformats.org/officeDocument/2006/relationships/image" Target="../media/image62.png"/><Relationship Id="rId1" Type="http://schemas.openxmlformats.org/officeDocument/2006/relationships/vmlDrawing" Target="../drawings/vmlDrawing21.vml"/><Relationship Id="rId2"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41.bin"/><Relationship Id="rId4" Type="http://schemas.openxmlformats.org/officeDocument/2006/relationships/image" Target="../media/image64.emf"/><Relationship Id="rId5" Type="http://schemas.openxmlformats.org/officeDocument/2006/relationships/oleObject" Target="../embeddings/oleObject42.bin"/><Relationship Id="rId6" Type="http://schemas.openxmlformats.org/officeDocument/2006/relationships/image" Target="../media/image65.emf"/><Relationship Id="rId7" Type="http://schemas.openxmlformats.org/officeDocument/2006/relationships/oleObject" Target="../embeddings/oleObject43.bin"/><Relationship Id="rId8" Type="http://schemas.openxmlformats.org/officeDocument/2006/relationships/image" Target="../media/image66.emf"/><Relationship Id="rId9" Type="http://schemas.openxmlformats.org/officeDocument/2006/relationships/oleObject" Target="../embeddings/oleObject44.bin"/><Relationship Id="rId10" Type="http://schemas.openxmlformats.org/officeDocument/2006/relationships/image" Target="../media/image67.emf"/><Relationship Id="rId1" Type="http://schemas.openxmlformats.org/officeDocument/2006/relationships/vmlDrawing" Target="../drawings/vmlDrawing22.vml"/><Relationship Id="rId2"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png"/><Relationship Id="rId3" Type="http://schemas.openxmlformats.org/officeDocument/2006/relationships/image" Target="../media/image7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png"/></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7.bin"/><Relationship Id="rId4" Type="http://schemas.openxmlformats.org/officeDocument/2006/relationships/image" Target="../media/image9.emf"/><Relationship Id="rId5" Type="http://schemas.openxmlformats.org/officeDocument/2006/relationships/image" Target="../media/image10.png"/><Relationship Id="rId6" Type="http://schemas.openxmlformats.org/officeDocument/2006/relationships/image" Target="../media/image11.png"/><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png"/><Relationship Id="rId3" Type="http://schemas.openxmlformats.org/officeDocument/2006/relationships/image" Target="../media/image7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png"/><Relationship Id="rId3" Type="http://schemas.openxmlformats.org/officeDocument/2006/relationships/image" Target="../media/image7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png"/></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45.bin"/><Relationship Id="rId4" Type="http://schemas.openxmlformats.org/officeDocument/2006/relationships/image" Target="../media/image80.emf"/><Relationship Id="rId5" Type="http://schemas.openxmlformats.org/officeDocument/2006/relationships/oleObject" Target="../embeddings/oleObject46.bin"/><Relationship Id="rId6" Type="http://schemas.openxmlformats.org/officeDocument/2006/relationships/image" Target="../media/image81.emf"/><Relationship Id="rId7" Type="http://schemas.openxmlformats.org/officeDocument/2006/relationships/image" Target="../media/image82.png"/><Relationship Id="rId8" Type="http://schemas.openxmlformats.org/officeDocument/2006/relationships/image" Target="../media/image83.png"/><Relationship Id="rId1" Type="http://schemas.openxmlformats.org/officeDocument/2006/relationships/vmlDrawing" Target="../drawings/vmlDrawing23.vml"/><Relationship Id="rId2"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emf"/></Relationships>
</file>

<file path=ppt/slides/_rels/slide56.xml.rels><?xml version="1.0" encoding="UTF-8" standalone="yes"?>
<Relationships xmlns="http://schemas.openxmlformats.org/package/2006/relationships"><Relationship Id="rId3" Type="http://schemas.openxmlformats.org/officeDocument/2006/relationships/image" Target="../media/image85.emf"/><Relationship Id="rId4" Type="http://schemas.openxmlformats.org/officeDocument/2006/relationships/oleObject" Target="../embeddings/oleObject47.bin"/><Relationship Id="rId5" Type="http://schemas.openxmlformats.org/officeDocument/2006/relationships/image" Target="../media/image86.emf"/><Relationship Id="rId6" Type="http://schemas.openxmlformats.org/officeDocument/2006/relationships/oleObject" Target="../embeddings/oleObject48.bin"/><Relationship Id="rId7" Type="http://schemas.openxmlformats.org/officeDocument/2006/relationships/image" Target="../media/image87.emf"/><Relationship Id="rId1" Type="http://schemas.openxmlformats.org/officeDocument/2006/relationships/vmlDrawing" Target="../drawings/vmlDrawing24.vml"/><Relationship Id="rId2"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49.bin"/><Relationship Id="rId4" Type="http://schemas.openxmlformats.org/officeDocument/2006/relationships/image" Target="../media/image88.emf"/><Relationship Id="rId5" Type="http://schemas.openxmlformats.org/officeDocument/2006/relationships/oleObject" Target="../embeddings/oleObject50.bin"/><Relationship Id="rId6" Type="http://schemas.openxmlformats.org/officeDocument/2006/relationships/image" Target="../media/image89.emf"/><Relationship Id="rId1" Type="http://schemas.openxmlformats.org/officeDocument/2006/relationships/vmlDrawing" Target="../drawings/vmlDrawing25.vml"/><Relationship Id="rId2"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0.wm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8.bin"/><Relationship Id="rId4" Type="http://schemas.openxmlformats.org/officeDocument/2006/relationships/image" Target="../media/image12.emf"/><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1.png"/><Relationship Id="rId3" Type="http://schemas.openxmlformats.org/officeDocument/2006/relationships/image" Target="../media/image9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4.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3.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5.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6.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7.png"/></Relationships>
</file>

<file path=ppt/slides/_rels/slide68.xml.rels><?xml version="1.0" encoding="UTF-8" standalone="yes"?>
<Relationships xmlns="http://schemas.openxmlformats.org/package/2006/relationships"><Relationship Id="rId3" Type="http://schemas.openxmlformats.org/officeDocument/2006/relationships/oleObject" Target="../embeddings/oleObject51.bin"/><Relationship Id="rId4" Type="http://schemas.openxmlformats.org/officeDocument/2006/relationships/image" Target="../media/image98.emf"/><Relationship Id="rId5" Type="http://schemas.openxmlformats.org/officeDocument/2006/relationships/oleObject" Target="../embeddings/oleObject52.bin"/><Relationship Id="rId6" Type="http://schemas.openxmlformats.org/officeDocument/2006/relationships/image" Target="../media/image99.emf"/><Relationship Id="rId1" Type="http://schemas.openxmlformats.org/officeDocument/2006/relationships/vmlDrawing" Target="../drawings/vmlDrawing26.vml"/><Relationship Id="rId2"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1.png"/><Relationship Id="rId3" Type="http://schemas.openxmlformats.org/officeDocument/2006/relationships/image" Target="../media/image102.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3.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4.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5.png"/><Relationship Id="rId3" Type="http://schemas.openxmlformats.org/officeDocument/2006/relationships/image" Target="../media/image106.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7.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8.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9.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0.png"/><Relationship Id="rId3" Type="http://schemas.openxmlformats.org/officeDocument/2006/relationships/image" Target="../media/image111.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 Id="rId3" Type="http://schemas.openxmlformats.org/officeDocument/2006/relationships/image" Target="../media/image14.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2.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3.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3.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4.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5.png"/><Relationship Id="rId3" Type="http://schemas.openxmlformats.org/officeDocument/2006/relationships/image" Target="../media/image96.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6.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7.png"/><Relationship Id="rId3" Type="http://schemas.openxmlformats.org/officeDocument/2006/relationships/image" Target="../media/image118.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0.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1.png"/><Relationship Id="rId3" Type="http://schemas.openxmlformats.org/officeDocument/2006/relationships/image" Target="../media/image122.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3.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4.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5.png"/></Relationships>
</file>

<file path=ppt/slides/_rels/slide95.xml.rels><?xml version="1.0" encoding="UTF-8" standalone="yes"?>
<Relationships xmlns="http://schemas.openxmlformats.org/package/2006/relationships"><Relationship Id="rId3" Type="http://schemas.openxmlformats.org/officeDocument/2006/relationships/image" Target="../media/image127.png"/><Relationship Id="rId4" Type="http://schemas.openxmlformats.org/officeDocument/2006/relationships/image" Target="../media/image128.png"/><Relationship Id="rId1" Type="http://schemas.openxmlformats.org/officeDocument/2006/relationships/slideLayout" Target="../slideLayouts/slideLayout2.xml"/><Relationship Id="rId2" Type="http://schemas.openxmlformats.org/officeDocument/2006/relationships/image" Target="../media/image126.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9.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0.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8600" y="0"/>
            <a:ext cx="10256921" cy="6858000"/>
          </a:xfrm>
          <a:prstGeom prst="rect">
            <a:avLst/>
          </a:prstGeom>
        </p:spPr>
      </p:pic>
      <p:sp>
        <p:nvSpPr>
          <p:cNvPr id="7" name="Title 1"/>
          <p:cNvSpPr>
            <a:spLocks noGrp="1"/>
          </p:cNvSpPr>
          <p:nvPr>
            <p:ph type="ctrTitle"/>
          </p:nvPr>
        </p:nvSpPr>
        <p:spPr>
          <a:xfrm>
            <a:off x="0" y="304799"/>
            <a:ext cx="9144000" cy="4031901"/>
          </a:xfrm>
        </p:spPr>
        <p:txBody>
          <a:bodyPr>
            <a:noAutofit/>
          </a:bodyPr>
          <a:lstStyle/>
          <a:p>
            <a:r>
              <a:rPr lang="en-US" sz="4800" dirty="0" err="1" smtClean="0">
                <a:solidFill>
                  <a:schemeClr val="bg1"/>
                </a:solidFill>
              </a:rPr>
              <a:t>Fondement</a:t>
            </a:r>
            <a:r>
              <a:rPr lang="en-US" sz="4800" dirty="0" smtClean="0">
                <a:solidFill>
                  <a:schemeClr val="bg1"/>
                </a:solidFill>
              </a:rPr>
              <a:t> de </a:t>
            </a:r>
            <a:r>
              <a:rPr lang="en-US" sz="4800" dirty="0" err="1" smtClean="0">
                <a:solidFill>
                  <a:schemeClr val="bg1"/>
                </a:solidFill>
              </a:rPr>
              <a:t>l’Astronomie</a:t>
            </a:r>
            <a:r>
              <a:rPr lang="en-US" sz="4800" dirty="0" smtClean="0">
                <a:solidFill>
                  <a:schemeClr val="bg1"/>
                </a:solidFill>
              </a:rPr>
              <a:t> </a:t>
            </a:r>
            <a:r>
              <a:rPr lang="en-US" sz="4800" dirty="0" err="1" smtClean="0">
                <a:solidFill>
                  <a:schemeClr val="bg1"/>
                </a:solidFill>
              </a:rPr>
              <a:t>Observationnelle</a:t>
            </a:r>
            <a:r>
              <a:rPr lang="en-US" sz="4800" dirty="0" smtClean="0">
                <a:solidFill>
                  <a:schemeClr val="bg1"/>
                </a:solidFill>
              </a:rPr>
              <a:t/>
            </a:r>
            <a:br>
              <a:rPr lang="en-US" sz="4800" dirty="0" smtClean="0">
                <a:solidFill>
                  <a:schemeClr val="bg1"/>
                </a:solidFill>
              </a:rPr>
            </a:br>
            <a:r>
              <a:rPr lang="en-US" sz="4800" dirty="0" smtClean="0">
                <a:solidFill>
                  <a:schemeClr val="bg1"/>
                </a:solidFill>
              </a:rPr>
              <a:t/>
            </a:r>
            <a:br>
              <a:rPr lang="en-US" sz="4800" dirty="0" smtClean="0">
                <a:solidFill>
                  <a:schemeClr val="bg1"/>
                </a:solidFill>
              </a:rPr>
            </a:br>
            <a:r>
              <a:rPr lang="en-US" sz="4000" dirty="0" smtClean="0">
                <a:solidFill>
                  <a:schemeClr val="bg1"/>
                </a:solidFill>
              </a:rPr>
              <a:t>Instruments </a:t>
            </a:r>
            <a:r>
              <a:rPr lang="en-US" sz="4000" dirty="0">
                <a:solidFill>
                  <a:schemeClr val="bg1"/>
                </a:solidFill>
              </a:rPr>
              <a:t>and observational </a:t>
            </a:r>
            <a:r>
              <a:rPr lang="en-US" sz="4000" dirty="0" smtClean="0">
                <a:solidFill>
                  <a:schemeClr val="bg1"/>
                </a:solidFill>
              </a:rPr>
              <a:t>techniques – Spectroscopy </a:t>
            </a:r>
            <a:endParaRPr lang="en-US" sz="4000" dirty="0">
              <a:solidFill>
                <a:schemeClr val="bg1"/>
              </a:solidFill>
            </a:endParaRPr>
          </a:p>
        </p:txBody>
      </p:sp>
      <p:sp>
        <p:nvSpPr>
          <p:cNvPr id="8" name="Subtitle 2"/>
          <p:cNvSpPr>
            <a:spLocks noGrp="1"/>
          </p:cNvSpPr>
          <p:nvPr>
            <p:ph type="subTitle" idx="1"/>
          </p:nvPr>
        </p:nvSpPr>
        <p:spPr>
          <a:xfrm>
            <a:off x="755576" y="4785551"/>
            <a:ext cx="7592888" cy="1752600"/>
          </a:xfrm>
        </p:spPr>
        <p:txBody>
          <a:bodyPr>
            <a:normAutofit/>
          </a:bodyPr>
          <a:lstStyle/>
          <a:p>
            <a:r>
              <a:rPr lang="en-US" dirty="0" smtClean="0">
                <a:solidFill>
                  <a:srgbClr val="FFFF00"/>
                </a:solidFill>
              </a:rPr>
              <a:t>F. Pepe</a:t>
            </a:r>
          </a:p>
          <a:p>
            <a:r>
              <a:rPr lang="en-US" dirty="0" smtClean="0">
                <a:solidFill>
                  <a:srgbClr val="FFFF00"/>
                </a:solidFill>
              </a:rPr>
              <a:t>Observatoire de </a:t>
            </a:r>
            <a:r>
              <a:rPr lang="en-US" dirty="0" err="1" smtClean="0">
                <a:solidFill>
                  <a:srgbClr val="FFFF00"/>
                </a:solidFill>
              </a:rPr>
              <a:t>l’Université</a:t>
            </a:r>
            <a:r>
              <a:rPr lang="en-US" dirty="0" smtClean="0">
                <a:solidFill>
                  <a:srgbClr val="FFFF00"/>
                </a:solidFill>
              </a:rPr>
              <a:t> </a:t>
            </a:r>
            <a:r>
              <a:rPr lang="en-US" dirty="0" smtClean="0">
                <a:solidFill>
                  <a:srgbClr val="FFFF00"/>
                </a:solidFill>
              </a:rPr>
              <a:t>Genève</a:t>
            </a:r>
            <a:endParaRPr lang="en-US" dirty="0" smtClean="0">
              <a:solidFill>
                <a:srgbClr val="FFFF00"/>
              </a:solidFill>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Fabry-Pérot</a:t>
            </a:r>
            <a:r>
              <a:rPr lang="en-US" dirty="0" smtClean="0"/>
              <a:t> spectrometer</a:t>
            </a:r>
            <a:endParaRPr lang="en-US" dirty="0"/>
          </a:p>
        </p:txBody>
      </p:sp>
      <p:sp>
        <p:nvSpPr>
          <p:cNvPr id="11" name="Oval 10"/>
          <p:cNvSpPr/>
          <p:nvPr/>
        </p:nvSpPr>
        <p:spPr>
          <a:xfrm>
            <a:off x="1524000" y="2819400"/>
            <a:ext cx="228600" cy="2057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Connector 12"/>
          <p:cNvCxnSpPr>
            <a:endCxn id="11" idx="0"/>
          </p:cNvCxnSpPr>
          <p:nvPr/>
        </p:nvCxnSpPr>
        <p:spPr>
          <a:xfrm>
            <a:off x="457200" y="2819400"/>
            <a:ext cx="11811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457200" y="4875212"/>
            <a:ext cx="11811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a:stCxn id="11" idx="0"/>
            <a:endCxn id="18" idx="4"/>
          </p:cNvCxnSpPr>
          <p:nvPr/>
        </p:nvCxnSpPr>
        <p:spPr>
          <a:xfrm rot="16200000" flipH="1">
            <a:off x="2114550" y="2343150"/>
            <a:ext cx="1905000" cy="28575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a:endCxn id="18" idx="0"/>
          </p:cNvCxnSpPr>
          <p:nvPr/>
        </p:nvCxnSpPr>
        <p:spPr>
          <a:xfrm flipV="1">
            <a:off x="1638300" y="3049588"/>
            <a:ext cx="2857500" cy="1825624"/>
          </a:xfrm>
          <a:prstGeom prst="line">
            <a:avLst/>
          </a:prstGeom>
        </p:spPr>
        <p:style>
          <a:lnRef idx="2">
            <a:schemeClr val="accent1"/>
          </a:lnRef>
          <a:fillRef idx="0">
            <a:schemeClr val="accent1"/>
          </a:fillRef>
          <a:effectRef idx="1">
            <a:schemeClr val="accent1"/>
          </a:effectRef>
          <a:fontRef idx="minor">
            <a:schemeClr val="tx1"/>
          </a:fontRef>
        </p:style>
      </p:cxnSp>
      <p:sp>
        <p:nvSpPr>
          <p:cNvPr id="18" name="Oval 17"/>
          <p:cNvSpPr/>
          <p:nvPr/>
        </p:nvSpPr>
        <p:spPr>
          <a:xfrm>
            <a:off x="4419600" y="3049588"/>
            <a:ext cx="152400" cy="167481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 name="Straight Connector 20"/>
          <p:cNvCxnSpPr>
            <a:stCxn id="20" idx="0"/>
          </p:cNvCxnSpPr>
          <p:nvPr/>
        </p:nvCxnSpPr>
        <p:spPr>
          <a:xfrm rot="16200000" flipH="1">
            <a:off x="6781800" y="2819400"/>
            <a:ext cx="838200" cy="1295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p:cNvCxnSpPr>
            <a:stCxn id="20" idx="4"/>
          </p:cNvCxnSpPr>
          <p:nvPr/>
        </p:nvCxnSpPr>
        <p:spPr>
          <a:xfrm rot="5400000" flipH="1" flipV="1">
            <a:off x="6782594" y="3656806"/>
            <a:ext cx="836612" cy="1295400"/>
          </a:xfrm>
          <a:prstGeom prst="line">
            <a:avLst/>
          </a:prstGeom>
        </p:spPr>
        <p:style>
          <a:lnRef idx="2">
            <a:schemeClr val="accent1"/>
          </a:lnRef>
          <a:fillRef idx="0">
            <a:schemeClr val="accent1"/>
          </a:fillRef>
          <a:effectRef idx="1">
            <a:schemeClr val="accent1"/>
          </a:effectRef>
          <a:fontRef idx="minor">
            <a:schemeClr val="tx1"/>
          </a:fontRef>
        </p:style>
      </p:cxnSp>
      <p:sp>
        <p:nvSpPr>
          <p:cNvPr id="27" name="Pentagon 26"/>
          <p:cNvSpPr/>
          <p:nvPr/>
        </p:nvSpPr>
        <p:spPr>
          <a:xfrm>
            <a:off x="7848602" y="3733800"/>
            <a:ext cx="533398" cy="304800"/>
          </a:xfrm>
          <a:prstGeom prst="homePlat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p:cNvSpPr txBox="1"/>
          <p:nvPr/>
        </p:nvSpPr>
        <p:spPr>
          <a:xfrm>
            <a:off x="1028700" y="2385536"/>
            <a:ext cx="1181100" cy="369332"/>
          </a:xfrm>
          <a:prstGeom prst="rect">
            <a:avLst/>
          </a:prstGeom>
          <a:noFill/>
        </p:spPr>
        <p:txBody>
          <a:bodyPr wrap="square" rtlCol="0">
            <a:spAutoFit/>
          </a:bodyPr>
          <a:lstStyle/>
          <a:p>
            <a:r>
              <a:rPr lang="en-US" dirty="0" smtClean="0">
                <a:solidFill>
                  <a:srgbClr val="4F81BD"/>
                </a:solidFill>
              </a:rPr>
              <a:t>Telescope</a:t>
            </a:r>
            <a:endParaRPr lang="en-US" dirty="0">
              <a:solidFill>
                <a:srgbClr val="4F81BD"/>
              </a:solidFill>
            </a:endParaRPr>
          </a:p>
        </p:txBody>
      </p:sp>
      <p:sp>
        <p:nvSpPr>
          <p:cNvPr id="30" name="TextBox 29"/>
          <p:cNvSpPr txBox="1"/>
          <p:nvPr/>
        </p:nvSpPr>
        <p:spPr>
          <a:xfrm>
            <a:off x="2514600" y="4507468"/>
            <a:ext cx="1371600" cy="369332"/>
          </a:xfrm>
          <a:prstGeom prst="rect">
            <a:avLst/>
          </a:prstGeom>
          <a:noFill/>
        </p:spPr>
        <p:txBody>
          <a:bodyPr wrap="square" rtlCol="0">
            <a:spAutoFit/>
          </a:bodyPr>
          <a:lstStyle/>
          <a:p>
            <a:r>
              <a:rPr lang="en-US" dirty="0" smtClean="0">
                <a:solidFill>
                  <a:srgbClr val="008000"/>
                </a:solidFill>
              </a:rPr>
              <a:t>Focal plane</a:t>
            </a:r>
            <a:endParaRPr lang="en-US" dirty="0">
              <a:solidFill>
                <a:srgbClr val="008000"/>
              </a:solidFill>
            </a:endParaRPr>
          </a:p>
        </p:txBody>
      </p:sp>
      <p:sp>
        <p:nvSpPr>
          <p:cNvPr id="33" name="TextBox 32"/>
          <p:cNvSpPr txBox="1"/>
          <p:nvPr/>
        </p:nvSpPr>
        <p:spPr>
          <a:xfrm>
            <a:off x="5943600" y="4800600"/>
            <a:ext cx="1219200" cy="369332"/>
          </a:xfrm>
          <a:prstGeom prst="rect">
            <a:avLst/>
          </a:prstGeom>
          <a:noFill/>
        </p:spPr>
        <p:txBody>
          <a:bodyPr wrap="square" rtlCol="0">
            <a:spAutoFit/>
          </a:bodyPr>
          <a:lstStyle/>
          <a:p>
            <a:pPr algn="ctr"/>
            <a:r>
              <a:rPr lang="en-US" dirty="0" smtClean="0">
                <a:solidFill>
                  <a:schemeClr val="accent1"/>
                </a:solidFill>
              </a:rPr>
              <a:t>Objective</a:t>
            </a:r>
            <a:endParaRPr lang="en-US" dirty="0">
              <a:solidFill>
                <a:schemeClr val="accent1"/>
              </a:solidFill>
            </a:endParaRPr>
          </a:p>
        </p:txBody>
      </p:sp>
      <p:sp>
        <p:nvSpPr>
          <p:cNvPr id="34" name="TextBox 33"/>
          <p:cNvSpPr txBox="1"/>
          <p:nvPr/>
        </p:nvSpPr>
        <p:spPr>
          <a:xfrm>
            <a:off x="7391400" y="3276600"/>
            <a:ext cx="1676400" cy="369332"/>
          </a:xfrm>
          <a:prstGeom prst="rect">
            <a:avLst/>
          </a:prstGeom>
          <a:noFill/>
        </p:spPr>
        <p:txBody>
          <a:bodyPr wrap="square" rtlCol="0">
            <a:spAutoFit/>
          </a:bodyPr>
          <a:lstStyle/>
          <a:p>
            <a:pPr algn="ctr"/>
            <a:r>
              <a:rPr lang="en-US" dirty="0" smtClean="0">
                <a:solidFill>
                  <a:schemeClr val="accent1"/>
                </a:solidFill>
              </a:rPr>
              <a:t>Detector </a:t>
            </a:r>
            <a:endParaRPr lang="en-US" dirty="0">
              <a:solidFill>
                <a:schemeClr val="accent1"/>
              </a:solidFill>
            </a:endParaRPr>
          </a:p>
        </p:txBody>
      </p:sp>
      <p:sp>
        <p:nvSpPr>
          <p:cNvPr id="20" name="Oval 19"/>
          <p:cNvSpPr/>
          <p:nvPr/>
        </p:nvSpPr>
        <p:spPr>
          <a:xfrm>
            <a:off x="6477000" y="3048000"/>
            <a:ext cx="152400" cy="167481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5" name="Straight Connector 34"/>
          <p:cNvCxnSpPr>
            <a:stCxn id="18" idx="0"/>
            <a:endCxn id="20" idx="0"/>
          </p:cNvCxnSpPr>
          <p:nvPr/>
        </p:nvCxnSpPr>
        <p:spPr>
          <a:xfrm rot="5400000" flipH="1" flipV="1">
            <a:off x="5523706" y="2020094"/>
            <a:ext cx="1588" cy="2057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Connector 36"/>
          <p:cNvCxnSpPr>
            <a:stCxn id="18" idx="4"/>
            <a:endCxn id="20" idx="4"/>
          </p:cNvCxnSpPr>
          <p:nvPr/>
        </p:nvCxnSpPr>
        <p:spPr>
          <a:xfrm rot="5400000" flipH="1" flipV="1">
            <a:off x="5523706" y="3694906"/>
            <a:ext cx="1588" cy="2057400"/>
          </a:xfrm>
          <a:prstGeom prst="line">
            <a:avLst/>
          </a:prstGeom>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3886200" y="4800600"/>
            <a:ext cx="1219200" cy="369332"/>
          </a:xfrm>
          <a:prstGeom prst="rect">
            <a:avLst/>
          </a:prstGeom>
          <a:noFill/>
        </p:spPr>
        <p:txBody>
          <a:bodyPr wrap="square" rtlCol="0">
            <a:spAutoFit/>
          </a:bodyPr>
          <a:lstStyle/>
          <a:p>
            <a:pPr algn="ctr"/>
            <a:r>
              <a:rPr lang="en-US" dirty="0" smtClean="0">
                <a:solidFill>
                  <a:schemeClr val="accent1"/>
                </a:solidFill>
              </a:rPr>
              <a:t>Collimator</a:t>
            </a:r>
            <a:endParaRPr lang="en-US" dirty="0">
              <a:solidFill>
                <a:schemeClr val="accent1"/>
              </a:solidFill>
            </a:endParaRPr>
          </a:p>
        </p:txBody>
      </p:sp>
      <p:cxnSp>
        <p:nvCxnSpPr>
          <p:cNvPr id="40" name="Straight Connector 39"/>
          <p:cNvCxnSpPr/>
          <p:nvPr/>
        </p:nvCxnSpPr>
        <p:spPr>
          <a:xfrm rot="5400000">
            <a:off x="4359533" y="3947061"/>
            <a:ext cx="2252146" cy="1588"/>
          </a:xfrm>
          <a:prstGeom prst="line">
            <a:avLst/>
          </a:prstGeom>
          <a:ln w="5715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rot="5400000">
            <a:off x="4588133" y="3944679"/>
            <a:ext cx="2252146" cy="1588"/>
          </a:xfrm>
          <a:prstGeom prst="line">
            <a:avLst/>
          </a:prstGeom>
          <a:ln w="5715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42" name="TextBox 41"/>
          <p:cNvSpPr txBox="1"/>
          <p:nvPr/>
        </p:nvSpPr>
        <p:spPr>
          <a:xfrm>
            <a:off x="4419600" y="2329934"/>
            <a:ext cx="2286000" cy="369332"/>
          </a:xfrm>
          <a:prstGeom prst="rect">
            <a:avLst/>
          </a:prstGeom>
          <a:noFill/>
        </p:spPr>
        <p:txBody>
          <a:bodyPr wrap="square" rtlCol="0">
            <a:spAutoFit/>
          </a:bodyPr>
          <a:lstStyle/>
          <a:p>
            <a:pPr algn="ctr"/>
            <a:r>
              <a:rPr lang="en-US" dirty="0" err="1" smtClean="0">
                <a:solidFill>
                  <a:srgbClr val="FF0000"/>
                </a:solidFill>
              </a:rPr>
              <a:t>Fabry-Pérot</a:t>
            </a:r>
            <a:r>
              <a:rPr lang="en-US" dirty="0" smtClean="0">
                <a:solidFill>
                  <a:srgbClr val="FF0000"/>
                </a:solidFill>
              </a:rPr>
              <a:t> etalon</a:t>
            </a:r>
            <a:endParaRPr lang="en-US" dirty="0">
              <a:solidFill>
                <a:srgbClr val="FF0000"/>
              </a:solidFill>
            </a:endParaRPr>
          </a:p>
        </p:txBody>
      </p:sp>
      <p:cxnSp>
        <p:nvCxnSpPr>
          <p:cNvPr id="44" name="Straight Connector 43"/>
          <p:cNvCxnSpPr/>
          <p:nvPr/>
        </p:nvCxnSpPr>
        <p:spPr>
          <a:xfrm rot="5400000" flipH="1" flipV="1">
            <a:off x="2973388" y="3505200"/>
            <a:ext cx="457200"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rot="5400000" flipH="1" flipV="1">
            <a:off x="2972594" y="4266406"/>
            <a:ext cx="457200"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a:xfrm>
            <a:off x="2895600" y="2863333"/>
            <a:ext cx="609600" cy="369332"/>
          </a:xfrm>
          <a:prstGeom prst="rect">
            <a:avLst/>
          </a:prstGeom>
          <a:noFill/>
        </p:spPr>
        <p:txBody>
          <a:bodyPr wrap="square" rtlCol="0">
            <a:spAutoFit/>
          </a:bodyPr>
          <a:lstStyle/>
          <a:p>
            <a:pPr algn="ctr"/>
            <a:r>
              <a:rPr lang="en-US" dirty="0" smtClean="0"/>
              <a:t>Slit</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VIMOS - Modes</a:t>
            </a:r>
            <a:endParaRPr lang="en-US" dirty="0"/>
          </a:p>
        </p:txBody>
      </p:sp>
      <p:sp>
        <p:nvSpPr>
          <p:cNvPr id="4" name="Rectangle 3"/>
          <p:cNvSpPr/>
          <p:nvPr/>
        </p:nvSpPr>
        <p:spPr>
          <a:xfrm>
            <a:off x="457200" y="1219200"/>
            <a:ext cx="8229600" cy="5509199"/>
          </a:xfrm>
          <a:prstGeom prst="rect">
            <a:avLst/>
          </a:prstGeom>
        </p:spPr>
        <p:txBody>
          <a:bodyPr wrap="square">
            <a:spAutoFit/>
          </a:bodyPr>
          <a:lstStyle/>
          <a:p>
            <a:r>
              <a:rPr lang="en-US" sz="2200" dirty="0" smtClean="0"/>
              <a:t>IMG: Imaging is possible in </a:t>
            </a:r>
            <a:r>
              <a:rPr lang="en-US" sz="2200" dirty="0" err="1" smtClean="0"/>
              <a:t>UBVRIz</a:t>
            </a:r>
            <a:r>
              <a:rPr lang="en-US" sz="2200" dirty="0" smtClean="0"/>
              <a:t> filters in a 4 </a:t>
            </a:r>
            <a:r>
              <a:rPr lang="en-US" sz="2200" dirty="0" err="1" smtClean="0"/>
              <a:t>x</a:t>
            </a:r>
            <a:r>
              <a:rPr lang="en-US" sz="2200" dirty="0" smtClean="0"/>
              <a:t> 7' </a:t>
            </a:r>
            <a:r>
              <a:rPr lang="en-US" sz="2200" dirty="0" err="1" smtClean="0"/>
              <a:t>x</a:t>
            </a:r>
            <a:r>
              <a:rPr lang="en-US" sz="2200" dirty="0" smtClean="0"/>
              <a:t> 8' field of view.</a:t>
            </a:r>
          </a:p>
          <a:p>
            <a:endParaRPr lang="en-US" sz="2200" dirty="0" smtClean="0"/>
          </a:p>
          <a:p>
            <a:r>
              <a:rPr lang="en-US" sz="2200" dirty="0" smtClean="0"/>
              <a:t>MOS: Multi-object spectroscopy is carried out using masks (one per quadrant) prepared in </a:t>
            </a:r>
            <a:r>
              <a:rPr lang="en-US" sz="2200" dirty="0" err="1" smtClean="0"/>
              <a:t>Paranal</a:t>
            </a:r>
            <a:r>
              <a:rPr lang="en-US" sz="2200" dirty="0" smtClean="0"/>
              <a:t> using a laser cutting Mask Manufacturing Unit. Depending on the </a:t>
            </a:r>
            <a:r>
              <a:rPr lang="en-US" sz="2200" dirty="0" err="1" smtClean="0"/>
              <a:t>grism</a:t>
            </a:r>
            <a:r>
              <a:rPr lang="en-US" sz="2200" dirty="0" smtClean="0"/>
              <a:t> used, the spectral resolution varies from 200 to 2500, and the observable range is from 360 to 1000 nm. The maximum number of slits per mask (quadrant) varies from ~40 at R=2500 to ~150-200 at R=200, for a field of view of 4 </a:t>
            </a:r>
            <a:r>
              <a:rPr lang="en-US" sz="2200" dirty="0" err="1" smtClean="0"/>
              <a:t>x</a:t>
            </a:r>
            <a:r>
              <a:rPr lang="en-US" sz="2200" dirty="0" smtClean="0"/>
              <a:t> 7' </a:t>
            </a:r>
            <a:r>
              <a:rPr lang="en-US" sz="2200" dirty="0" err="1" smtClean="0"/>
              <a:t>x</a:t>
            </a:r>
            <a:r>
              <a:rPr lang="en-US" sz="2200" dirty="0" smtClean="0"/>
              <a:t> 8'. </a:t>
            </a:r>
            <a:r>
              <a:rPr lang="en-US" sz="2200" dirty="0" smtClean="0">
                <a:solidFill>
                  <a:srgbClr val="008000"/>
                </a:solidFill>
              </a:rPr>
              <a:t>(like FORS)</a:t>
            </a:r>
          </a:p>
          <a:p>
            <a:endParaRPr lang="en-US" sz="2200" dirty="0" smtClean="0"/>
          </a:p>
          <a:p>
            <a:r>
              <a:rPr lang="en-US" sz="2200" dirty="0" smtClean="0"/>
              <a:t>IFU: VIMOS is also equipped with an integral field unit made of 6400 fibers. The scale on the sky can be changed from 0.67" per fiber to 0.33" per fiber and the integral field unit can cover up 13"x 13" up to 54"x54" on sky depending on spectral resolution and spatial magnification. Spectral resolution and coverage are similar to MOS. </a:t>
            </a:r>
            <a:r>
              <a:rPr lang="en-US" sz="2200" dirty="0" smtClean="0">
                <a:solidFill>
                  <a:srgbClr val="008000"/>
                </a:solidFill>
              </a:rPr>
              <a:t>(like Flames-Argus)</a:t>
            </a:r>
            <a:endParaRPr lang="en-US" sz="2200" dirty="0"/>
          </a:p>
        </p:txBody>
      </p:sp>
    </p:spTree>
    <p:extLst>
      <p:ext uri="{BB962C8B-B14F-4D97-AF65-F5344CB8AC3E}">
        <p14:creationId xmlns:p14="http://schemas.microsoft.com/office/powerpoint/2010/main" val="144988290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VIMOS instrument</a:t>
            </a:r>
            <a:endParaRPr lang="en-US" dirty="0"/>
          </a:p>
        </p:txBody>
      </p:sp>
      <p:pic>
        <p:nvPicPr>
          <p:cNvPr id="7" name="Picture 6"/>
          <p:cNvPicPr>
            <a:picLocks noChangeAspect="1"/>
          </p:cNvPicPr>
          <p:nvPr/>
        </p:nvPicPr>
        <p:blipFill>
          <a:blip r:embed="rId2"/>
          <a:stretch>
            <a:fillRect/>
          </a:stretch>
        </p:blipFill>
        <p:spPr>
          <a:xfrm>
            <a:off x="3273160" y="3048000"/>
            <a:ext cx="5870839" cy="3836505"/>
          </a:xfrm>
          <a:prstGeom prst="rect">
            <a:avLst/>
          </a:prstGeom>
        </p:spPr>
      </p:pic>
      <p:pic>
        <p:nvPicPr>
          <p:cNvPr id="6" name="Picture 5"/>
          <p:cNvPicPr>
            <a:picLocks noChangeAspect="1"/>
          </p:cNvPicPr>
          <p:nvPr/>
        </p:nvPicPr>
        <p:blipFill>
          <a:blip r:embed="rId3"/>
          <a:stretch>
            <a:fillRect/>
          </a:stretch>
        </p:blipFill>
        <p:spPr>
          <a:xfrm>
            <a:off x="76200" y="1219200"/>
            <a:ext cx="4038600" cy="2823421"/>
          </a:xfrm>
          <a:prstGeom prst="rect">
            <a:avLst/>
          </a:prstGeom>
        </p:spPr>
      </p:pic>
    </p:spTree>
    <p:extLst>
      <p:ext uri="{BB962C8B-B14F-4D97-AF65-F5344CB8AC3E}">
        <p14:creationId xmlns:p14="http://schemas.microsoft.com/office/powerpoint/2010/main" val="123918997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VIMOS instrument</a:t>
            </a:r>
            <a:endParaRPr lang="en-US" dirty="0"/>
          </a:p>
        </p:txBody>
      </p:sp>
      <p:pic>
        <p:nvPicPr>
          <p:cNvPr id="6" name="Picture 5"/>
          <p:cNvPicPr>
            <a:picLocks noChangeAspect="1"/>
          </p:cNvPicPr>
          <p:nvPr/>
        </p:nvPicPr>
        <p:blipFill>
          <a:blip r:embed="rId2"/>
          <a:stretch>
            <a:fillRect/>
          </a:stretch>
        </p:blipFill>
        <p:spPr>
          <a:xfrm>
            <a:off x="381000" y="1752600"/>
            <a:ext cx="8391404" cy="4648200"/>
          </a:xfrm>
          <a:prstGeom prst="rect">
            <a:avLst/>
          </a:prstGeom>
        </p:spPr>
      </p:pic>
    </p:spTree>
    <p:extLst>
      <p:ext uri="{BB962C8B-B14F-4D97-AF65-F5344CB8AC3E}">
        <p14:creationId xmlns:p14="http://schemas.microsoft.com/office/powerpoint/2010/main" val="22268143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VIMOS MOS</a:t>
            </a:r>
            <a:endParaRPr lang="en-US" dirty="0"/>
          </a:p>
        </p:txBody>
      </p:sp>
      <p:pic>
        <p:nvPicPr>
          <p:cNvPr id="7" name="Picture 6"/>
          <p:cNvPicPr>
            <a:picLocks noChangeAspect="1"/>
          </p:cNvPicPr>
          <p:nvPr/>
        </p:nvPicPr>
        <p:blipFill>
          <a:blip r:embed="rId2"/>
          <a:stretch>
            <a:fillRect/>
          </a:stretch>
        </p:blipFill>
        <p:spPr>
          <a:xfrm>
            <a:off x="1447800" y="1219199"/>
            <a:ext cx="6172200" cy="5691357"/>
          </a:xfrm>
          <a:prstGeom prst="rect">
            <a:avLst/>
          </a:prstGeom>
        </p:spPr>
      </p:pic>
    </p:spTree>
    <p:extLst>
      <p:ext uri="{BB962C8B-B14F-4D97-AF65-F5344CB8AC3E}">
        <p14:creationId xmlns:p14="http://schemas.microsoft.com/office/powerpoint/2010/main" val="53535919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714592" cy="1143000"/>
          </a:xfrm>
        </p:spPr>
        <p:txBody>
          <a:bodyPr/>
          <a:lstStyle/>
          <a:p>
            <a:r>
              <a:rPr lang="en-US" dirty="0" smtClean="0"/>
              <a:t>VIMOS IFU</a:t>
            </a:r>
            <a:endParaRPr lang="en-US" dirty="0"/>
          </a:p>
        </p:txBody>
      </p:sp>
      <p:pic>
        <p:nvPicPr>
          <p:cNvPr id="4" name="Picture 3"/>
          <p:cNvPicPr>
            <a:picLocks noChangeAspect="1"/>
          </p:cNvPicPr>
          <p:nvPr/>
        </p:nvPicPr>
        <p:blipFill>
          <a:blip r:embed="rId2"/>
          <a:stretch>
            <a:fillRect/>
          </a:stretch>
        </p:blipFill>
        <p:spPr>
          <a:xfrm>
            <a:off x="-1" y="1295400"/>
            <a:ext cx="4171793" cy="3707333"/>
          </a:xfrm>
          <a:prstGeom prst="rect">
            <a:avLst/>
          </a:prstGeom>
        </p:spPr>
      </p:pic>
      <p:pic>
        <p:nvPicPr>
          <p:cNvPr id="5" name="Picture 4"/>
          <p:cNvPicPr>
            <a:picLocks noChangeAspect="1"/>
          </p:cNvPicPr>
          <p:nvPr/>
        </p:nvPicPr>
        <p:blipFill>
          <a:blip r:embed="rId3"/>
          <a:stretch>
            <a:fillRect/>
          </a:stretch>
        </p:blipFill>
        <p:spPr>
          <a:xfrm>
            <a:off x="4521201" y="42541"/>
            <a:ext cx="4452989" cy="3538859"/>
          </a:xfrm>
          <a:prstGeom prst="rect">
            <a:avLst/>
          </a:prstGeom>
        </p:spPr>
      </p:pic>
      <p:pic>
        <p:nvPicPr>
          <p:cNvPr id="6" name="Picture 5"/>
          <p:cNvPicPr>
            <a:picLocks noChangeAspect="1"/>
          </p:cNvPicPr>
          <p:nvPr/>
        </p:nvPicPr>
        <p:blipFill>
          <a:blip r:embed="rId4"/>
          <a:stretch>
            <a:fillRect/>
          </a:stretch>
        </p:blipFill>
        <p:spPr>
          <a:xfrm>
            <a:off x="4521201" y="3654612"/>
            <a:ext cx="4470399" cy="3812988"/>
          </a:xfrm>
          <a:prstGeom prst="rect">
            <a:avLst/>
          </a:prstGeom>
        </p:spPr>
      </p:pic>
    </p:spTree>
    <p:extLst>
      <p:ext uri="{BB962C8B-B14F-4D97-AF65-F5344CB8AC3E}">
        <p14:creationId xmlns:p14="http://schemas.microsoft.com/office/powerpoint/2010/main" val="24931297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Sinfoni@VLT</a:t>
            </a:r>
            <a:endParaRPr lang="en-US" dirty="0"/>
          </a:p>
        </p:txBody>
      </p:sp>
      <p:pic>
        <p:nvPicPr>
          <p:cNvPr id="6" name="Picture 5"/>
          <p:cNvPicPr>
            <a:picLocks noChangeAspect="1"/>
          </p:cNvPicPr>
          <p:nvPr/>
        </p:nvPicPr>
        <p:blipFill>
          <a:blip r:embed="rId2"/>
          <a:stretch>
            <a:fillRect/>
          </a:stretch>
        </p:blipFill>
        <p:spPr>
          <a:xfrm>
            <a:off x="762000" y="1325447"/>
            <a:ext cx="7467600" cy="5279593"/>
          </a:xfrm>
          <a:prstGeom prst="rect">
            <a:avLst/>
          </a:prstGeom>
        </p:spPr>
      </p:pic>
      <p:sp>
        <p:nvSpPr>
          <p:cNvPr id="8" name="Oval 7"/>
          <p:cNvSpPr/>
          <p:nvPr/>
        </p:nvSpPr>
        <p:spPr>
          <a:xfrm>
            <a:off x="5105400" y="2590800"/>
            <a:ext cx="1066800" cy="228600"/>
          </a:xfrm>
          <a:prstGeom prst="ellipse">
            <a:avLst/>
          </a:prstGeom>
          <a:noFill/>
          <a:ln w="28575" cap="flat" cmpd="sng" algn="ctr">
            <a:solidFill>
              <a:srgbClr val="FFFF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795840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Sinfoni@VLT</a:t>
            </a:r>
            <a:endParaRPr lang="en-US" dirty="0"/>
          </a:p>
        </p:txBody>
      </p:sp>
      <p:pic>
        <p:nvPicPr>
          <p:cNvPr id="9" name="Picture 8"/>
          <p:cNvPicPr>
            <a:picLocks noChangeAspect="1"/>
          </p:cNvPicPr>
          <p:nvPr/>
        </p:nvPicPr>
        <p:blipFill>
          <a:blip r:embed="rId2"/>
          <a:stretch>
            <a:fillRect/>
          </a:stretch>
        </p:blipFill>
        <p:spPr>
          <a:xfrm>
            <a:off x="304800" y="1417638"/>
            <a:ext cx="5105400" cy="4340714"/>
          </a:xfrm>
          <a:prstGeom prst="rect">
            <a:avLst/>
          </a:prstGeom>
        </p:spPr>
      </p:pic>
      <p:sp>
        <p:nvSpPr>
          <p:cNvPr id="10" name="TextBox 9"/>
          <p:cNvSpPr txBox="1"/>
          <p:nvPr/>
        </p:nvSpPr>
        <p:spPr>
          <a:xfrm>
            <a:off x="5638800" y="1371600"/>
            <a:ext cx="3048000" cy="5170645"/>
          </a:xfrm>
          <a:prstGeom prst="rect">
            <a:avLst/>
          </a:prstGeom>
          <a:noFill/>
        </p:spPr>
        <p:txBody>
          <a:bodyPr wrap="square" rtlCol="0">
            <a:spAutoFit/>
          </a:bodyPr>
          <a:lstStyle/>
          <a:p>
            <a:r>
              <a:rPr lang="en-US" sz="2200" dirty="0" smtClean="0"/>
              <a:t>Infrared spectrograph (SPIFFI)</a:t>
            </a:r>
          </a:p>
          <a:p>
            <a:endParaRPr lang="en-US" sz="2200" dirty="0" smtClean="0"/>
          </a:p>
          <a:p>
            <a:r>
              <a:rPr lang="en-US" sz="2200" dirty="0" smtClean="0"/>
              <a:t>Dispersion grating</a:t>
            </a:r>
          </a:p>
          <a:p>
            <a:endParaRPr lang="en-US" sz="2200" dirty="0" smtClean="0"/>
          </a:p>
          <a:p>
            <a:r>
              <a:rPr lang="en-US" sz="2200" dirty="0" smtClean="0"/>
              <a:t>Cryogenic instrument</a:t>
            </a:r>
          </a:p>
          <a:p>
            <a:r>
              <a:rPr lang="en-US" sz="2200" dirty="0" smtClean="0"/>
              <a:t>Adaptive optics (SINFONI)</a:t>
            </a:r>
          </a:p>
          <a:p>
            <a:endParaRPr lang="en-US" sz="2200" dirty="0" smtClean="0"/>
          </a:p>
          <a:p>
            <a:r>
              <a:rPr lang="en-US" sz="2200" dirty="0" smtClean="0"/>
              <a:t>-&gt; ‘Small’ instrument</a:t>
            </a:r>
          </a:p>
          <a:p>
            <a:endParaRPr lang="en-US" sz="2200" dirty="0" smtClean="0"/>
          </a:p>
          <a:p>
            <a:r>
              <a:rPr lang="en-US" sz="2200" dirty="0" smtClean="0"/>
              <a:t>-&gt; enhance faint objects </a:t>
            </a:r>
            <a:r>
              <a:rPr lang="en-US" sz="2200" dirty="0" err="1" smtClean="0"/>
              <a:t>wrt</a:t>
            </a:r>
            <a:r>
              <a:rPr lang="en-US" sz="2200" dirty="0" smtClean="0"/>
              <a:t> to IR background</a:t>
            </a:r>
          </a:p>
          <a:p>
            <a:endParaRPr lang="en-US" sz="2200" dirty="0" smtClean="0"/>
          </a:p>
          <a:p>
            <a:r>
              <a:rPr lang="en-US" sz="2200" dirty="0" smtClean="0"/>
              <a:t>IFU module</a:t>
            </a:r>
            <a:endParaRPr lang="en-US" sz="2200" dirty="0"/>
          </a:p>
        </p:txBody>
      </p:sp>
    </p:spTree>
    <p:extLst>
      <p:ext uri="{BB962C8B-B14F-4D97-AF65-F5344CB8AC3E}">
        <p14:creationId xmlns:p14="http://schemas.microsoft.com/office/powerpoint/2010/main" val="209504442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Sinfoni@VLT</a:t>
            </a:r>
            <a:endParaRPr lang="en-US" dirty="0"/>
          </a:p>
        </p:txBody>
      </p:sp>
      <p:sp>
        <p:nvSpPr>
          <p:cNvPr id="4" name="Rectangle 3"/>
          <p:cNvSpPr/>
          <p:nvPr/>
        </p:nvSpPr>
        <p:spPr>
          <a:xfrm>
            <a:off x="457200" y="1600200"/>
            <a:ext cx="7848600" cy="4154983"/>
          </a:xfrm>
          <a:prstGeom prst="rect">
            <a:avLst/>
          </a:prstGeom>
        </p:spPr>
        <p:txBody>
          <a:bodyPr wrap="square">
            <a:spAutoFit/>
          </a:bodyPr>
          <a:lstStyle/>
          <a:p>
            <a:r>
              <a:rPr lang="en-US" sz="2200" dirty="0" smtClean="0"/>
              <a:t>SINFONI is a near-infrared (1.1 - 2.45 </a:t>
            </a:r>
            <a:r>
              <a:rPr lang="en-US" sz="2200" dirty="0" err="1" smtClean="0"/>
              <a:t>μm</a:t>
            </a:r>
            <a:r>
              <a:rPr lang="en-US" sz="2200" dirty="0" smtClean="0"/>
              <a:t>) integral field spectrograph fed by an adaptive optics module. The spectrograph operates with 4 gratings (J, H, K, H+K) providing a spectral resolution around 2000, 3000, 4000 in J, H, K, respectively, and 1500 in H+K - each wavelength band fitting fully on the 2048 pixels of the Hawaii 2RG (2kx2k) detector in the dispersion direction. The SINFONI field of view on the sky is sliced into 32 slices. The pre-slit optics allows to chose the width of the slices. The choices are 250mas, 100mas and 25mas, leading to field of views on the sky of 8"x8", 3"x3", or 0.8"x0.8" respectively. Each one of the 32 </a:t>
            </a:r>
            <a:r>
              <a:rPr lang="en-US" sz="2200" dirty="0" err="1" smtClean="0"/>
              <a:t>slitlets</a:t>
            </a:r>
            <a:r>
              <a:rPr lang="en-US" sz="2200" dirty="0" smtClean="0"/>
              <a:t> is imaged onto 64 pixels of the detector. Thus one obtains 32x64 spectra of the imaged region on the sky.</a:t>
            </a:r>
            <a:endParaRPr lang="en-US" sz="2200" dirty="0"/>
          </a:p>
        </p:txBody>
      </p:sp>
    </p:spTree>
    <p:extLst>
      <p:ext uri="{BB962C8B-B14F-4D97-AF65-F5344CB8AC3E}">
        <p14:creationId xmlns:p14="http://schemas.microsoft.com/office/powerpoint/2010/main" val="89325212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Sinfoni@VLT</a:t>
            </a:r>
            <a:endParaRPr lang="en-US" dirty="0"/>
          </a:p>
        </p:txBody>
      </p:sp>
      <p:pic>
        <p:nvPicPr>
          <p:cNvPr id="5" name="Picture 4"/>
          <p:cNvPicPr>
            <a:picLocks noChangeAspect="1"/>
          </p:cNvPicPr>
          <p:nvPr/>
        </p:nvPicPr>
        <p:blipFill>
          <a:blip r:embed="rId2"/>
          <a:stretch>
            <a:fillRect/>
          </a:stretch>
        </p:blipFill>
        <p:spPr>
          <a:xfrm>
            <a:off x="399668" y="1417638"/>
            <a:ext cx="8287132" cy="4906962"/>
          </a:xfrm>
          <a:prstGeom prst="rect">
            <a:avLst/>
          </a:prstGeom>
        </p:spPr>
      </p:pic>
    </p:spTree>
    <p:extLst>
      <p:ext uri="{BB962C8B-B14F-4D97-AF65-F5344CB8AC3E}">
        <p14:creationId xmlns:p14="http://schemas.microsoft.com/office/powerpoint/2010/main" val="172999207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Spiffi’s</a:t>
            </a:r>
            <a:r>
              <a:rPr lang="en-US" dirty="0" smtClean="0"/>
              <a:t> IFU</a:t>
            </a:r>
            <a:endParaRPr lang="en-US" dirty="0"/>
          </a:p>
        </p:txBody>
      </p:sp>
      <p:pic>
        <p:nvPicPr>
          <p:cNvPr id="5" name="Picture 4"/>
          <p:cNvPicPr>
            <a:picLocks noChangeAspect="1"/>
          </p:cNvPicPr>
          <p:nvPr/>
        </p:nvPicPr>
        <p:blipFill>
          <a:blip r:embed="rId2"/>
          <a:stretch>
            <a:fillRect/>
          </a:stretch>
        </p:blipFill>
        <p:spPr>
          <a:xfrm>
            <a:off x="2197100" y="4267200"/>
            <a:ext cx="6184900" cy="2235200"/>
          </a:xfrm>
          <a:prstGeom prst="rect">
            <a:avLst/>
          </a:prstGeom>
        </p:spPr>
      </p:pic>
      <p:pic>
        <p:nvPicPr>
          <p:cNvPr id="6" name="Picture 5"/>
          <p:cNvPicPr>
            <a:picLocks noChangeAspect="1"/>
          </p:cNvPicPr>
          <p:nvPr/>
        </p:nvPicPr>
        <p:blipFill>
          <a:blip r:embed="rId3"/>
          <a:stretch>
            <a:fillRect/>
          </a:stretch>
        </p:blipFill>
        <p:spPr>
          <a:xfrm>
            <a:off x="304800" y="1854200"/>
            <a:ext cx="5562600" cy="1879600"/>
          </a:xfrm>
          <a:prstGeom prst="rect">
            <a:avLst/>
          </a:prstGeom>
        </p:spPr>
      </p:pic>
    </p:spTree>
    <p:extLst>
      <p:ext uri="{BB962C8B-B14F-4D97-AF65-F5344CB8AC3E}">
        <p14:creationId xmlns:p14="http://schemas.microsoft.com/office/powerpoint/2010/main" val="9737694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Fabry-Pérot</a:t>
            </a:r>
            <a:r>
              <a:rPr lang="en-US" dirty="0" smtClean="0"/>
              <a:t> spectrometer</a:t>
            </a:r>
            <a:endParaRPr lang="en-US" dirty="0"/>
          </a:p>
        </p:txBody>
      </p:sp>
      <p:pic>
        <p:nvPicPr>
          <p:cNvPr id="26" name="Picture 25"/>
          <p:cNvPicPr>
            <a:picLocks noChangeAspect="1"/>
          </p:cNvPicPr>
          <p:nvPr/>
        </p:nvPicPr>
        <p:blipFill>
          <a:blip r:embed="rId2"/>
          <a:stretch>
            <a:fillRect/>
          </a:stretch>
        </p:blipFill>
        <p:spPr>
          <a:xfrm>
            <a:off x="457200" y="1417638"/>
            <a:ext cx="2514600" cy="2168843"/>
          </a:xfrm>
          <a:prstGeom prst="rect">
            <a:avLst/>
          </a:prstGeom>
        </p:spPr>
      </p:pic>
      <p:pic>
        <p:nvPicPr>
          <p:cNvPr id="28" name="Picture 27"/>
          <p:cNvPicPr>
            <a:picLocks noChangeAspect="1"/>
          </p:cNvPicPr>
          <p:nvPr/>
        </p:nvPicPr>
        <p:blipFill>
          <a:blip r:embed="rId3"/>
          <a:stretch>
            <a:fillRect/>
          </a:stretch>
        </p:blipFill>
        <p:spPr>
          <a:xfrm>
            <a:off x="457200" y="3831771"/>
            <a:ext cx="3810000" cy="2721429"/>
          </a:xfrm>
          <a:prstGeom prst="rect">
            <a:avLst/>
          </a:prstGeom>
        </p:spPr>
      </p:pic>
      <p:sp>
        <p:nvSpPr>
          <p:cNvPr id="31" name="Content Placeholder 2"/>
          <p:cNvSpPr txBox="1">
            <a:spLocks/>
          </p:cNvSpPr>
          <p:nvPr/>
        </p:nvSpPr>
        <p:spPr>
          <a:xfrm>
            <a:off x="3962400" y="1295400"/>
            <a:ext cx="4953000" cy="5267083"/>
          </a:xfrm>
          <a:prstGeom prst="rect">
            <a:avLst/>
          </a:prstGeom>
        </p:spPr>
        <p:txBody>
          <a:bodyPr vert="horz" lIns="91440" tIns="45720" rIns="91440" bIns="45720" rtlCol="0">
            <a:normAutofit fontScale="92500" lnSpcReduction="20000"/>
          </a:bodyPr>
          <a:lstStyle/>
          <a:p>
            <a:pPr marL="342900" indent="-342900">
              <a:spcBef>
                <a:spcPct val="20000"/>
              </a:spcBef>
              <a:spcAft>
                <a:spcPts val="600"/>
              </a:spcAft>
              <a:buFont typeface="Arial"/>
              <a:buChar char="•"/>
              <a:defRPr/>
            </a:pPr>
            <a:r>
              <a:rPr lang="en-US" sz="2400" dirty="0" smtClean="0">
                <a:latin typeface="Comic Sans MS"/>
                <a:cs typeface="Comic Sans MS"/>
              </a:rPr>
              <a:t>Similar to filter spectrometer, but spacing can be made tunable</a:t>
            </a:r>
          </a:p>
          <a:p>
            <a:pPr marL="342900" lvl="0" indent="-342900">
              <a:spcBef>
                <a:spcPct val="20000"/>
              </a:spcBef>
              <a:spcAft>
                <a:spcPts val="600"/>
              </a:spcAft>
              <a:buFont typeface="Arial"/>
              <a:buChar char="•"/>
              <a:defRPr/>
            </a:pPr>
            <a:r>
              <a:rPr lang="en-US" sz="2400" dirty="0" smtClean="0">
                <a:latin typeface="Comic Sans MS"/>
                <a:cs typeface="Comic Sans MS"/>
              </a:rPr>
              <a:t>Detector records </a:t>
            </a:r>
            <a:r>
              <a:rPr lang="en-US" sz="2400" dirty="0" err="1" smtClean="0">
                <a:latin typeface="Comic Sans MS"/>
                <a:cs typeface="Comic Sans MS"/>
              </a:rPr>
              <a:t>I(</a:t>
            </a:r>
            <a:r>
              <a:rPr lang="en-US" sz="2400" dirty="0" err="1" smtClean="0">
                <a:latin typeface="Symbol" charset="2"/>
                <a:cs typeface="Symbol" charset="2"/>
              </a:rPr>
              <a:t>l</a:t>
            </a:r>
            <a:r>
              <a:rPr lang="en-US" sz="2400" dirty="0" smtClean="0">
                <a:latin typeface="Symbol" charset="2"/>
                <a:cs typeface="Symbol" charset="2"/>
              </a:rPr>
              <a:t>)</a:t>
            </a:r>
            <a:r>
              <a:rPr lang="en-US" sz="2400" dirty="0" smtClean="0">
                <a:latin typeface="Comic Sans MS"/>
                <a:cs typeface="Comic Sans MS"/>
              </a:rPr>
              <a:t> as a function of the transmitted wavelength m</a:t>
            </a:r>
            <a:r>
              <a:rPr lang="en-US" sz="2400" dirty="0" smtClean="0">
                <a:latin typeface="Symbol" charset="2"/>
                <a:cs typeface="Symbol" charset="2"/>
              </a:rPr>
              <a:t>l=2</a:t>
            </a:r>
            <a:r>
              <a:rPr lang="en-US" sz="2400" dirty="0" smtClean="0">
                <a:latin typeface="Comic Sans MS"/>
                <a:cs typeface="Comic Sans MS"/>
              </a:rPr>
              <a:t>l, where </a:t>
            </a:r>
            <a:r>
              <a:rPr lang="en-US" sz="2400" dirty="0" err="1" smtClean="0">
                <a:latin typeface="Comic Sans MS"/>
                <a:cs typeface="Comic Sans MS"/>
              </a:rPr>
              <a:t>m</a:t>
            </a:r>
            <a:r>
              <a:rPr lang="en-US" sz="2400" dirty="0" smtClean="0">
                <a:latin typeface="Comic Sans MS"/>
                <a:cs typeface="Comic Sans MS"/>
              </a:rPr>
              <a:t> is an integer and enumerates the transmitted order.</a:t>
            </a:r>
          </a:p>
          <a:p>
            <a:pPr marL="342900" indent="-342900">
              <a:spcBef>
                <a:spcPct val="20000"/>
              </a:spcBef>
              <a:spcAft>
                <a:spcPts val="600"/>
              </a:spcAft>
              <a:buFont typeface="Arial"/>
              <a:buChar char="•"/>
              <a:defRPr/>
            </a:pPr>
            <a:r>
              <a:rPr lang="en-US" sz="2400" dirty="0" smtClean="0">
                <a:latin typeface="Comic Sans MS"/>
                <a:cs typeface="Comic Sans MS"/>
              </a:rPr>
              <a:t>Only one spectral channel per measurement</a:t>
            </a:r>
          </a:p>
          <a:p>
            <a:pPr marL="342900" indent="-342900">
              <a:spcBef>
                <a:spcPct val="20000"/>
              </a:spcBef>
              <a:spcAft>
                <a:spcPts val="600"/>
              </a:spcAft>
              <a:buFont typeface="Arial"/>
              <a:buChar char="•"/>
              <a:defRPr/>
            </a:pPr>
            <a:r>
              <a:rPr lang="en-US" sz="2400" dirty="0" smtClean="0">
                <a:latin typeface="Comic Sans MS"/>
                <a:cs typeface="Comic Sans MS"/>
              </a:rPr>
              <a:t>Transmittance and wavelength must be calibrated.</a:t>
            </a:r>
          </a:p>
          <a:p>
            <a:pPr marL="342900" indent="-342900">
              <a:spcBef>
                <a:spcPct val="20000"/>
              </a:spcBef>
              <a:spcAft>
                <a:spcPts val="600"/>
              </a:spcAft>
              <a:buFont typeface="Arial"/>
              <a:buChar char="•"/>
              <a:defRPr/>
            </a:pPr>
            <a:r>
              <a:rPr lang="en-US" sz="2400" dirty="0" smtClean="0">
                <a:latin typeface="Comic Sans MS"/>
                <a:cs typeface="Comic Sans MS"/>
              </a:rPr>
              <a:t>Allows high spectral resolution, if the finesse F or the order </a:t>
            </a:r>
            <a:r>
              <a:rPr lang="en-US" sz="2400" dirty="0" err="1" smtClean="0">
                <a:latin typeface="Comic Sans MS"/>
                <a:cs typeface="Comic Sans MS"/>
              </a:rPr>
              <a:t>m</a:t>
            </a:r>
            <a:r>
              <a:rPr lang="en-US" sz="2400" dirty="0" smtClean="0">
                <a:latin typeface="Comic Sans MS"/>
                <a:cs typeface="Comic Sans MS"/>
              </a:rPr>
              <a:t> is high. In the latter case, a pre-filtering is required to select only one wavelength (order-selection).</a:t>
            </a:r>
          </a:p>
        </p:txBody>
      </p:sp>
    </p:spTree>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0196" y="0"/>
            <a:ext cx="9154196" cy="6858000"/>
          </a:xfrm>
          <a:prstGeom prst="rect">
            <a:avLst/>
          </a:prstGeom>
        </p:spPr>
      </p:pic>
      <p:sp>
        <p:nvSpPr>
          <p:cNvPr id="8" name="Title 7"/>
          <p:cNvSpPr>
            <a:spLocks noGrp="1"/>
          </p:cNvSpPr>
          <p:nvPr>
            <p:ph type="title"/>
          </p:nvPr>
        </p:nvSpPr>
        <p:spPr/>
        <p:txBody>
          <a:bodyPr/>
          <a:lstStyle/>
          <a:p>
            <a:endParaRPr lang="en-US"/>
          </a:p>
        </p:txBody>
      </p:sp>
    </p:spTree>
    <p:extLst>
      <p:ext uri="{BB962C8B-B14F-4D97-AF65-F5344CB8AC3E}">
        <p14:creationId xmlns:p14="http://schemas.microsoft.com/office/powerpoint/2010/main" val="88473614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714592" cy="1143000"/>
          </a:xfrm>
        </p:spPr>
        <p:txBody>
          <a:bodyPr/>
          <a:lstStyle/>
          <a:p>
            <a:r>
              <a:rPr lang="en-US" dirty="0" smtClean="0"/>
              <a:t>VIMOS IFU</a:t>
            </a:r>
            <a:endParaRPr lang="en-US" dirty="0"/>
          </a:p>
        </p:txBody>
      </p:sp>
      <p:pic>
        <p:nvPicPr>
          <p:cNvPr id="7" name="Picture 6"/>
          <p:cNvPicPr>
            <a:picLocks noChangeAspect="1"/>
          </p:cNvPicPr>
          <p:nvPr/>
        </p:nvPicPr>
        <p:blipFill>
          <a:blip r:embed="rId2"/>
          <a:stretch>
            <a:fillRect/>
          </a:stretch>
        </p:blipFill>
        <p:spPr>
          <a:xfrm>
            <a:off x="838200" y="0"/>
            <a:ext cx="7848600" cy="6908713"/>
          </a:xfrm>
          <a:prstGeom prst="rect">
            <a:avLst/>
          </a:prstGeom>
        </p:spPr>
      </p:pic>
    </p:spTree>
    <p:extLst>
      <p:ext uri="{BB962C8B-B14F-4D97-AF65-F5344CB8AC3E}">
        <p14:creationId xmlns:p14="http://schemas.microsoft.com/office/powerpoint/2010/main" val="394747145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VLT spectrographs</a:t>
            </a:r>
            <a:endParaRPr lang="en-US" dirty="0"/>
          </a:p>
        </p:txBody>
      </p:sp>
      <p:sp>
        <p:nvSpPr>
          <p:cNvPr id="3" name="Content Placeholder 2"/>
          <p:cNvSpPr>
            <a:spLocks noGrp="1"/>
          </p:cNvSpPr>
          <p:nvPr>
            <p:ph idx="1"/>
          </p:nvPr>
        </p:nvSpPr>
        <p:spPr>
          <a:xfrm>
            <a:off x="457200" y="1600200"/>
            <a:ext cx="3421342" cy="4525963"/>
          </a:xfrm>
        </p:spPr>
        <p:txBody>
          <a:bodyPr>
            <a:normAutofit lnSpcReduction="10000"/>
          </a:bodyPr>
          <a:lstStyle/>
          <a:p>
            <a:pPr>
              <a:buNone/>
            </a:pPr>
            <a:r>
              <a:rPr lang="en-US" dirty="0" smtClean="0"/>
              <a:t>X-shooter:</a:t>
            </a:r>
          </a:p>
          <a:p>
            <a:r>
              <a:rPr lang="en-US" sz="2400" dirty="0" smtClean="0"/>
              <a:t>Single-field</a:t>
            </a:r>
          </a:p>
          <a:p>
            <a:r>
              <a:rPr lang="en-US" sz="2400" dirty="0" smtClean="0"/>
              <a:t>Medium resolution</a:t>
            </a:r>
          </a:p>
          <a:p>
            <a:r>
              <a:rPr lang="en-US" sz="2400" dirty="0" smtClean="0"/>
              <a:t>Extreme wavelength range in one shot from 300 nm to 2.5 µ</a:t>
            </a:r>
            <a:r>
              <a:rPr lang="en-US" sz="2400" dirty="0" err="1" smtClean="0"/>
              <a:t>m</a:t>
            </a:r>
            <a:r>
              <a:rPr lang="en-US" sz="2400" dirty="0" smtClean="0"/>
              <a:t> in 3 arms</a:t>
            </a:r>
          </a:p>
          <a:p>
            <a:r>
              <a:rPr lang="en-US" sz="2400" dirty="0" smtClean="0"/>
              <a:t>IFU unit</a:t>
            </a:r>
          </a:p>
          <a:p>
            <a:r>
              <a:rPr lang="en-US" sz="2400" dirty="0" smtClean="0"/>
              <a:t>Already commissioned</a:t>
            </a:r>
            <a:endParaRPr lang="en-US" sz="2400" dirty="0"/>
          </a:p>
        </p:txBody>
      </p:sp>
      <p:pic>
        <p:nvPicPr>
          <p:cNvPr id="4" name="Picture 3"/>
          <p:cNvPicPr>
            <a:picLocks noChangeAspect="1"/>
          </p:cNvPicPr>
          <p:nvPr/>
        </p:nvPicPr>
        <p:blipFill>
          <a:blip r:embed="rId2"/>
          <a:stretch>
            <a:fillRect/>
          </a:stretch>
        </p:blipFill>
        <p:spPr>
          <a:xfrm>
            <a:off x="3878542" y="1752600"/>
            <a:ext cx="5265458" cy="4068763"/>
          </a:xfrm>
          <a:prstGeom prst="rect">
            <a:avLst/>
          </a:prstGeom>
        </p:spPr>
      </p:pic>
    </p:spTree>
    <p:extLst>
      <p:ext uri="{BB962C8B-B14F-4D97-AF65-F5344CB8AC3E}">
        <p14:creationId xmlns:p14="http://schemas.microsoft.com/office/powerpoint/2010/main" val="5028093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VLT spectrographs</a:t>
            </a:r>
            <a:endParaRPr lang="en-US" dirty="0"/>
          </a:p>
        </p:txBody>
      </p:sp>
      <p:pic>
        <p:nvPicPr>
          <p:cNvPr id="6" name="Picture 5"/>
          <p:cNvPicPr>
            <a:picLocks noChangeAspect="1"/>
          </p:cNvPicPr>
          <p:nvPr/>
        </p:nvPicPr>
        <p:blipFill>
          <a:blip r:embed="rId2"/>
          <a:stretch>
            <a:fillRect/>
          </a:stretch>
        </p:blipFill>
        <p:spPr>
          <a:xfrm>
            <a:off x="475968" y="2286000"/>
            <a:ext cx="8058432" cy="3913200"/>
          </a:xfrm>
          <a:prstGeom prst="rect">
            <a:avLst/>
          </a:prstGeom>
        </p:spPr>
      </p:pic>
      <p:sp>
        <p:nvSpPr>
          <p:cNvPr id="8" name="Content Placeholder 2"/>
          <p:cNvSpPr>
            <a:spLocks noGrp="1"/>
          </p:cNvSpPr>
          <p:nvPr>
            <p:ph idx="1"/>
          </p:nvPr>
        </p:nvSpPr>
        <p:spPr>
          <a:xfrm>
            <a:off x="457200" y="1600200"/>
            <a:ext cx="3421342" cy="4525963"/>
          </a:xfrm>
        </p:spPr>
        <p:txBody>
          <a:bodyPr>
            <a:normAutofit/>
          </a:bodyPr>
          <a:lstStyle/>
          <a:p>
            <a:pPr>
              <a:buNone/>
            </a:pPr>
            <a:r>
              <a:rPr lang="en-US" dirty="0" smtClean="0"/>
              <a:t>X-shooter</a:t>
            </a:r>
          </a:p>
        </p:txBody>
      </p:sp>
    </p:spTree>
    <p:extLst>
      <p:ext uri="{BB962C8B-B14F-4D97-AF65-F5344CB8AC3E}">
        <p14:creationId xmlns:p14="http://schemas.microsoft.com/office/powerpoint/2010/main" val="347367404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VLT spectrographs</a:t>
            </a:r>
            <a:endParaRPr lang="en-US" dirty="0"/>
          </a:p>
        </p:txBody>
      </p:sp>
      <p:sp>
        <p:nvSpPr>
          <p:cNvPr id="3" name="Content Placeholder 2"/>
          <p:cNvSpPr>
            <a:spLocks noGrp="1"/>
          </p:cNvSpPr>
          <p:nvPr>
            <p:ph idx="1"/>
          </p:nvPr>
        </p:nvSpPr>
        <p:spPr>
          <a:xfrm>
            <a:off x="457200" y="1600200"/>
            <a:ext cx="3421342" cy="4525963"/>
          </a:xfrm>
        </p:spPr>
        <p:txBody>
          <a:bodyPr>
            <a:normAutofit fontScale="92500" lnSpcReduction="10000"/>
          </a:bodyPr>
          <a:lstStyle/>
          <a:p>
            <a:pPr>
              <a:buNone/>
            </a:pPr>
            <a:r>
              <a:rPr lang="en-US" dirty="0" smtClean="0"/>
              <a:t>MUSE:</a:t>
            </a:r>
          </a:p>
          <a:p>
            <a:r>
              <a:rPr lang="en-US" sz="2400" dirty="0" smtClean="0"/>
              <a:t>AO</a:t>
            </a:r>
          </a:p>
          <a:p>
            <a:r>
              <a:rPr lang="en-US" sz="2400" dirty="0" smtClean="0"/>
              <a:t>IFU with 1’ </a:t>
            </a:r>
            <a:r>
              <a:rPr lang="en-US" sz="2400" dirty="0" err="1" smtClean="0"/>
              <a:t>x</a:t>
            </a:r>
            <a:r>
              <a:rPr lang="en-US" sz="2400" dirty="0" smtClean="0"/>
              <a:t> 1’ (0,2” sampling) or 7.5” </a:t>
            </a:r>
            <a:r>
              <a:rPr lang="en-US" sz="2400" dirty="0" err="1" smtClean="0"/>
              <a:t>x</a:t>
            </a:r>
            <a:r>
              <a:rPr lang="en-US" sz="2400" dirty="0" smtClean="0"/>
              <a:t> 7.5” (0,025” sampling) </a:t>
            </a:r>
          </a:p>
          <a:p>
            <a:r>
              <a:rPr lang="en-US" sz="2400" dirty="0" smtClean="0"/>
              <a:t>Array of 24 fields organized in 24 spectrographs</a:t>
            </a:r>
          </a:p>
          <a:p>
            <a:r>
              <a:rPr lang="en-US" sz="2400" dirty="0" smtClean="0"/>
              <a:t>Resolution 2000 – 4000 @ NIR</a:t>
            </a:r>
          </a:p>
          <a:p>
            <a:r>
              <a:rPr lang="en-US" sz="2400" dirty="0" smtClean="0"/>
              <a:t>Available in 2011</a:t>
            </a:r>
            <a:endParaRPr lang="en-US" sz="2400" dirty="0"/>
          </a:p>
        </p:txBody>
      </p:sp>
      <p:pic>
        <p:nvPicPr>
          <p:cNvPr id="5" name="Picture 4"/>
          <p:cNvPicPr>
            <a:picLocks noChangeAspect="1"/>
          </p:cNvPicPr>
          <p:nvPr/>
        </p:nvPicPr>
        <p:blipFill>
          <a:blip r:embed="rId2"/>
          <a:stretch>
            <a:fillRect/>
          </a:stretch>
        </p:blipFill>
        <p:spPr>
          <a:xfrm>
            <a:off x="3865640" y="2203475"/>
            <a:ext cx="5278360" cy="3922688"/>
          </a:xfrm>
          <a:prstGeom prst="rect">
            <a:avLst/>
          </a:prstGeom>
        </p:spPr>
      </p:pic>
    </p:spTree>
    <p:extLst>
      <p:ext uri="{BB962C8B-B14F-4D97-AF65-F5344CB8AC3E}">
        <p14:creationId xmlns:p14="http://schemas.microsoft.com/office/powerpoint/2010/main" val="76749797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VLT instruments</a:t>
            </a:r>
            <a:endParaRPr lang="en-US" dirty="0"/>
          </a:p>
        </p:txBody>
      </p:sp>
      <p:sp>
        <p:nvSpPr>
          <p:cNvPr id="3" name="Content Placeholder 2"/>
          <p:cNvSpPr>
            <a:spLocks noGrp="1"/>
          </p:cNvSpPr>
          <p:nvPr>
            <p:ph idx="1"/>
          </p:nvPr>
        </p:nvSpPr>
        <p:spPr>
          <a:xfrm>
            <a:off x="457200" y="1600200"/>
            <a:ext cx="7772400" cy="4525963"/>
          </a:xfrm>
        </p:spPr>
        <p:txBody>
          <a:bodyPr>
            <a:normAutofit fontScale="77500" lnSpcReduction="20000"/>
          </a:bodyPr>
          <a:lstStyle/>
          <a:p>
            <a:pPr>
              <a:buNone/>
            </a:pPr>
            <a:r>
              <a:rPr lang="en-US" sz="3097" dirty="0" smtClean="0"/>
              <a:t>Science objectives of MUSE:</a:t>
            </a:r>
          </a:p>
          <a:p>
            <a:pPr>
              <a:buNone/>
            </a:pPr>
            <a:r>
              <a:rPr lang="en-US" sz="2400" dirty="0" smtClean="0"/>
              <a:t>Formation of galaxies: high </a:t>
            </a:r>
            <a:r>
              <a:rPr lang="en-US" sz="2400" dirty="0" err="1" smtClean="0"/>
              <a:t>redshift</a:t>
            </a:r>
            <a:r>
              <a:rPr lang="en-US" sz="2400" dirty="0" smtClean="0"/>
              <a:t> Lyman alpha emitters, </a:t>
            </a:r>
            <a:r>
              <a:rPr lang="en-US" sz="2400" dirty="0" err="1" smtClean="0"/>
              <a:t>flouorescent</a:t>
            </a:r>
            <a:r>
              <a:rPr lang="en-US" sz="2400" dirty="0" smtClean="0"/>
              <a:t> emission and the cosmic web, </a:t>
            </a:r>
            <a:r>
              <a:rPr lang="en-US" sz="2400" dirty="0" err="1" smtClean="0"/>
              <a:t>reionisation</a:t>
            </a:r>
            <a:r>
              <a:rPr lang="en-US" sz="2400" dirty="0" smtClean="0"/>
              <a:t>, feedback processes and galaxy formation, ultra-deep surveys using strong gravitational </a:t>
            </a:r>
            <a:r>
              <a:rPr lang="en-US" sz="2400" dirty="0" err="1" smtClean="0"/>
              <a:t>lensing</a:t>
            </a:r>
            <a:r>
              <a:rPr lang="en-US" sz="2400" dirty="0" smtClean="0"/>
              <a:t>, resolved spectroscopy at intermediate </a:t>
            </a:r>
            <a:r>
              <a:rPr lang="en-US" sz="2400" dirty="0" err="1" smtClean="0"/>
              <a:t>redshifts</a:t>
            </a:r>
            <a:r>
              <a:rPr lang="en-US" sz="2400" dirty="0" smtClean="0"/>
              <a:t>, </a:t>
            </a:r>
            <a:r>
              <a:rPr lang="en-US" sz="2400" dirty="0" err="1" smtClean="0"/>
              <a:t>Sunyaev-Zeldovich</a:t>
            </a:r>
            <a:r>
              <a:rPr lang="en-US" sz="2400" dirty="0" smtClean="0"/>
              <a:t> </a:t>
            </a:r>
            <a:r>
              <a:rPr lang="en-US" sz="2400" dirty="0" err="1" smtClean="0"/>
              <a:t>effectlate</a:t>
            </a:r>
            <a:r>
              <a:rPr lang="en-US" sz="2400" dirty="0" smtClean="0"/>
              <a:t> forming population III objects</a:t>
            </a:r>
          </a:p>
          <a:p>
            <a:pPr>
              <a:buNone/>
            </a:pPr>
            <a:r>
              <a:rPr lang="en-US" sz="2400" dirty="0" smtClean="0"/>
              <a:t>Nearby galaxies: </a:t>
            </a:r>
            <a:r>
              <a:rPr lang="en-US" sz="2400" dirty="0" err="1" smtClean="0"/>
              <a:t>supermassive</a:t>
            </a:r>
            <a:r>
              <a:rPr lang="en-US" sz="2400" dirty="0" smtClean="0"/>
              <a:t> black holes in nearby galaxies, kinematics and stellar populations, interacting galaxies, star formation in nearby galaxies</a:t>
            </a:r>
          </a:p>
          <a:p>
            <a:pPr>
              <a:buNone/>
            </a:pPr>
            <a:r>
              <a:rPr lang="en-US" sz="2400" dirty="0" smtClean="0"/>
              <a:t>Stars and resolved stellar populations: early stages of stellar evolution, </a:t>
            </a:r>
            <a:r>
              <a:rPr lang="en-US" sz="2400" dirty="0" err="1" smtClean="0"/>
              <a:t>masive</a:t>
            </a:r>
            <a:r>
              <a:rPr lang="en-US" sz="2400" dirty="0" smtClean="0"/>
              <a:t> spectroscopy of stellar fields: the Milky Way and the </a:t>
            </a:r>
            <a:r>
              <a:rPr lang="en-US" sz="2400" dirty="0" err="1" smtClean="0"/>
              <a:t>Magellanic</a:t>
            </a:r>
            <a:r>
              <a:rPr lang="en-US" sz="2400" dirty="0" smtClean="0"/>
              <a:t> </a:t>
            </a:r>
            <a:r>
              <a:rPr lang="en-US" sz="2400" dirty="0" err="1" smtClean="0"/>
              <a:t>Cloudsthe</a:t>
            </a:r>
            <a:r>
              <a:rPr lang="en-US" sz="2400" dirty="0" smtClean="0"/>
              <a:t>, Local Group and beyond</a:t>
            </a:r>
          </a:p>
          <a:p>
            <a:pPr>
              <a:buNone/>
            </a:pPr>
            <a:r>
              <a:rPr lang="en-US" sz="2400" dirty="0" smtClean="0"/>
              <a:t>Solar system: Galilean satellites, Titan surface, heterogeneities of the small bodies, temporal changes in the gas giant planets</a:t>
            </a:r>
            <a:endParaRPr lang="en-US" sz="2400" dirty="0"/>
          </a:p>
        </p:txBody>
      </p:sp>
    </p:spTree>
    <p:extLst>
      <p:ext uri="{BB962C8B-B14F-4D97-AF65-F5344CB8AC3E}">
        <p14:creationId xmlns:p14="http://schemas.microsoft.com/office/powerpoint/2010/main" val="387217650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VLT spectrographs</a:t>
            </a:r>
            <a:endParaRPr lang="en-US" dirty="0"/>
          </a:p>
        </p:txBody>
      </p:sp>
      <p:sp>
        <p:nvSpPr>
          <p:cNvPr id="3" name="Content Placeholder 2"/>
          <p:cNvSpPr>
            <a:spLocks noGrp="1"/>
          </p:cNvSpPr>
          <p:nvPr>
            <p:ph idx="1"/>
          </p:nvPr>
        </p:nvSpPr>
        <p:spPr>
          <a:xfrm>
            <a:off x="457200" y="1600200"/>
            <a:ext cx="8229600" cy="4525963"/>
          </a:xfrm>
        </p:spPr>
        <p:txBody>
          <a:bodyPr>
            <a:normAutofit lnSpcReduction="10000"/>
          </a:bodyPr>
          <a:lstStyle/>
          <a:p>
            <a:pPr>
              <a:buNone/>
            </a:pPr>
            <a:r>
              <a:rPr lang="en-US" dirty="0" smtClean="0"/>
              <a:t>ESPRESSO:</a:t>
            </a:r>
          </a:p>
          <a:p>
            <a:r>
              <a:rPr lang="en-US" sz="2400" dirty="0" smtClean="0"/>
              <a:t>No AO</a:t>
            </a:r>
          </a:p>
          <a:p>
            <a:r>
              <a:rPr lang="en-US" sz="2400" dirty="0" smtClean="0"/>
              <a:t>Single field, fiber-fed </a:t>
            </a:r>
            <a:r>
              <a:rPr lang="en-US" sz="2400" dirty="0" err="1" smtClean="0"/>
              <a:t>echelle</a:t>
            </a:r>
            <a:r>
              <a:rPr lang="en-US" sz="2400" dirty="0" smtClean="0"/>
              <a:t> spectrograph</a:t>
            </a:r>
          </a:p>
          <a:p>
            <a:r>
              <a:rPr lang="en-US" sz="2400" dirty="0" smtClean="0"/>
              <a:t>High spectral resolution (R = 140’000)</a:t>
            </a:r>
          </a:p>
          <a:p>
            <a:r>
              <a:rPr lang="en-US" sz="2400" dirty="0" smtClean="0"/>
              <a:t>Extreme stability for highest RV precision</a:t>
            </a:r>
          </a:p>
          <a:p>
            <a:r>
              <a:rPr lang="en-US" sz="2400" dirty="0" smtClean="0"/>
              <a:t>Uses up to 4 </a:t>
            </a:r>
            <a:r>
              <a:rPr lang="en-US" sz="2400" dirty="0" err="1" smtClean="0"/>
              <a:t>UTs</a:t>
            </a:r>
            <a:endParaRPr lang="en-US" sz="2400" dirty="0" smtClean="0"/>
          </a:p>
          <a:p>
            <a:r>
              <a:rPr lang="en-US" sz="2400" dirty="0" smtClean="0"/>
              <a:t>(first 16-m-equivalent</a:t>
            </a:r>
          </a:p>
          <a:p>
            <a:r>
              <a:rPr lang="en-US" sz="2400" dirty="0" smtClean="0"/>
              <a:t> telescope)</a:t>
            </a:r>
          </a:p>
          <a:p>
            <a:r>
              <a:rPr lang="en-US" sz="2400" dirty="0" smtClean="0"/>
              <a:t>Available in 2014</a:t>
            </a:r>
            <a:endParaRPr lang="en-US" sz="2400" dirty="0"/>
          </a:p>
        </p:txBody>
      </p:sp>
      <p:pic>
        <p:nvPicPr>
          <p:cNvPr id="6" name="Picture 5"/>
          <p:cNvPicPr>
            <a:picLocks noChangeAspect="1"/>
          </p:cNvPicPr>
          <p:nvPr/>
        </p:nvPicPr>
        <p:blipFill>
          <a:blip r:embed="rId2"/>
          <a:stretch>
            <a:fillRect/>
          </a:stretch>
        </p:blipFill>
        <p:spPr>
          <a:xfrm>
            <a:off x="4419600" y="4234896"/>
            <a:ext cx="4419600" cy="2623104"/>
          </a:xfrm>
          <a:prstGeom prst="rect">
            <a:avLst/>
          </a:prstGeom>
        </p:spPr>
      </p:pic>
    </p:spTree>
    <p:extLst>
      <p:ext uri="{BB962C8B-B14F-4D97-AF65-F5344CB8AC3E}">
        <p14:creationId xmlns:p14="http://schemas.microsoft.com/office/powerpoint/2010/main" val="351704441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VLT spectrographs</a:t>
            </a:r>
            <a:endParaRPr lang="en-US" dirty="0"/>
          </a:p>
        </p:txBody>
      </p:sp>
      <p:pic>
        <p:nvPicPr>
          <p:cNvPr id="6" name="Picture 5"/>
          <p:cNvPicPr>
            <a:picLocks noChangeAspect="1"/>
          </p:cNvPicPr>
          <p:nvPr/>
        </p:nvPicPr>
        <p:blipFill>
          <a:blip r:embed="rId2"/>
          <a:stretch>
            <a:fillRect/>
          </a:stretch>
        </p:blipFill>
        <p:spPr>
          <a:xfrm>
            <a:off x="3581400" y="3570468"/>
            <a:ext cx="5562600" cy="3287532"/>
          </a:xfrm>
          <a:prstGeom prst="rect">
            <a:avLst/>
          </a:prstGeom>
        </p:spPr>
      </p:pic>
      <p:pic>
        <p:nvPicPr>
          <p:cNvPr id="5" name="Picture 4"/>
          <p:cNvPicPr>
            <a:picLocks noChangeAspect="1"/>
          </p:cNvPicPr>
          <p:nvPr/>
        </p:nvPicPr>
        <p:blipFill>
          <a:blip r:embed="rId3"/>
          <a:stretch>
            <a:fillRect/>
          </a:stretch>
        </p:blipFill>
        <p:spPr>
          <a:xfrm>
            <a:off x="152400" y="1417638"/>
            <a:ext cx="4800600" cy="2612985"/>
          </a:xfrm>
          <a:prstGeom prst="rect">
            <a:avLst/>
          </a:prstGeom>
        </p:spPr>
      </p:pic>
    </p:spTree>
    <p:extLst>
      <p:ext uri="{BB962C8B-B14F-4D97-AF65-F5344CB8AC3E}">
        <p14:creationId xmlns:p14="http://schemas.microsoft.com/office/powerpoint/2010/main" val="161560644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VLT spectrographs</a:t>
            </a:r>
            <a:endParaRPr lang="en-US" dirty="0"/>
          </a:p>
        </p:txBody>
      </p:sp>
      <p:sp>
        <p:nvSpPr>
          <p:cNvPr id="3" name="Content Placeholder 2"/>
          <p:cNvSpPr>
            <a:spLocks noGrp="1"/>
          </p:cNvSpPr>
          <p:nvPr>
            <p:ph idx="1"/>
          </p:nvPr>
        </p:nvSpPr>
        <p:spPr>
          <a:xfrm>
            <a:off x="457200" y="1600200"/>
            <a:ext cx="8229600" cy="4525963"/>
          </a:xfrm>
        </p:spPr>
        <p:txBody>
          <a:bodyPr>
            <a:normAutofit/>
          </a:bodyPr>
          <a:lstStyle/>
          <a:p>
            <a:pPr>
              <a:buNone/>
            </a:pPr>
            <a:r>
              <a:rPr lang="en-US" dirty="0" smtClean="0"/>
              <a:t>ESPRESSO Science:</a:t>
            </a:r>
          </a:p>
          <a:p>
            <a:r>
              <a:rPr lang="en-US" sz="2400" dirty="0" smtClean="0"/>
              <a:t>Low-mass and rocky extra-solar planets</a:t>
            </a:r>
          </a:p>
          <a:p>
            <a:r>
              <a:rPr lang="en-US" sz="2400" dirty="0" smtClean="0"/>
              <a:t>Planets around late-type stars</a:t>
            </a:r>
          </a:p>
          <a:p>
            <a:r>
              <a:rPr lang="en-US" sz="2400" dirty="0" smtClean="0"/>
              <a:t>Variability of physical constants</a:t>
            </a:r>
          </a:p>
          <a:p>
            <a:r>
              <a:rPr lang="en-US" sz="2400" dirty="0" smtClean="0"/>
              <a:t>Abundances in near-by galaxies</a:t>
            </a:r>
          </a:p>
          <a:p>
            <a:r>
              <a:rPr lang="en-US" sz="2400" dirty="0" smtClean="0"/>
              <a:t>Etc.</a:t>
            </a:r>
          </a:p>
        </p:txBody>
      </p:sp>
    </p:spTree>
    <p:extLst>
      <p:ext uri="{BB962C8B-B14F-4D97-AF65-F5344CB8AC3E}">
        <p14:creationId xmlns:p14="http://schemas.microsoft.com/office/powerpoint/2010/main" val="322938237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Challenges for ELT spectrographs</a:t>
            </a:r>
            <a:endParaRPr lang="en-US" dirty="0"/>
          </a:p>
        </p:txBody>
      </p:sp>
      <p:sp>
        <p:nvSpPr>
          <p:cNvPr id="3" name="Content Placeholder 2"/>
          <p:cNvSpPr>
            <a:spLocks noGrp="1"/>
          </p:cNvSpPr>
          <p:nvPr>
            <p:ph idx="1"/>
          </p:nvPr>
        </p:nvSpPr>
        <p:spPr>
          <a:xfrm>
            <a:off x="457200" y="1600200"/>
            <a:ext cx="8229600" cy="4525963"/>
          </a:xfrm>
        </p:spPr>
        <p:txBody>
          <a:bodyPr>
            <a:normAutofit/>
          </a:bodyPr>
          <a:lstStyle/>
          <a:p>
            <a:r>
              <a:rPr lang="en-US" sz="2400" dirty="0" smtClean="0"/>
              <a:t>Huge telescope -&gt; huge instrumentations (conservation of </a:t>
            </a:r>
            <a:r>
              <a:rPr lang="en-US" sz="2400" dirty="0" err="1" smtClean="0"/>
              <a:t>étendu</a:t>
            </a:r>
            <a:r>
              <a:rPr lang="en-US" sz="2400" dirty="0" smtClean="0"/>
              <a:t>)</a:t>
            </a:r>
          </a:p>
          <a:p>
            <a:r>
              <a:rPr lang="en-US" sz="2400" dirty="0" smtClean="0"/>
              <a:t>Or, massive adaptive optics (very complex and demanding with increasing telescope size, difficulty increases with D and with ~1/</a:t>
            </a:r>
            <a:r>
              <a:rPr lang="en-US" sz="2400" dirty="0" smtClean="0">
                <a:latin typeface="Symbol" charset="2"/>
                <a:cs typeface="Symbol" charset="2"/>
              </a:rPr>
              <a:t>l</a:t>
            </a:r>
          </a:p>
          <a:p>
            <a:r>
              <a:rPr lang="en-US" sz="2400" dirty="0" smtClean="0"/>
              <a:t>Location of the instruments (trade-off between stability and efficiency)</a:t>
            </a:r>
          </a:p>
          <a:p>
            <a:r>
              <a:rPr lang="en-US" sz="2400" dirty="0" smtClean="0"/>
              <a:t>Costs</a:t>
            </a:r>
          </a:p>
        </p:txBody>
      </p:sp>
    </p:spTree>
    <p:extLst>
      <p:ext uri="{BB962C8B-B14F-4D97-AF65-F5344CB8AC3E}">
        <p14:creationId xmlns:p14="http://schemas.microsoft.com/office/powerpoint/2010/main" val="27342116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Fabry-Pérot</a:t>
            </a:r>
            <a:r>
              <a:rPr lang="en-US" dirty="0" smtClean="0"/>
              <a:t> spectrometer</a:t>
            </a:r>
            <a:endParaRPr lang="en-US" dirty="0"/>
          </a:p>
        </p:txBody>
      </p:sp>
      <p:pic>
        <p:nvPicPr>
          <p:cNvPr id="28" name="Picture 27"/>
          <p:cNvPicPr>
            <a:picLocks noChangeAspect="1"/>
          </p:cNvPicPr>
          <p:nvPr/>
        </p:nvPicPr>
        <p:blipFill>
          <a:blip r:embed="rId3"/>
          <a:stretch>
            <a:fillRect/>
          </a:stretch>
        </p:blipFill>
        <p:spPr>
          <a:xfrm>
            <a:off x="457200" y="1295401"/>
            <a:ext cx="4587240" cy="3276600"/>
          </a:xfrm>
          <a:prstGeom prst="rect">
            <a:avLst/>
          </a:prstGeom>
        </p:spPr>
      </p:pic>
      <p:graphicFrame>
        <p:nvGraphicFramePr>
          <p:cNvPr id="6" name="Object 5"/>
          <p:cNvGraphicFramePr>
            <a:graphicFrameLocks noChangeAspect="1"/>
          </p:cNvGraphicFramePr>
          <p:nvPr/>
        </p:nvGraphicFramePr>
        <p:xfrm>
          <a:off x="5387975" y="1708150"/>
          <a:ext cx="3621088" cy="2528888"/>
        </p:xfrm>
        <a:graphic>
          <a:graphicData uri="http://schemas.openxmlformats.org/presentationml/2006/ole">
            <mc:AlternateContent xmlns:mc="http://schemas.openxmlformats.org/markup-compatibility/2006">
              <mc:Choice xmlns:v="urn:schemas-microsoft-com:vml" Requires="v">
                <p:oleObj spid="_x0000_s25616" name="Equation" r:id="rId4" imgW="2146300" imgH="1498600" progId="Equation.3">
                  <p:embed/>
                </p:oleObj>
              </mc:Choice>
              <mc:Fallback>
                <p:oleObj name="Equation" r:id="rId4" imgW="2146300" imgH="149860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87975" y="1708150"/>
                        <a:ext cx="3621088" cy="2528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6"/>
          <p:cNvGraphicFramePr>
            <a:graphicFrameLocks noChangeAspect="1"/>
          </p:cNvGraphicFramePr>
          <p:nvPr/>
        </p:nvGraphicFramePr>
        <p:xfrm>
          <a:off x="534193" y="4864100"/>
          <a:ext cx="6246813" cy="1914525"/>
        </p:xfrm>
        <a:graphic>
          <a:graphicData uri="http://schemas.openxmlformats.org/presentationml/2006/ole">
            <mc:AlternateContent xmlns:mc="http://schemas.openxmlformats.org/markup-compatibility/2006">
              <mc:Choice xmlns:v="urn:schemas-microsoft-com:vml" Requires="v">
                <p:oleObj spid="_x0000_s25617" name="Equation" r:id="rId6" imgW="3479800" imgH="1066800" progId="Equation.3">
                  <p:embed/>
                </p:oleObj>
              </mc:Choice>
              <mc:Fallback>
                <p:oleObj name="Equation" r:id="rId6" imgW="3479800" imgH="1066800" progId="Equation.3">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4193" y="4864100"/>
                        <a:ext cx="6246813" cy="1914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0" name="Group 19"/>
          <p:cNvGrpSpPr/>
          <p:nvPr/>
        </p:nvGrpSpPr>
        <p:grpSpPr>
          <a:xfrm>
            <a:off x="2762975" y="1219200"/>
            <a:ext cx="6381025" cy="2969402"/>
            <a:chOff x="2762975" y="1219200"/>
            <a:chExt cx="6381025" cy="2969402"/>
          </a:xfrm>
        </p:grpSpPr>
        <p:sp>
          <p:nvSpPr>
            <p:cNvPr id="18" name="Freeform 17"/>
            <p:cNvSpPr/>
            <p:nvPr/>
          </p:nvSpPr>
          <p:spPr>
            <a:xfrm>
              <a:off x="2762975" y="1626425"/>
              <a:ext cx="1548603" cy="2562177"/>
            </a:xfrm>
            <a:custGeom>
              <a:avLst/>
              <a:gdLst>
                <a:gd name="connsiteX0" fmla="*/ 0 w 1548603"/>
                <a:gd name="connsiteY0" fmla="*/ 2562177 h 2562177"/>
                <a:gd name="connsiteX1" fmla="*/ 545911 w 1548603"/>
                <a:gd name="connsiteY1" fmla="*/ 0 h 2562177"/>
                <a:gd name="connsiteX2" fmla="*/ 1069539 w 1548603"/>
                <a:gd name="connsiteY2" fmla="*/ 0 h 2562177"/>
                <a:gd name="connsiteX3" fmla="*/ 1548603 w 1548603"/>
                <a:gd name="connsiteY3" fmla="*/ 2551037 h 2562177"/>
                <a:gd name="connsiteX4" fmla="*/ 1548603 w 1548603"/>
                <a:gd name="connsiteY4" fmla="*/ 2551037 h 2562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8603" h="2562177">
                  <a:moveTo>
                    <a:pt x="0" y="2562177"/>
                  </a:moveTo>
                  <a:lnTo>
                    <a:pt x="545911" y="0"/>
                  </a:lnTo>
                  <a:lnTo>
                    <a:pt x="1069539" y="0"/>
                  </a:lnTo>
                  <a:lnTo>
                    <a:pt x="1548603" y="2551037"/>
                  </a:lnTo>
                  <a:lnTo>
                    <a:pt x="1548603" y="2551037"/>
                  </a:lnTo>
                </a:path>
              </a:pathLst>
            </a:custGeom>
            <a:noFill/>
            <a:ln>
              <a:solidFill>
                <a:srgbClr val="66006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 name="TextBox 18"/>
            <p:cNvSpPr txBox="1"/>
            <p:nvPr/>
          </p:nvSpPr>
          <p:spPr>
            <a:xfrm>
              <a:off x="3657600" y="1219200"/>
              <a:ext cx="5486400" cy="369332"/>
            </a:xfrm>
            <a:prstGeom prst="rect">
              <a:avLst/>
            </a:prstGeom>
            <a:noFill/>
          </p:spPr>
          <p:txBody>
            <a:bodyPr wrap="square" rtlCol="0">
              <a:spAutoFit/>
            </a:bodyPr>
            <a:lstStyle/>
            <a:p>
              <a:r>
                <a:rPr lang="en-US" dirty="0" smtClean="0">
                  <a:solidFill>
                    <a:srgbClr val="660066"/>
                  </a:solidFill>
                </a:rPr>
                <a:t>Order-separating filter (e.g. with second FP in 1</a:t>
              </a:r>
              <a:r>
                <a:rPr lang="en-US" baseline="30000" dirty="0" smtClean="0">
                  <a:solidFill>
                    <a:srgbClr val="660066"/>
                  </a:solidFill>
                </a:rPr>
                <a:t>st</a:t>
              </a:r>
              <a:r>
                <a:rPr lang="en-US" dirty="0" smtClean="0">
                  <a:solidFill>
                    <a:srgbClr val="660066"/>
                  </a:solidFill>
                </a:rPr>
                <a:t> order)</a:t>
              </a:r>
              <a:endParaRPr lang="en-US" dirty="0">
                <a:solidFill>
                  <a:srgbClr val="660066"/>
                </a:solidFill>
              </a:endParaRP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Fabry-Pérot</a:t>
            </a:r>
            <a:r>
              <a:rPr lang="en-US" dirty="0" smtClean="0"/>
              <a:t> spectrometer</a:t>
            </a:r>
            <a:endParaRPr lang="en-US" dirty="0"/>
          </a:p>
        </p:txBody>
      </p:sp>
      <p:sp>
        <p:nvSpPr>
          <p:cNvPr id="11" name="Oval 10"/>
          <p:cNvSpPr/>
          <p:nvPr/>
        </p:nvSpPr>
        <p:spPr>
          <a:xfrm>
            <a:off x="1524000" y="1861066"/>
            <a:ext cx="228600" cy="2057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Connector 12"/>
          <p:cNvCxnSpPr>
            <a:endCxn id="11" idx="0"/>
          </p:cNvCxnSpPr>
          <p:nvPr/>
        </p:nvCxnSpPr>
        <p:spPr>
          <a:xfrm>
            <a:off x="457200" y="1861066"/>
            <a:ext cx="11811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457200" y="3916878"/>
            <a:ext cx="11811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a:stCxn id="11" idx="0"/>
            <a:endCxn id="18" idx="4"/>
          </p:cNvCxnSpPr>
          <p:nvPr/>
        </p:nvCxnSpPr>
        <p:spPr>
          <a:xfrm rot="16200000" flipH="1">
            <a:off x="2114550" y="1384816"/>
            <a:ext cx="1905000" cy="28575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a:endCxn id="18" idx="0"/>
          </p:cNvCxnSpPr>
          <p:nvPr/>
        </p:nvCxnSpPr>
        <p:spPr>
          <a:xfrm flipV="1">
            <a:off x="1638300" y="2091254"/>
            <a:ext cx="2857500" cy="1825624"/>
          </a:xfrm>
          <a:prstGeom prst="line">
            <a:avLst/>
          </a:prstGeom>
        </p:spPr>
        <p:style>
          <a:lnRef idx="2">
            <a:schemeClr val="accent1"/>
          </a:lnRef>
          <a:fillRef idx="0">
            <a:schemeClr val="accent1"/>
          </a:fillRef>
          <a:effectRef idx="1">
            <a:schemeClr val="accent1"/>
          </a:effectRef>
          <a:fontRef idx="minor">
            <a:schemeClr val="tx1"/>
          </a:fontRef>
        </p:style>
      </p:cxnSp>
      <p:sp>
        <p:nvSpPr>
          <p:cNvPr id="18" name="Oval 17"/>
          <p:cNvSpPr/>
          <p:nvPr/>
        </p:nvSpPr>
        <p:spPr>
          <a:xfrm>
            <a:off x="4419600" y="2091254"/>
            <a:ext cx="152400" cy="167481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 name="Straight Connector 20"/>
          <p:cNvCxnSpPr>
            <a:stCxn id="20" idx="0"/>
          </p:cNvCxnSpPr>
          <p:nvPr/>
        </p:nvCxnSpPr>
        <p:spPr>
          <a:xfrm rot="16200000" flipH="1">
            <a:off x="6781800" y="1861066"/>
            <a:ext cx="838200" cy="1295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p:cNvCxnSpPr>
            <a:stCxn id="20" idx="4"/>
          </p:cNvCxnSpPr>
          <p:nvPr/>
        </p:nvCxnSpPr>
        <p:spPr>
          <a:xfrm rot="5400000" flipH="1" flipV="1">
            <a:off x="6782594" y="2698472"/>
            <a:ext cx="836612" cy="1295400"/>
          </a:xfrm>
          <a:prstGeom prst="line">
            <a:avLst/>
          </a:prstGeom>
        </p:spPr>
        <p:style>
          <a:lnRef idx="2">
            <a:schemeClr val="accent1"/>
          </a:lnRef>
          <a:fillRef idx="0">
            <a:schemeClr val="accent1"/>
          </a:fillRef>
          <a:effectRef idx="1">
            <a:schemeClr val="accent1"/>
          </a:effectRef>
          <a:fontRef idx="minor">
            <a:schemeClr val="tx1"/>
          </a:fontRef>
        </p:style>
      </p:cxnSp>
      <p:sp>
        <p:nvSpPr>
          <p:cNvPr id="27" name="Pentagon 26"/>
          <p:cNvSpPr/>
          <p:nvPr/>
        </p:nvSpPr>
        <p:spPr>
          <a:xfrm>
            <a:off x="7848602" y="2775466"/>
            <a:ext cx="533398" cy="304800"/>
          </a:xfrm>
          <a:prstGeom prst="homePlat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p:cNvSpPr txBox="1"/>
          <p:nvPr/>
        </p:nvSpPr>
        <p:spPr>
          <a:xfrm>
            <a:off x="1028700" y="1427202"/>
            <a:ext cx="1181100" cy="369332"/>
          </a:xfrm>
          <a:prstGeom prst="rect">
            <a:avLst/>
          </a:prstGeom>
          <a:noFill/>
        </p:spPr>
        <p:txBody>
          <a:bodyPr wrap="square" rtlCol="0">
            <a:spAutoFit/>
          </a:bodyPr>
          <a:lstStyle/>
          <a:p>
            <a:r>
              <a:rPr lang="en-US" dirty="0" smtClean="0">
                <a:solidFill>
                  <a:srgbClr val="4F81BD"/>
                </a:solidFill>
              </a:rPr>
              <a:t>Telescope</a:t>
            </a:r>
            <a:endParaRPr lang="en-US" dirty="0">
              <a:solidFill>
                <a:srgbClr val="4F81BD"/>
              </a:solidFill>
            </a:endParaRPr>
          </a:p>
        </p:txBody>
      </p:sp>
      <p:sp>
        <p:nvSpPr>
          <p:cNvPr id="30" name="TextBox 29"/>
          <p:cNvSpPr txBox="1"/>
          <p:nvPr/>
        </p:nvSpPr>
        <p:spPr>
          <a:xfrm>
            <a:off x="2514600" y="3549134"/>
            <a:ext cx="1371600" cy="369332"/>
          </a:xfrm>
          <a:prstGeom prst="rect">
            <a:avLst/>
          </a:prstGeom>
          <a:noFill/>
        </p:spPr>
        <p:txBody>
          <a:bodyPr wrap="square" rtlCol="0">
            <a:spAutoFit/>
          </a:bodyPr>
          <a:lstStyle/>
          <a:p>
            <a:r>
              <a:rPr lang="en-US" dirty="0" smtClean="0">
                <a:solidFill>
                  <a:srgbClr val="008000"/>
                </a:solidFill>
              </a:rPr>
              <a:t>Focal plane</a:t>
            </a:r>
            <a:endParaRPr lang="en-US" dirty="0">
              <a:solidFill>
                <a:srgbClr val="008000"/>
              </a:solidFill>
            </a:endParaRPr>
          </a:p>
        </p:txBody>
      </p:sp>
      <p:sp>
        <p:nvSpPr>
          <p:cNvPr id="33" name="TextBox 32"/>
          <p:cNvSpPr txBox="1"/>
          <p:nvPr/>
        </p:nvSpPr>
        <p:spPr>
          <a:xfrm>
            <a:off x="5943600" y="3842266"/>
            <a:ext cx="1219200" cy="369332"/>
          </a:xfrm>
          <a:prstGeom prst="rect">
            <a:avLst/>
          </a:prstGeom>
          <a:noFill/>
        </p:spPr>
        <p:txBody>
          <a:bodyPr wrap="square" rtlCol="0">
            <a:spAutoFit/>
          </a:bodyPr>
          <a:lstStyle/>
          <a:p>
            <a:pPr algn="ctr"/>
            <a:r>
              <a:rPr lang="en-US" dirty="0" smtClean="0">
                <a:solidFill>
                  <a:schemeClr val="accent1"/>
                </a:solidFill>
              </a:rPr>
              <a:t>Objective</a:t>
            </a:r>
            <a:endParaRPr lang="en-US" dirty="0">
              <a:solidFill>
                <a:schemeClr val="accent1"/>
              </a:solidFill>
            </a:endParaRPr>
          </a:p>
        </p:txBody>
      </p:sp>
      <p:sp>
        <p:nvSpPr>
          <p:cNvPr id="34" name="TextBox 33"/>
          <p:cNvSpPr txBox="1"/>
          <p:nvPr/>
        </p:nvSpPr>
        <p:spPr>
          <a:xfrm>
            <a:off x="7391400" y="2362200"/>
            <a:ext cx="1676400" cy="369332"/>
          </a:xfrm>
          <a:prstGeom prst="rect">
            <a:avLst/>
          </a:prstGeom>
          <a:noFill/>
        </p:spPr>
        <p:txBody>
          <a:bodyPr wrap="square" rtlCol="0">
            <a:spAutoFit/>
          </a:bodyPr>
          <a:lstStyle/>
          <a:p>
            <a:pPr algn="ctr"/>
            <a:r>
              <a:rPr lang="en-US" dirty="0" smtClean="0">
                <a:solidFill>
                  <a:schemeClr val="accent1"/>
                </a:solidFill>
              </a:rPr>
              <a:t>Detector </a:t>
            </a:r>
            <a:endParaRPr lang="en-US" dirty="0">
              <a:solidFill>
                <a:schemeClr val="accent1"/>
              </a:solidFill>
            </a:endParaRPr>
          </a:p>
        </p:txBody>
      </p:sp>
      <p:sp>
        <p:nvSpPr>
          <p:cNvPr id="20" name="Oval 19"/>
          <p:cNvSpPr/>
          <p:nvPr/>
        </p:nvSpPr>
        <p:spPr>
          <a:xfrm>
            <a:off x="6477000" y="2089666"/>
            <a:ext cx="152400" cy="167481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5" name="Straight Connector 34"/>
          <p:cNvCxnSpPr>
            <a:stCxn id="18" idx="0"/>
            <a:endCxn id="20" idx="0"/>
          </p:cNvCxnSpPr>
          <p:nvPr/>
        </p:nvCxnSpPr>
        <p:spPr>
          <a:xfrm rot="5400000" flipH="1" flipV="1">
            <a:off x="5523706" y="1061760"/>
            <a:ext cx="1588" cy="2057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Connector 36"/>
          <p:cNvCxnSpPr>
            <a:stCxn id="18" idx="4"/>
            <a:endCxn id="20" idx="4"/>
          </p:cNvCxnSpPr>
          <p:nvPr/>
        </p:nvCxnSpPr>
        <p:spPr>
          <a:xfrm rot="5400000" flipH="1" flipV="1">
            <a:off x="5523706" y="2736572"/>
            <a:ext cx="1588" cy="2057400"/>
          </a:xfrm>
          <a:prstGeom prst="line">
            <a:avLst/>
          </a:prstGeom>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3886200" y="3842266"/>
            <a:ext cx="1219200" cy="369332"/>
          </a:xfrm>
          <a:prstGeom prst="rect">
            <a:avLst/>
          </a:prstGeom>
          <a:noFill/>
        </p:spPr>
        <p:txBody>
          <a:bodyPr wrap="square" rtlCol="0">
            <a:spAutoFit/>
          </a:bodyPr>
          <a:lstStyle/>
          <a:p>
            <a:pPr algn="ctr"/>
            <a:r>
              <a:rPr lang="en-US" dirty="0" smtClean="0">
                <a:solidFill>
                  <a:schemeClr val="accent1"/>
                </a:solidFill>
              </a:rPr>
              <a:t>Collimator</a:t>
            </a:r>
            <a:endParaRPr lang="en-US" dirty="0">
              <a:solidFill>
                <a:schemeClr val="accent1"/>
              </a:solidFill>
            </a:endParaRPr>
          </a:p>
        </p:txBody>
      </p:sp>
      <p:cxnSp>
        <p:nvCxnSpPr>
          <p:cNvPr id="40" name="Straight Connector 39"/>
          <p:cNvCxnSpPr/>
          <p:nvPr/>
        </p:nvCxnSpPr>
        <p:spPr>
          <a:xfrm rot="5400000">
            <a:off x="4359533" y="2988727"/>
            <a:ext cx="2252146" cy="1588"/>
          </a:xfrm>
          <a:prstGeom prst="line">
            <a:avLst/>
          </a:prstGeom>
          <a:ln w="5715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rot="5400000">
            <a:off x="4740533" y="2987933"/>
            <a:ext cx="2252146" cy="1588"/>
          </a:xfrm>
          <a:prstGeom prst="line">
            <a:avLst/>
          </a:prstGeom>
          <a:ln w="57150" cap="flat" cmpd="sng" algn="ctr">
            <a:solidFill>
              <a:srgbClr val="FF0000"/>
            </a:solidFill>
            <a:prstDash val="solid"/>
            <a:round/>
            <a:headEnd type="none" w="med" len="med"/>
            <a:tailEnd type="none" w="med" len="med"/>
          </a:ln>
          <a:scene3d>
            <a:camera prst="orthographicFront">
              <a:rot lat="0" lon="0" rev="300000"/>
            </a:camera>
            <a:lightRig rig="threePt" dir="t"/>
          </a:scene3d>
        </p:spPr>
        <p:style>
          <a:lnRef idx="2">
            <a:schemeClr val="accent1"/>
          </a:lnRef>
          <a:fillRef idx="0">
            <a:schemeClr val="accent1"/>
          </a:fillRef>
          <a:effectRef idx="1">
            <a:schemeClr val="accent1"/>
          </a:effectRef>
          <a:fontRef idx="minor">
            <a:schemeClr val="tx1"/>
          </a:fontRef>
        </p:style>
      </p:cxnSp>
      <p:sp>
        <p:nvSpPr>
          <p:cNvPr id="42" name="TextBox 41"/>
          <p:cNvSpPr txBox="1"/>
          <p:nvPr/>
        </p:nvSpPr>
        <p:spPr>
          <a:xfrm>
            <a:off x="4419600" y="1371600"/>
            <a:ext cx="2286000" cy="369332"/>
          </a:xfrm>
          <a:prstGeom prst="rect">
            <a:avLst/>
          </a:prstGeom>
          <a:noFill/>
        </p:spPr>
        <p:txBody>
          <a:bodyPr wrap="square" rtlCol="0">
            <a:spAutoFit/>
          </a:bodyPr>
          <a:lstStyle/>
          <a:p>
            <a:pPr algn="ctr"/>
            <a:r>
              <a:rPr lang="en-US" dirty="0" err="1" smtClean="0">
                <a:solidFill>
                  <a:srgbClr val="FF0000"/>
                </a:solidFill>
              </a:rPr>
              <a:t>Fabry-Pérot</a:t>
            </a:r>
            <a:r>
              <a:rPr lang="en-US" dirty="0" smtClean="0">
                <a:solidFill>
                  <a:srgbClr val="FF0000"/>
                </a:solidFill>
              </a:rPr>
              <a:t> etalon</a:t>
            </a:r>
            <a:endParaRPr lang="en-US" dirty="0">
              <a:solidFill>
                <a:srgbClr val="FF0000"/>
              </a:solidFill>
            </a:endParaRPr>
          </a:p>
        </p:txBody>
      </p:sp>
      <p:cxnSp>
        <p:nvCxnSpPr>
          <p:cNvPr id="44" name="Straight Connector 43"/>
          <p:cNvCxnSpPr/>
          <p:nvPr/>
        </p:nvCxnSpPr>
        <p:spPr>
          <a:xfrm rot="5400000" flipH="1" flipV="1">
            <a:off x="2973388" y="2513806"/>
            <a:ext cx="457200"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rot="5400000" flipH="1" flipV="1">
            <a:off x="2972594" y="3308072"/>
            <a:ext cx="457200"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a:xfrm>
            <a:off x="2895600" y="1904999"/>
            <a:ext cx="609600" cy="369332"/>
          </a:xfrm>
          <a:prstGeom prst="rect">
            <a:avLst/>
          </a:prstGeom>
          <a:noFill/>
        </p:spPr>
        <p:txBody>
          <a:bodyPr wrap="square" rtlCol="0">
            <a:spAutoFit/>
          </a:bodyPr>
          <a:lstStyle/>
          <a:p>
            <a:pPr algn="ctr"/>
            <a:r>
              <a:rPr lang="en-US" dirty="0" smtClean="0"/>
              <a:t>Slit</a:t>
            </a:r>
            <a:endParaRPr lang="en-US" dirty="0"/>
          </a:p>
        </p:txBody>
      </p:sp>
      <p:graphicFrame>
        <p:nvGraphicFramePr>
          <p:cNvPr id="26626" name="Object 2"/>
          <p:cNvGraphicFramePr>
            <a:graphicFrameLocks noChangeAspect="1"/>
          </p:cNvGraphicFramePr>
          <p:nvPr/>
        </p:nvGraphicFramePr>
        <p:xfrm>
          <a:off x="152400" y="4856163"/>
          <a:ext cx="3706813" cy="1843087"/>
        </p:xfrm>
        <a:graphic>
          <a:graphicData uri="http://schemas.openxmlformats.org/presentationml/2006/ole">
            <mc:AlternateContent xmlns:mc="http://schemas.openxmlformats.org/markup-compatibility/2006">
              <mc:Choice xmlns:v="urn:schemas-microsoft-com:vml" Requires="v">
                <p:oleObj spid="_x0000_s26640" name="Equation" r:id="rId3" imgW="2197100" imgH="1092200" progId="Equation.3">
                  <p:embed/>
                </p:oleObj>
              </mc:Choice>
              <mc:Fallback>
                <p:oleObj name="Equation" r:id="rId3" imgW="2197100" imgH="109220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4856163"/>
                        <a:ext cx="3706813" cy="18430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1" name="Rectangle 30"/>
          <p:cNvSpPr/>
          <p:nvPr/>
        </p:nvSpPr>
        <p:spPr>
          <a:xfrm>
            <a:off x="152400" y="4343400"/>
            <a:ext cx="4572000" cy="369332"/>
          </a:xfrm>
          <a:prstGeom prst="rect">
            <a:avLst/>
          </a:prstGeom>
        </p:spPr>
        <p:txBody>
          <a:bodyPr>
            <a:spAutoFit/>
          </a:bodyPr>
          <a:lstStyle/>
          <a:p>
            <a:pPr marL="342900" indent="-342900">
              <a:spcBef>
                <a:spcPct val="20000"/>
              </a:spcBef>
              <a:spcAft>
                <a:spcPts val="600"/>
              </a:spcAft>
              <a:defRPr/>
            </a:pPr>
            <a:r>
              <a:rPr lang="en-US" dirty="0" smtClean="0">
                <a:latin typeface="Comic Sans MS"/>
                <a:cs typeface="Comic Sans MS"/>
              </a:rPr>
              <a:t>Real </a:t>
            </a:r>
            <a:r>
              <a:rPr lang="en-US" dirty="0" err="1" smtClean="0">
                <a:latin typeface="Comic Sans MS"/>
                <a:cs typeface="Comic Sans MS"/>
              </a:rPr>
              <a:t>Fabry-Pérot</a:t>
            </a:r>
            <a:r>
              <a:rPr lang="en-US" dirty="0" smtClean="0">
                <a:latin typeface="Comic Sans MS"/>
                <a:cs typeface="Comic Sans MS"/>
              </a:rPr>
              <a:t>:</a:t>
            </a:r>
            <a:endParaRPr lang="en-US" dirty="0"/>
          </a:p>
        </p:txBody>
      </p:sp>
      <p:cxnSp>
        <p:nvCxnSpPr>
          <p:cNvPr id="36" name="Straight Arrow Connector 35"/>
          <p:cNvCxnSpPr/>
          <p:nvPr/>
        </p:nvCxnSpPr>
        <p:spPr>
          <a:xfrm rot="5400000">
            <a:off x="4091781" y="2927866"/>
            <a:ext cx="1673224" cy="1588"/>
          </a:xfrm>
          <a:prstGeom prst="straightConnector1">
            <a:avLst/>
          </a:prstGeom>
          <a:ln>
            <a:solidFill>
              <a:srgbClr val="008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4876800" y="2743200"/>
            <a:ext cx="455612" cy="369332"/>
          </a:xfrm>
          <a:prstGeom prst="rect">
            <a:avLst/>
          </a:prstGeom>
          <a:noFill/>
        </p:spPr>
        <p:txBody>
          <a:bodyPr wrap="square" rtlCol="0">
            <a:spAutoFit/>
          </a:bodyPr>
          <a:lstStyle/>
          <a:p>
            <a:r>
              <a:rPr lang="en-US" dirty="0" smtClean="0">
                <a:solidFill>
                  <a:srgbClr val="008000"/>
                </a:solidFill>
              </a:rPr>
              <a:t>D</a:t>
            </a:r>
            <a:endParaRPr lang="en-US" dirty="0">
              <a:solidFill>
                <a:srgbClr val="008000"/>
              </a:solidFill>
            </a:endParaRPr>
          </a:p>
        </p:txBody>
      </p:sp>
      <p:cxnSp>
        <p:nvCxnSpPr>
          <p:cNvPr id="45" name="Straight Connector 44"/>
          <p:cNvCxnSpPr>
            <a:stCxn id="18" idx="2"/>
          </p:cNvCxnSpPr>
          <p:nvPr/>
        </p:nvCxnSpPr>
        <p:spPr>
          <a:xfrm rot="10800000">
            <a:off x="3200400" y="2743200"/>
            <a:ext cx="1219200" cy="18546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a:stCxn id="18" idx="2"/>
          </p:cNvCxnSpPr>
          <p:nvPr/>
        </p:nvCxnSpPr>
        <p:spPr>
          <a:xfrm rot="10800000" flipV="1">
            <a:off x="3200400" y="2928660"/>
            <a:ext cx="1219200" cy="151606"/>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sp>
        <p:nvSpPr>
          <p:cNvPr id="50" name="TextBox 49"/>
          <p:cNvSpPr txBox="1"/>
          <p:nvPr/>
        </p:nvSpPr>
        <p:spPr>
          <a:xfrm>
            <a:off x="3352800" y="2678668"/>
            <a:ext cx="483394" cy="369332"/>
          </a:xfrm>
          <a:prstGeom prst="rect">
            <a:avLst/>
          </a:prstGeom>
          <a:noFill/>
        </p:spPr>
        <p:txBody>
          <a:bodyPr wrap="square" rtlCol="0">
            <a:spAutoFit/>
          </a:bodyPr>
          <a:lstStyle/>
          <a:p>
            <a:r>
              <a:rPr lang="en-US" dirty="0" err="1" smtClean="0">
                <a:solidFill>
                  <a:srgbClr val="008000"/>
                </a:solidFill>
                <a:latin typeface="Symbol" charset="2"/>
                <a:cs typeface="Symbol" charset="2"/>
              </a:rPr>
              <a:t>f</a:t>
            </a:r>
            <a:endParaRPr lang="en-US" dirty="0">
              <a:solidFill>
                <a:srgbClr val="008000"/>
              </a:solidFill>
              <a:latin typeface="Symbol" charset="2"/>
              <a:cs typeface="Symbol" charset="2"/>
            </a:endParaRPr>
          </a:p>
        </p:txBody>
      </p:sp>
      <p:cxnSp>
        <p:nvCxnSpPr>
          <p:cNvPr id="52" name="Straight Connector 51"/>
          <p:cNvCxnSpPr/>
          <p:nvPr/>
        </p:nvCxnSpPr>
        <p:spPr>
          <a:xfrm rot="5400000">
            <a:off x="4590118" y="2989124"/>
            <a:ext cx="2251352" cy="1588"/>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p:nvPr/>
        </p:nvCxnSpPr>
        <p:spPr>
          <a:xfrm>
            <a:off x="5715000" y="4114800"/>
            <a:ext cx="228600" cy="794"/>
          </a:xfrm>
          <a:prstGeom prst="straightConnector1">
            <a:avLst/>
          </a:prstGeom>
          <a:ln>
            <a:solidFill>
              <a:srgbClr val="008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55" name="TextBox 54"/>
          <p:cNvSpPr txBox="1"/>
          <p:nvPr/>
        </p:nvSpPr>
        <p:spPr>
          <a:xfrm>
            <a:off x="5638800" y="4126468"/>
            <a:ext cx="455612" cy="369332"/>
          </a:xfrm>
          <a:prstGeom prst="rect">
            <a:avLst/>
          </a:prstGeom>
          <a:noFill/>
        </p:spPr>
        <p:txBody>
          <a:bodyPr wrap="square" rtlCol="0">
            <a:spAutoFit/>
          </a:bodyPr>
          <a:lstStyle/>
          <a:p>
            <a:r>
              <a:rPr lang="en-US" dirty="0" smtClean="0">
                <a:solidFill>
                  <a:srgbClr val="008000"/>
                </a:solidFill>
                <a:latin typeface="Symbol" charset="2"/>
                <a:cs typeface="Symbol" charset="2"/>
              </a:rPr>
              <a:t>D</a:t>
            </a:r>
            <a:endParaRPr lang="en-US" dirty="0">
              <a:solidFill>
                <a:srgbClr val="008000"/>
              </a:solidFill>
              <a:latin typeface="Symbol" charset="2"/>
              <a:cs typeface="Symbol" charset="2"/>
            </a:endParaRPr>
          </a:p>
        </p:txBody>
      </p:sp>
      <p:graphicFrame>
        <p:nvGraphicFramePr>
          <p:cNvPr id="56" name="Object 2"/>
          <p:cNvGraphicFramePr>
            <a:graphicFrameLocks noChangeAspect="1"/>
          </p:cNvGraphicFramePr>
          <p:nvPr>
            <p:extLst>
              <p:ext uri="{D42A27DB-BD31-4B8C-83A1-F6EECF244321}">
                <p14:modId xmlns:p14="http://schemas.microsoft.com/office/powerpoint/2010/main" val="3769863984"/>
              </p:ext>
            </p:extLst>
          </p:nvPr>
        </p:nvGraphicFramePr>
        <p:xfrm>
          <a:off x="4184650" y="4532313"/>
          <a:ext cx="4806950" cy="2271712"/>
        </p:xfrm>
        <a:graphic>
          <a:graphicData uri="http://schemas.openxmlformats.org/presentationml/2006/ole">
            <mc:AlternateContent xmlns:mc="http://schemas.openxmlformats.org/markup-compatibility/2006">
              <mc:Choice xmlns:v="urn:schemas-microsoft-com:vml" Requires="v">
                <p:oleObj spid="_x0000_s26641" name="Equation" r:id="rId5" imgW="2844800" imgH="1346200" progId="Equation.3">
                  <p:embed/>
                </p:oleObj>
              </mc:Choice>
              <mc:Fallback>
                <p:oleObj name="Equation" r:id="rId5" imgW="2844800" imgH="1346200" progId="Equation.3">
                  <p:embed/>
                  <p:pic>
                    <p:nvPicPr>
                      <p:cNvPr id="0" name="Picture 3"/>
                      <p:cNvPicPr>
                        <a:picLocks noChangeAspect="1" noChangeArrowheads="1"/>
                      </p:cNvPicPr>
                      <p:nvPr/>
                    </p:nvPicPr>
                    <p:blipFill>
                      <a:blip r:embed="rId6"/>
                      <a:srcRect/>
                      <a:stretch>
                        <a:fillRect/>
                      </a:stretch>
                    </p:blipFill>
                    <p:spPr bwMode="auto">
                      <a:xfrm>
                        <a:off x="4184650" y="4532313"/>
                        <a:ext cx="4806950" cy="22717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p:cNvPicPr>
            <a:picLocks noChangeAspect="1"/>
          </p:cNvPicPr>
          <p:nvPr/>
        </p:nvPicPr>
        <p:blipFill>
          <a:blip r:embed="rId2"/>
          <a:stretch>
            <a:fillRect/>
          </a:stretch>
        </p:blipFill>
        <p:spPr>
          <a:xfrm>
            <a:off x="0" y="-101600"/>
            <a:ext cx="10439400" cy="6959600"/>
          </a:xfrm>
          <a:prstGeom prst="rect">
            <a:avLst/>
          </a:prstGeom>
        </p:spPr>
      </p:pic>
      <p:sp>
        <p:nvSpPr>
          <p:cNvPr id="2" name="Title 1"/>
          <p:cNvSpPr>
            <a:spLocks noGrp="1"/>
          </p:cNvSpPr>
          <p:nvPr>
            <p:ph type="title"/>
          </p:nvPr>
        </p:nvSpPr>
        <p:spPr>
          <a:xfrm>
            <a:off x="3429000" y="-228600"/>
            <a:ext cx="8229600" cy="1143000"/>
          </a:xfrm>
        </p:spPr>
        <p:txBody>
          <a:bodyPr>
            <a:normAutofit/>
          </a:bodyPr>
          <a:lstStyle/>
          <a:p>
            <a:r>
              <a:rPr lang="en-US" sz="2400" dirty="0" smtClean="0">
                <a:solidFill>
                  <a:srgbClr val="FFFFFF"/>
                </a:solidFill>
              </a:rPr>
              <a:t>Example of </a:t>
            </a:r>
            <a:r>
              <a:rPr lang="en-US" sz="2400" dirty="0" err="1" smtClean="0">
                <a:solidFill>
                  <a:srgbClr val="FFFFFF"/>
                </a:solidFill>
              </a:rPr>
              <a:t>apearture</a:t>
            </a:r>
            <a:r>
              <a:rPr lang="en-US" sz="2400" dirty="0" smtClean="0">
                <a:solidFill>
                  <a:srgbClr val="FFFFFF"/>
                </a:solidFill>
              </a:rPr>
              <a:t> finesse</a:t>
            </a:r>
            <a:endParaRPr lang="en-US" sz="2400" dirty="0">
              <a:solidFill>
                <a:srgbClr val="FFFFFF"/>
              </a:solidFill>
            </a:endParaRPr>
          </a:p>
        </p:txBody>
      </p:sp>
      <p:pic>
        <p:nvPicPr>
          <p:cNvPr id="48" name="Picture 47"/>
          <p:cNvPicPr>
            <a:picLocks noChangeAspect="1"/>
          </p:cNvPicPr>
          <p:nvPr/>
        </p:nvPicPr>
        <p:blipFill>
          <a:blip r:embed="rId3"/>
          <a:stretch>
            <a:fillRect/>
          </a:stretch>
        </p:blipFill>
        <p:spPr>
          <a:xfrm>
            <a:off x="0" y="0"/>
            <a:ext cx="4953000" cy="2133600"/>
          </a:xfrm>
          <a:prstGeom prst="rect">
            <a:avLst/>
          </a:prstGeom>
        </p:spPr>
      </p:pic>
      <p:pic>
        <p:nvPicPr>
          <p:cNvPr id="51" name="Picture 50"/>
          <p:cNvPicPr>
            <a:picLocks noChangeAspect="1"/>
          </p:cNvPicPr>
          <p:nvPr/>
        </p:nvPicPr>
        <p:blipFill>
          <a:blip r:embed="rId4"/>
          <a:stretch>
            <a:fillRect/>
          </a:stretch>
        </p:blipFill>
        <p:spPr>
          <a:xfrm>
            <a:off x="4114800" y="3265714"/>
            <a:ext cx="4495800" cy="3211286"/>
          </a:xfrm>
          <a:prstGeom prst="rect">
            <a:avLst/>
          </a:prstGeom>
        </p:spPr>
      </p:pic>
      <p:cxnSp>
        <p:nvCxnSpPr>
          <p:cNvPr id="57" name="Straight Connector 56"/>
          <p:cNvCxnSpPr/>
          <p:nvPr/>
        </p:nvCxnSpPr>
        <p:spPr>
          <a:xfrm rot="5400000">
            <a:off x="5065712" y="3162300"/>
            <a:ext cx="9906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rot="5400000">
            <a:off x="6666706" y="3162300"/>
            <a:ext cx="9906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rot="5400000">
            <a:off x="4953397" y="3505597"/>
            <a:ext cx="1675606"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rot="5400000">
            <a:off x="6554391" y="3504009"/>
            <a:ext cx="1675606"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62" name="TextBox 61"/>
          <p:cNvSpPr txBox="1"/>
          <p:nvPr/>
        </p:nvSpPr>
        <p:spPr>
          <a:xfrm>
            <a:off x="304800" y="2362200"/>
            <a:ext cx="3657600" cy="4154983"/>
          </a:xfrm>
          <a:prstGeom prst="rect">
            <a:avLst/>
          </a:prstGeom>
          <a:noFill/>
        </p:spPr>
        <p:txBody>
          <a:bodyPr wrap="square" rtlCol="0">
            <a:spAutoFit/>
          </a:bodyPr>
          <a:lstStyle/>
          <a:p>
            <a:r>
              <a:rPr lang="en-US" sz="2400" dirty="0" smtClean="0">
                <a:solidFill>
                  <a:srgbClr val="FFFFFF"/>
                </a:solidFill>
              </a:rPr>
              <a:t>Transmitted wavelength is unique only for given angle T</a:t>
            </a:r>
          </a:p>
          <a:p>
            <a:r>
              <a:rPr lang="en-US" sz="2400" dirty="0" smtClean="0">
                <a:solidFill>
                  <a:srgbClr val="FFFFFF"/>
                </a:solidFill>
              </a:rPr>
              <a:t>If slit is too wide, the aperture (angle cone) is enlarged and the range of transmitted wavelength increased.</a:t>
            </a:r>
          </a:p>
          <a:p>
            <a:r>
              <a:rPr lang="en-US" sz="2400" dirty="0" smtClean="0">
                <a:solidFill>
                  <a:srgbClr val="FFFFFF"/>
                </a:solidFill>
              </a:rPr>
              <a:t>The ‘contrast is the reduced, thus the finesse and the spectral </a:t>
            </a:r>
            <a:r>
              <a:rPr lang="en-US" dirty="0" smtClean="0">
                <a:solidFill>
                  <a:srgbClr val="FFFFFF"/>
                </a:solidFill>
              </a:rPr>
              <a:t>resolution</a:t>
            </a:r>
            <a:endParaRPr lang="en-US" dirty="0">
              <a:solidFill>
                <a:srgbClr val="FFFFFF"/>
              </a:solidFill>
            </a:endParaRP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spectrograph layout</a:t>
            </a:r>
            <a:endParaRPr lang="en-US" dirty="0"/>
          </a:p>
        </p:txBody>
      </p:sp>
      <p:sp>
        <p:nvSpPr>
          <p:cNvPr id="11" name="Oval 10"/>
          <p:cNvSpPr/>
          <p:nvPr/>
        </p:nvSpPr>
        <p:spPr>
          <a:xfrm>
            <a:off x="1524000" y="2242066"/>
            <a:ext cx="228600" cy="2057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Connector 12"/>
          <p:cNvCxnSpPr>
            <a:endCxn id="11" idx="0"/>
          </p:cNvCxnSpPr>
          <p:nvPr/>
        </p:nvCxnSpPr>
        <p:spPr>
          <a:xfrm>
            <a:off x="457200" y="2242066"/>
            <a:ext cx="11811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457200" y="4297878"/>
            <a:ext cx="11811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a:stCxn id="11" idx="0"/>
            <a:endCxn id="18" idx="4"/>
          </p:cNvCxnSpPr>
          <p:nvPr/>
        </p:nvCxnSpPr>
        <p:spPr>
          <a:xfrm rot="16200000" flipH="1">
            <a:off x="2114550" y="1765816"/>
            <a:ext cx="1905000" cy="28575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a:endCxn id="18" idx="0"/>
          </p:cNvCxnSpPr>
          <p:nvPr/>
        </p:nvCxnSpPr>
        <p:spPr>
          <a:xfrm flipV="1">
            <a:off x="1638300" y="2472254"/>
            <a:ext cx="2857500" cy="1825624"/>
          </a:xfrm>
          <a:prstGeom prst="line">
            <a:avLst/>
          </a:prstGeom>
        </p:spPr>
        <p:style>
          <a:lnRef idx="2">
            <a:schemeClr val="accent1"/>
          </a:lnRef>
          <a:fillRef idx="0">
            <a:schemeClr val="accent1"/>
          </a:fillRef>
          <a:effectRef idx="1">
            <a:schemeClr val="accent1"/>
          </a:effectRef>
          <a:fontRef idx="minor">
            <a:schemeClr val="tx1"/>
          </a:fontRef>
        </p:style>
      </p:cxnSp>
      <p:sp>
        <p:nvSpPr>
          <p:cNvPr id="18" name="Oval 17"/>
          <p:cNvSpPr/>
          <p:nvPr/>
        </p:nvSpPr>
        <p:spPr>
          <a:xfrm>
            <a:off x="4419600" y="2472254"/>
            <a:ext cx="152400" cy="167481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 name="Straight Connector 20"/>
          <p:cNvCxnSpPr/>
          <p:nvPr/>
        </p:nvCxnSpPr>
        <p:spPr>
          <a:xfrm rot="16200000" flipH="1">
            <a:off x="6781800" y="2242065"/>
            <a:ext cx="838200" cy="1295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rot="5400000" flipH="1" flipV="1">
            <a:off x="6782594" y="3079472"/>
            <a:ext cx="836612" cy="1295400"/>
          </a:xfrm>
          <a:prstGeom prst="line">
            <a:avLst/>
          </a:prstGeom>
        </p:spPr>
        <p:style>
          <a:lnRef idx="2">
            <a:schemeClr val="accent1"/>
          </a:lnRef>
          <a:fillRef idx="0">
            <a:schemeClr val="accent1"/>
          </a:fillRef>
          <a:effectRef idx="1">
            <a:schemeClr val="accent1"/>
          </a:effectRef>
          <a:fontRef idx="minor">
            <a:schemeClr val="tx1"/>
          </a:fontRef>
        </p:style>
      </p:cxnSp>
      <p:sp>
        <p:nvSpPr>
          <p:cNvPr id="27" name="Pentagon 26"/>
          <p:cNvSpPr/>
          <p:nvPr/>
        </p:nvSpPr>
        <p:spPr>
          <a:xfrm>
            <a:off x="7848602" y="3156466"/>
            <a:ext cx="533398" cy="304800"/>
          </a:xfrm>
          <a:prstGeom prst="homePlat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p:cNvSpPr txBox="1"/>
          <p:nvPr/>
        </p:nvSpPr>
        <p:spPr>
          <a:xfrm>
            <a:off x="1028700" y="1808202"/>
            <a:ext cx="1181100" cy="369332"/>
          </a:xfrm>
          <a:prstGeom prst="rect">
            <a:avLst/>
          </a:prstGeom>
          <a:noFill/>
        </p:spPr>
        <p:txBody>
          <a:bodyPr wrap="square" rtlCol="0">
            <a:spAutoFit/>
          </a:bodyPr>
          <a:lstStyle/>
          <a:p>
            <a:r>
              <a:rPr lang="en-US" dirty="0" smtClean="0">
                <a:solidFill>
                  <a:srgbClr val="4F81BD"/>
                </a:solidFill>
              </a:rPr>
              <a:t>Telescope</a:t>
            </a:r>
            <a:endParaRPr lang="en-US" dirty="0">
              <a:solidFill>
                <a:srgbClr val="4F81BD"/>
              </a:solidFill>
            </a:endParaRPr>
          </a:p>
        </p:txBody>
      </p:sp>
      <p:sp>
        <p:nvSpPr>
          <p:cNvPr id="30" name="TextBox 29"/>
          <p:cNvSpPr txBox="1"/>
          <p:nvPr/>
        </p:nvSpPr>
        <p:spPr>
          <a:xfrm>
            <a:off x="2514600" y="3930134"/>
            <a:ext cx="1371600" cy="369332"/>
          </a:xfrm>
          <a:prstGeom prst="rect">
            <a:avLst/>
          </a:prstGeom>
          <a:noFill/>
        </p:spPr>
        <p:txBody>
          <a:bodyPr wrap="square" rtlCol="0">
            <a:spAutoFit/>
          </a:bodyPr>
          <a:lstStyle/>
          <a:p>
            <a:r>
              <a:rPr lang="en-US" dirty="0" smtClean="0">
                <a:solidFill>
                  <a:srgbClr val="008000"/>
                </a:solidFill>
              </a:rPr>
              <a:t>Focal plane</a:t>
            </a:r>
            <a:endParaRPr lang="en-US" dirty="0">
              <a:solidFill>
                <a:srgbClr val="008000"/>
              </a:solidFill>
            </a:endParaRPr>
          </a:p>
        </p:txBody>
      </p:sp>
      <p:sp>
        <p:nvSpPr>
          <p:cNvPr id="33" name="TextBox 32"/>
          <p:cNvSpPr txBox="1"/>
          <p:nvPr/>
        </p:nvSpPr>
        <p:spPr>
          <a:xfrm>
            <a:off x="5943600" y="4463534"/>
            <a:ext cx="1219200" cy="369332"/>
          </a:xfrm>
          <a:prstGeom prst="rect">
            <a:avLst/>
          </a:prstGeom>
          <a:noFill/>
        </p:spPr>
        <p:txBody>
          <a:bodyPr wrap="square" rtlCol="0">
            <a:spAutoFit/>
          </a:bodyPr>
          <a:lstStyle/>
          <a:p>
            <a:pPr algn="ctr"/>
            <a:r>
              <a:rPr lang="en-US" dirty="0" smtClean="0">
                <a:solidFill>
                  <a:schemeClr val="accent1"/>
                </a:solidFill>
              </a:rPr>
              <a:t>Objective</a:t>
            </a:r>
            <a:endParaRPr lang="en-US" dirty="0">
              <a:solidFill>
                <a:schemeClr val="accent1"/>
              </a:solidFill>
            </a:endParaRPr>
          </a:p>
        </p:txBody>
      </p:sp>
      <p:sp>
        <p:nvSpPr>
          <p:cNvPr id="34" name="TextBox 33"/>
          <p:cNvSpPr txBox="1"/>
          <p:nvPr/>
        </p:nvSpPr>
        <p:spPr>
          <a:xfrm>
            <a:off x="7391400" y="2699266"/>
            <a:ext cx="1676400" cy="369332"/>
          </a:xfrm>
          <a:prstGeom prst="rect">
            <a:avLst/>
          </a:prstGeom>
          <a:noFill/>
        </p:spPr>
        <p:txBody>
          <a:bodyPr wrap="square" rtlCol="0">
            <a:spAutoFit/>
          </a:bodyPr>
          <a:lstStyle/>
          <a:p>
            <a:pPr algn="ctr"/>
            <a:r>
              <a:rPr lang="en-US" dirty="0" smtClean="0">
                <a:solidFill>
                  <a:schemeClr val="accent1"/>
                </a:solidFill>
              </a:rPr>
              <a:t>Detector </a:t>
            </a:r>
            <a:endParaRPr lang="en-US" dirty="0">
              <a:solidFill>
                <a:schemeClr val="accent1"/>
              </a:solidFill>
            </a:endParaRPr>
          </a:p>
        </p:txBody>
      </p:sp>
      <p:cxnSp>
        <p:nvCxnSpPr>
          <p:cNvPr id="35" name="Straight Connector 34"/>
          <p:cNvCxnSpPr>
            <a:stCxn id="18" idx="0"/>
          </p:cNvCxnSpPr>
          <p:nvPr/>
        </p:nvCxnSpPr>
        <p:spPr>
          <a:xfrm rot="5400000" flipH="1" flipV="1">
            <a:off x="5523706" y="1442760"/>
            <a:ext cx="1589" cy="2057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Connector 36"/>
          <p:cNvCxnSpPr>
            <a:stCxn id="18" idx="4"/>
          </p:cNvCxnSpPr>
          <p:nvPr/>
        </p:nvCxnSpPr>
        <p:spPr>
          <a:xfrm rot="5400000" flipH="1" flipV="1">
            <a:off x="5523706" y="3117572"/>
            <a:ext cx="1588" cy="2057400"/>
          </a:xfrm>
          <a:prstGeom prst="line">
            <a:avLst/>
          </a:prstGeom>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3886200" y="4223266"/>
            <a:ext cx="1219200" cy="369332"/>
          </a:xfrm>
          <a:prstGeom prst="rect">
            <a:avLst/>
          </a:prstGeom>
          <a:noFill/>
        </p:spPr>
        <p:txBody>
          <a:bodyPr wrap="square" rtlCol="0">
            <a:spAutoFit/>
          </a:bodyPr>
          <a:lstStyle/>
          <a:p>
            <a:pPr algn="ctr"/>
            <a:r>
              <a:rPr lang="en-US" dirty="0" smtClean="0">
                <a:solidFill>
                  <a:schemeClr val="accent1"/>
                </a:solidFill>
              </a:rPr>
              <a:t>Collimator</a:t>
            </a:r>
            <a:endParaRPr lang="en-US" dirty="0">
              <a:solidFill>
                <a:schemeClr val="accent1"/>
              </a:solidFill>
            </a:endParaRPr>
          </a:p>
        </p:txBody>
      </p:sp>
      <p:sp>
        <p:nvSpPr>
          <p:cNvPr id="42" name="TextBox 41"/>
          <p:cNvSpPr txBox="1"/>
          <p:nvPr/>
        </p:nvSpPr>
        <p:spPr>
          <a:xfrm>
            <a:off x="4419600" y="1752600"/>
            <a:ext cx="2286000" cy="369332"/>
          </a:xfrm>
          <a:prstGeom prst="rect">
            <a:avLst/>
          </a:prstGeom>
          <a:noFill/>
        </p:spPr>
        <p:txBody>
          <a:bodyPr wrap="square" rtlCol="0">
            <a:spAutoFit/>
          </a:bodyPr>
          <a:lstStyle/>
          <a:p>
            <a:pPr algn="ctr"/>
            <a:r>
              <a:rPr lang="en-US" dirty="0" smtClean="0">
                <a:solidFill>
                  <a:srgbClr val="FF0000"/>
                </a:solidFill>
              </a:rPr>
              <a:t>Disperser</a:t>
            </a:r>
            <a:endParaRPr lang="en-US" dirty="0">
              <a:solidFill>
                <a:srgbClr val="FF0000"/>
              </a:solidFill>
            </a:endParaRPr>
          </a:p>
        </p:txBody>
      </p:sp>
      <p:cxnSp>
        <p:nvCxnSpPr>
          <p:cNvPr id="44" name="Straight Connector 43"/>
          <p:cNvCxnSpPr/>
          <p:nvPr/>
        </p:nvCxnSpPr>
        <p:spPr>
          <a:xfrm rot="5400000" flipH="1" flipV="1">
            <a:off x="2973388" y="2927866"/>
            <a:ext cx="457200"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rot="5400000" flipH="1" flipV="1">
            <a:off x="2972594" y="3689072"/>
            <a:ext cx="457200"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a:xfrm>
            <a:off x="2895600" y="2285999"/>
            <a:ext cx="609600" cy="369332"/>
          </a:xfrm>
          <a:prstGeom prst="rect">
            <a:avLst/>
          </a:prstGeom>
          <a:noFill/>
        </p:spPr>
        <p:txBody>
          <a:bodyPr wrap="square" rtlCol="0">
            <a:spAutoFit/>
          </a:bodyPr>
          <a:lstStyle/>
          <a:p>
            <a:pPr algn="ctr"/>
            <a:r>
              <a:rPr lang="en-US" dirty="0" smtClean="0"/>
              <a:t>Slit</a:t>
            </a:r>
            <a:endParaRPr lang="en-US" dirty="0"/>
          </a:p>
        </p:txBody>
      </p:sp>
      <p:grpSp>
        <p:nvGrpSpPr>
          <p:cNvPr id="45" name="Group 44"/>
          <p:cNvGrpSpPr/>
          <p:nvPr/>
        </p:nvGrpSpPr>
        <p:grpSpPr>
          <a:xfrm>
            <a:off x="5257800" y="2242065"/>
            <a:ext cx="762003" cy="2256117"/>
            <a:chOff x="5334000" y="2819399"/>
            <a:chExt cx="762003" cy="2256117"/>
          </a:xfrm>
        </p:grpSpPr>
        <p:cxnSp>
          <p:nvCxnSpPr>
            <p:cNvPr id="40" name="Straight Connector 39"/>
            <p:cNvCxnSpPr/>
            <p:nvPr/>
          </p:nvCxnSpPr>
          <p:spPr>
            <a:xfrm rot="5400000">
              <a:off x="4208721" y="3947061"/>
              <a:ext cx="2252146" cy="1588"/>
            </a:xfrm>
            <a:prstGeom prst="line">
              <a:avLst/>
            </a:prstGeom>
            <a:ln w="5715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rot="16200000" flipH="1">
              <a:off x="4776651" y="3756164"/>
              <a:ext cx="2256115" cy="382588"/>
            </a:xfrm>
            <a:prstGeom prst="line">
              <a:avLst/>
            </a:prstGeom>
            <a:ln w="5715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5334000" y="2819399"/>
              <a:ext cx="379414" cy="1588"/>
            </a:xfrm>
            <a:prstGeom prst="line">
              <a:avLst/>
            </a:pr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5335588" y="5073928"/>
              <a:ext cx="760414" cy="1588"/>
            </a:xfrm>
            <a:prstGeom prst="line">
              <a:avLst/>
            </a:pr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sp>
        <p:nvSpPr>
          <p:cNvPr id="62" name="Oval 61"/>
          <p:cNvSpPr/>
          <p:nvPr/>
        </p:nvSpPr>
        <p:spPr>
          <a:xfrm>
            <a:off x="6477000" y="2243654"/>
            <a:ext cx="152400" cy="220821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4" name="Straight Connector 63"/>
          <p:cNvCxnSpPr>
            <a:endCxn id="62" idx="0"/>
          </p:cNvCxnSpPr>
          <p:nvPr/>
        </p:nvCxnSpPr>
        <p:spPr>
          <a:xfrm flipV="1">
            <a:off x="5637214" y="2243654"/>
            <a:ext cx="915986" cy="227010"/>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67" name="Straight Connector 66"/>
          <p:cNvCxnSpPr>
            <a:stCxn id="62" idx="0"/>
          </p:cNvCxnSpPr>
          <p:nvPr/>
        </p:nvCxnSpPr>
        <p:spPr>
          <a:xfrm rot="16200000" flipH="1">
            <a:off x="6788428" y="2008426"/>
            <a:ext cx="824944" cy="1295400"/>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rot="10800000" flipV="1">
            <a:off x="6553200" y="3068598"/>
            <a:ext cx="1295400" cy="849868"/>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rot="10800000" flipV="1">
            <a:off x="5943606" y="3918466"/>
            <a:ext cx="609596" cy="227012"/>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79" name="Straight Connector 78"/>
          <p:cNvCxnSpPr>
            <a:endCxn id="62" idx="4"/>
          </p:cNvCxnSpPr>
          <p:nvPr/>
        </p:nvCxnSpPr>
        <p:spPr>
          <a:xfrm>
            <a:off x="5943600" y="4145478"/>
            <a:ext cx="609600" cy="3063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2" name="Straight Connector 81"/>
          <p:cNvCxnSpPr>
            <a:stCxn id="62" idx="4"/>
          </p:cNvCxnSpPr>
          <p:nvPr/>
        </p:nvCxnSpPr>
        <p:spPr>
          <a:xfrm rot="5400000" flipH="1" flipV="1">
            <a:off x="6781801" y="3385065"/>
            <a:ext cx="838200" cy="129540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rot="10800000">
            <a:off x="6553202" y="2700060"/>
            <a:ext cx="1295400" cy="91360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rot="10800000">
            <a:off x="5637215" y="2470664"/>
            <a:ext cx="915985" cy="22860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89" name="Rectangle 88"/>
          <p:cNvSpPr/>
          <p:nvPr/>
        </p:nvSpPr>
        <p:spPr>
          <a:xfrm>
            <a:off x="457200" y="4832866"/>
            <a:ext cx="7924800" cy="1332673"/>
          </a:xfrm>
          <a:prstGeom prst="rect">
            <a:avLst/>
          </a:prstGeom>
        </p:spPr>
        <p:txBody>
          <a:bodyPr wrap="square">
            <a:spAutoFit/>
          </a:bodyPr>
          <a:lstStyle/>
          <a:p>
            <a:pPr marL="342900" lvl="0" indent="-342900">
              <a:spcBef>
                <a:spcPct val="20000"/>
              </a:spcBef>
              <a:spcAft>
                <a:spcPts val="600"/>
              </a:spcAft>
              <a:defRPr/>
            </a:pPr>
            <a:r>
              <a:rPr lang="en-US" dirty="0" smtClean="0">
                <a:latin typeface="Comic Sans MS"/>
                <a:cs typeface="Comic Sans MS"/>
              </a:rPr>
              <a:t>Single detector -&gt; </a:t>
            </a:r>
            <a:r>
              <a:rPr lang="en-US" dirty="0" err="1" smtClean="0">
                <a:latin typeface="Comic Sans MS"/>
                <a:cs typeface="Comic Sans MS"/>
              </a:rPr>
              <a:t>monochromator</a:t>
            </a:r>
            <a:r>
              <a:rPr lang="en-US" dirty="0" smtClean="0">
                <a:latin typeface="Comic Sans MS"/>
                <a:cs typeface="Comic Sans MS"/>
              </a:rPr>
              <a:t> (may be used with movable part to scan over wavelengths</a:t>
            </a:r>
          </a:p>
          <a:p>
            <a:pPr marL="342900" lvl="0" indent="-342900">
              <a:spcBef>
                <a:spcPct val="20000"/>
              </a:spcBef>
              <a:spcAft>
                <a:spcPts val="600"/>
              </a:spcAft>
              <a:defRPr/>
            </a:pPr>
            <a:r>
              <a:rPr lang="en-US" dirty="0" smtClean="0">
                <a:latin typeface="Comic Sans MS"/>
                <a:cs typeface="Comic Sans MS"/>
              </a:rPr>
              <a:t>Array detector -&gt; spectrograph with N wavelength channels (N = number of detectors or pixels)</a:t>
            </a: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Dispersers</a:t>
            </a:r>
            <a:endParaRPr lang="en-US" dirty="0"/>
          </a:p>
        </p:txBody>
      </p:sp>
      <p:sp>
        <p:nvSpPr>
          <p:cNvPr id="3" name="Content Placeholder 2"/>
          <p:cNvSpPr>
            <a:spLocks noGrp="1"/>
          </p:cNvSpPr>
          <p:nvPr>
            <p:ph idx="1"/>
          </p:nvPr>
        </p:nvSpPr>
        <p:spPr/>
        <p:txBody>
          <a:bodyPr/>
          <a:lstStyle/>
          <a:p>
            <a:pPr>
              <a:buNone/>
            </a:pPr>
            <a:r>
              <a:rPr lang="en-US" dirty="0" smtClean="0"/>
              <a:t>The disperser separates the wavelengths in angular direction. To avoid angular mixing, the beam is collimated. The disperser is characterized by its angular dispersion:</a:t>
            </a:r>
          </a:p>
          <a:p>
            <a:pPr>
              <a:buNone/>
            </a:pPr>
            <a:endParaRPr lang="en-US" dirty="0" smtClean="0"/>
          </a:p>
          <a:p>
            <a:pPr>
              <a:buNone/>
            </a:pPr>
            <a:r>
              <a:rPr lang="en-US" dirty="0" smtClean="0"/>
              <a:t>where </a:t>
            </a:r>
            <a:r>
              <a:rPr lang="en-US" i="1" dirty="0" err="1" smtClean="0">
                <a:latin typeface="Symbol" charset="2"/>
                <a:cs typeface="Symbol" charset="2"/>
              </a:rPr>
              <a:t>b</a:t>
            </a:r>
            <a:r>
              <a:rPr lang="en-US" dirty="0" smtClean="0"/>
              <a:t> is the deviation angle from the un-dispersed direction</a:t>
            </a:r>
          </a:p>
        </p:txBody>
      </p:sp>
      <p:graphicFrame>
        <p:nvGraphicFramePr>
          <p:cNvPr id="4" name="Object 3"/>
          <p:cNvGraphicFramePr>
            <a:graphicFrameLocks noChangeAspect="1"/>
          </p:cNvGraphicFramePr>
          <p:nvPr/>
        </p:nvGraphicFramePr>
        <p:xfrm>
          <a:off x="3429000" y="3886200"/>
          <a:ext cx="1536701" cy="1036380"/>
        </p:xfrm>
        <a:graphic>
          <a:graphicData uri="http://schemas.openxmlformats.org/presentationml/2006/ole">
            <mc:AlternateContent xmlns:mc="http://schemas.openxmlformats.org/markup-compatibility/2006">
              <mc:Choice xmlns:v="urn:schemas-microsoft-com:vml" Requires="v">
                <p:oleObj spid="_x0000_s29707" name="Equation" r:id="rId3" imgW="546100" imgH="368300" progId="Equation.3">
                  <p:embed/>
                </p:oleObj>
              </mc:Choice>
              <mc:Fallback>
                <p:oleObj name="Equation" r:id="rId3" imgW="546100" imgH="36830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3886200"/>
                        <a:ext cx="1536701" cy="103638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prism</a:t>
            </a:r>
            <a:endParaRPr lang="en-US" dirty="0"/>
          </a:p>
        </p:txBody>
      </p:sp>
      <p:pic>
        <p:nvPicPr>
          <p:cNvPr id="9" name="Picture 8"/>
          <p:cNvPicPr>
            <a:picLocks noChangeAspect="1"/>
          </p:cNvPicPr>
          <p:nvPr/>
        </p:nvPicPr>
        <p:blipFill>
          <a:blip r:embed="rId3"/>
          <a:stretch>
            <a:fillRect/>
          </a:stretch>
        </p:blipFill>
        <p:spPr>
          <a:xfrm>
            <a:off x="347973" y="1417638"/>
            <a:ext cx="3849778" cy="2392362"/>
          </a:xfrm>
          <a:prstGeom prst="rect">
            <a:avLst/>
          </a:prstGeom>
        </p:spPr>
      </p:pic>
      <p:pic>
        <p:nvPicPr>
          <p:cNvPr id="6" name="Picture 4"/>
          <p:cNvPicPr>
            <a:picLocks noChangeAspect="1" noChangeArrowheads="1"/>
          </p:cNvPicPr>
          <p:nvPr/>
        </p:nvPicPr>
        <p:blipFill>
          <a:blip r:embed="rId4"/>
          <a:srcRect/>
          <a:stretch>
            <a:fillRect/>
          </a:stretch>
        </p:blipFill>
        <p:spPr bwMode="auto">
          <a:xfrm>
            <a:off x="4292600" y="1219200"/>
            <a:ext cx="4775200" cy="2687637"/>
          </a:xfrm>
          <a:prstGeom prst="rect">
            <a:avLst/>
          </a:prstGeom>
          <a:noFill/>
          <a:ln w="9525">
            <a:noFill/>
            <a:miter lim="800000"/>
            <a:headEnd/>
            <a:tailEnd/>
          </a:ln>
        </p:spPr>
      </p:pic>
      <p:graphicFrame>
        <p:nvGraphicFramePr>
          <p:cNvPr id="8" name="Object 7"/>
          <p:cNvGraphicFramePr>
            <a:graphicFrameLocks noChangeAspect="1"/>
          </p:cNvGraphicFramePr>
          <p:nvPr/>
        </p:nvGraphicFramePr>
        <p:xfrm>
          <a:off x="1874838" y="4468813"/>
          <a:ext cx="5410200" cy="2028825"/>
        </p:xfrm>
        <a:graphic>
          <a:graphicData uri="http://schemas.openxmlformats.org/presentationml/2006/ole">
            <mc:AlternateContent xmlns:mc="http://schemas.openxmlformats.org/markup-compatibility/2006">
              <mc:Choice xmlns:v="urn:schemas-microsoft-com:vml" Requires="v">
                <p:oleObj spid="_x0000_s20491" name="Equation" r:id="rId5" imgW="3454400" imgH="1295400" progId="Equation.3">
                  <p:embed/>
                </p:oleObj>
              </mc:Choice>
              <mc:Fallback>
                <p:oleObj name="Equation" r:id="rId5" imgW="3454400" imgH="1295400" progId="Equation.3">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74838" y="4468813"/>
                        <a:ext cx="5410200" cy="2028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Prism characteristics</a:t>
            </a:r>
            <a:endParaRPr lang="en-US" dirty="0"/>
          </a:p>
        </p:txBody>
      </p:sp>
      <p:sp>
        <p:nvSpPr>
          <p:cNvPr id="7" name="Rectangle 6"/>
          <p:cNvSpPr/>
          <p:nvPr/>
        </p:nvSpPr>
        <p:spPr>
          <a:xfrm>
            <a:off x="152400" y="4888468"/>
            <a:ext cx="8534400" cy="369332"/>
          </a:xfrm>
          <a:prstGeom prst="rect">
            <a:avLst/>
          </a:prstGeom>
        </p:spPr>
        <p:txBody>
          <a:bodyPr wrap="square">
            <a:spAutoFit/>
          </a:bodyPr>
          <a:lstStyle/>
          <a:p>
            <a:pPr marL="342900" lvl="0" indent="-342900">
              <a:spcBef>
                <a:spcPct val="20000"/>
              </a:spcBef>
              <a:spcAft>
                <a:spcPts val="600"/>
              </a:spcAft>
              <a:defRPr/>
            </a:pPr>
            <a:r>
              <a:rPr lang="en-US" dirty="0" smtClean="0">
                <a:latin typeface="Comic Sans MS"/>
                <a:cs typeface="Comic Sans MS"/>
              </a:rPr>
              <a:t>Prism example: BK7 (normal glass), </a:t>
            </a:r>
            <a:r>
              <a:rPr lang="en-US" dirty="0" err="1" smtClean="0">
                <a:latin typeface="Comic Sans MS"/>
                <a:cs typeface="Comic Sans MS"/>
              </a:rPr>
              <a:t>t</a:t>
            </a:r>
            <a:r>
              <a:rPr lang="en-US" dirty="0" smtClean="0">
                <a:latin typeface="Comic Sans MS"/>
                <a:cs typeface="Comic Sans MS"/>
              </a:rPr>
              <a:t> = 50 mm, D = 100 mm</a:t>
            </a:r>
          </a:p>
        </p:txBody>
      </p:sp>
      <p:sp>
        <p:nvSpPr>
          <p:cNvPr id="10" name="Rectangle 9"/>
          <p:cNvSpPr/>
          <p:nvPr/>
        </p:nvSpPr>
        <p:spPr>
          <a:xfrm>
            <a:off x="533400" y="1232972"/>
            <a:ext cx="6934200" cy="1465016"/>
          </a:xfrm>
          <a:prstGeom prst="rect">
            <a:avLst/>
          </a:prstGeom>
        </p:spPr>
        <p:txBody>
          <a:bodyPr wrap="square">
            <a:spAutoFit/>
          </a:bodyPr>
          <a:lstStyle/>
          <a:p>
            <a:pPr marL="342900" lvl="0" indent="-342900">
              <a:spcBef>
                <a:spcPct val="20000"/>
              </a:spcBef>
              <a:spcAft>
                <a:spcPts val="600"/>
              </a:spcAft>
              <a:defRPr/>
            </a:pPr>
            <a:r>
              <a:rPr lang="en-US" dirty="0" smtClean="0">
                <a:latin typeface="Comic Sans MS"/>
                <a:cs typeface="Comic Sans MS"/>
              </a:rPr>
              <a:t>-&gt; High transmittance</a:t>
            </a:r>
          </a:p>
          <a:p>
            <a:pPr marL="342900" lvl="0" indent="-342900">
              <a:spcBef>
                <a:spcPct val="20000"/>
              </a:spcBef>
              <a:spcAft>
                <a:spcPts val="600"/>
              </a:spcAft>
              <a:defRPr/>
            </a:pPr>
            <a:r>
              <a:rPr lang="en-US" dirty="0" smtClean="0">
                <a:latin typeface="Comic Sans MS"/>
                <a:cs typeface="Comic Sans MS"/>
              </a:rPr>
              <a:t>-&gt; When used at minimum deviation, no </a:t>
            </a:r>
            <a:r>
              <a:rPr lang="en-US" dirty="0" err="1" smtClean="0">
                <a:latin typeface="Comic Sans MS"/>
                <a:cs typeface="Comic Sans MS"/>
              </a:rPr>
              <a:t>anamorphosis</a:t>
            </a:r>
            <a:r>
              <a:rPr lang="en-US" dirty="0" smtClean="0">
                <a:latin typeface="Comic Sans MS"/>
                <a:cs typeface="Comic Sans MS"/>
              </a:rPr>
              <a:t> (beam dia. compression or enlargement)</a:t>
            </a:r>
          </a:p>
          <a:p>
            <a:pPr marL="342900" lvl="0" indent="-342900">
              <a:spcBef>
                <a:spcPct val="20000"/>
              </a:spcBef>
              <a:spcAft>
                <a:spcPts val="600"/>
              </a:spcAft>
              <a:defRPr/>
            </a:pPr>
            <a:r>
              <a:rPr lang="en-US" dirty="0" smtClean="0">
                <a:latin typeface="Comic Sans MS"/>
                <a:cs typeface="Comic Sans MS"/>
              </a:rPr>
              <a:t>-&gt; Produces ‘low’ dispersion</a:t>
            </a:r>
          </a:p>
        </p:txBody>
      </p:sp>
      <p:graphicFrame>
        <p:nvGraphicFramePr>
          <p:cNvPr id="33796" name="Object 4"/>
          <p:cNvGraphicFramePr>
            <a:graphicFrameLocks noChangeAspect="1"/>
          </p:cNvGraphicFramePr>
          <p:nvPr/>
        </p:nvGraphicFramePr>
        <p:xfrm>
          <a:off x="1438275" y="5575300"/>
          <a:ext cx="6257925" cy="811213"/>
        </p:xfrm>
        <a:graphic>
          <a:graphicData uri="http://schemas.openxmlformats.org/presentationml/2006/ole">
            <mc:AlternateContent xmlns:mc="http://schemas.openxmlformats.org/markup-compatibility/2006">
              <mc:Choice xmlns:v="urn:schemas-microsoft-com:vml" Requires="v">
                <p:oleObj spid="_x0000_s33805" name="Equation" r:id="rId3" imgW="3035300" imgH="406400" progId="Equation.3">
                  <p:embed/>
                </p:oleObj>
              </mc:Choice>
              <mc:Fallback>
                <p:oleObj name="Equation" r:id="rId3" imgW="3035300" imgH="406400" progId="Equation.3">
                  <p:embed/>
                  <p:pic>
                    <p:nvPicPr>
                      <p:cNvPr id="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8275" y="5575300"/>
                        <a:ext cx="6257925" cy="8112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2" name="Picture 11"/>
          <p:cNvPicPr>
            <a:picLocks noChangeAspect="1"/>
          </p:cNvPicPr>
          <p:nvPr/>
        </p:nvPicPr>
        <p:blipFill>
          <a:blip r:embed="rId5"/>
          <a:stretch>
            <a:fillRect/>
          </a:stretch>
        </p:blipFill>
        <p:spPr>
          <a:xfrm>
            <a:off x="4495800" y="1600200"/>
            <a:ext cx="4381500" cy="30988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Prism characteristics</a:t>
            </a:r>
            <a:endParaRPr lang="en-US" dirty="0"/>
          </a:p>
        </p:txBody>
      </p:sp>
      <p:sp>
        <p:nvSpPr>
          <p:cNvPr id="10" name="Rectangle 9"/>
          <p:cNvSpPr/>
          <p:nvPr/>
        </p:nvSpPr>
        <p:spPr>
          <a:xfrm>
            <a:off x="914400" y="1676400"/>
            <a:ext cx="6934200" cy="3536353"/>
          </a:xfrm>
          <a:prstGeom prst="rect">
            <a:avLst/>
          </a:prstGeom>
        </p:spPr>
        <p:txBody>
          <a:bodyPr wrap="square">
            <a:spAutoFit/>
          </a:bodyPr>
          <a:lstStyle/>
          <a:p>
            <a:pPr marL="342900" lvl="0" indent="-342900">
              <a:spcBef>
                <a:spcPct val="20000"/>
              </a:spcBef>
              <a:spcAft>
                <a:spcPts val="600"/>
              </a:spcAft>
              <a:defRPr/>
            </a:pPr>
            <a:r>
              <a:rPr lang="en-US" dirty="0" smtClean="0">
                <a:latin typeface="Comic Sans MS"/>
                <a:cs typeface="Comic Sans MS"/>
              </a:rPr>
              <a:t>-&gt; Depends mainly on glass material (internal transmittance)</a:t>
            </a:r>
          </a:p>
          <a:p>
            <a:pPr marL="342900" lvl="0" indent="-342900">
              <a:spcBef>
                <a:spcPct val="20000"/>
              </a:spcBef>
              <a:spcAft>
                <a:spcPts val="600"/>
              </a:spcAft>
              <a:defRPr/>
            </a:pPr>
            <a:r>
              <a:rPr lang="en-US" dirty="0" smtClean="0">
                <a:latin typeface="Comic Sans MS"/>
                <a:cs typeface="Comic Sans MS"/>
              </a:rPr>
              <a:t>-&gt; Anti-reflection coatings are needed to avoid reflection losses, especially for large apex angles (and large </a:t>
            </a:r>
            <a:r>
              <a:rPr lang="en-US" dirty="0" smtClean="0">
                <a:latin typeface="Symbol" charset="2"/>
                <a:cs typeface="Symbol" charset="2"/>
              </a:rPr>
              <a:t>a</a:t>
            </a:r>
            <a:r>
              <a:rPr lang="en-US" dirty="0" smtClean="0">
                <a:latin typeface="Comic Sans MS"/>
                <a:cs typeface="Comic Sans MS"/>
              </a:rPr>
              <a:t>). The coating must be optimized for the glass and the used angles.</a:t>
            </a:r>
          </a:p>
          <a:p>
            <a:pPr marL="342900" lvl="0" indent="-342900">
              <a:spcBef>
                <a:spcPct val="20000"/>
              </a:spcBef>
              <a:spcAft>
                <a:spcPts val="600"/>
              </a:spcAft>
              <a:defRPr/>
            </a:pPr>
            <a:r>
              <a:rPr lang="en-US" dirty="0" smtClean="0">
                <a:latin typeface="Comic Sans MS"/>
                <a:cs typeface="Comic Sans MS"/>
              </a:rPr>
              <a:t>-&gt; Efficiency can be as high as 99%</a:t>
            </a:r>
          </a:p>
          <a:p>
            <a:pPr marL="342900" lvl="0" indent="-342900">
              <a:spcBef>
                <a:spcPct val="20000"/>
              </a:spcBef>
              <a:spcAft>
                <a:spcPts val="600"/>
              </a:spcAft>
              <a:defRPr/>
            </a:pPr>
            <a:r>
              <a:rPr lang="en-US" dirty="0" smtClean="0">
                <a:latin typeface="Comic Sans MS"/>
                <a:cs typeface="Comic Sans MS"/>
              </a:rPr>
              <a:t>-&gt; The dispersion increases towards the blue wavelengths. For </a:t>
            </a:r>
            <a:r>
              <a:rPr lang="en-US" dirty="0" smtClean="0">
                <a:solidFill>
                  <a:srgbClr val="FF0000"/>
                </a:solidFill>
                <a:latin typeface="Comic Sans MS"/>
                <a:cs typeface="Comic Sans MS"/>
              </a:rPr>
              <a:t>Crown</a:t>
            </a:r>
            <a:r>
              <a:rPr lang="en-US" dirty="0" smtClean="0">
                <a:latin typeface="Comic Sans MS"/>
                <a:cs typeface="Comic Sans MS"/>
              </a:rPr>
              <a:t> glasses (contain Potassium) the ratio of the dispersion between blue and red is lower than for </a:t>
            </a:r>
            <a:r>
              <a:rPr lang="en-US" dirty="0" smtClean="0">
                <a:solidFill>
                  <a:srgbClr val="FF0000"/>
                </a:solidFill>
                <a:latin typeface="Comic Sans MS"/>
                <a:cs typeface="Comic Sans MS"/>
              </a:rPr>
              <a:t>Flint</a:t>
            </a:r>
            <a:r>
              <a:rPr lang="en-US" dirty="0" smtClean="0">
                <a:latin typeface="Comic Sans MS"/>
                <a:cs typeface="Comic Sans MS"/>
              </a:rPr>
              <a:t> glasses (contain lead, titanium dioxide or zirconium dioxide) .</a:t>
            </a: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n-US" dirty="0" smtClean="0"/>
              <a:t>Course outline</a:t>
            </a:r>
            <a:endParaRPr lang="en-US" dirty="0"/>
          </a:p>
        </p:txBody>
      </p:sp>
      <p:sp>
        <p:nvSpPr>
          <p:cNvPr id="16387" name="Rectangle 3"/>
          <p:cNvSpPr>
            <a:spLocks noGrp="1" noChangeArrowheads="1"/>
          </p:cNvSpPr>
          <p:nvPr>
            <p:ph type="body" idx="1"/>
          </p:nvPr>
        </p:nvSpPr>
        <p:spPr>
          <a:xfrm>
            <a:off x="457200" y="1600200"/>
            <a:ext cx="8229600" cy="4648200"/>
          </a:xfrm>
        </p:spPr>
        <p:txBody>
          <a:bodyPr>
            <a:normAutofit fontScale="40000" lnSpcReduction="20000"/>
          </a:bodyPr>
          <a:lstStyle/>
          <a:p>
            <a:r>
              <a:rPr lang="en-US" dirty="0" smtClean="0"/>
              <a:t>PART 1 - Principles of spectroscopy</a:t>
            </a:r>
          </a:p>
          <a:p>
            <a:pPr lvl="1"/>
            <a:r>
              <a:rPr lang="en-US" dirty="0" smtClean="0"/>
              <a:t>Fundamental parameters</a:t>
            </a:r>
          </a:p>
          <a:p>
            <a:pPr lvl="1"/>
            <a:r>
              <a:rPr lang="en-US" dirty="0" smtClean="0"/>
              <a:t>Overview of spectrometry methods</a:t>
            </a:r>
          </a:p>
          <a:p>
            <a:r>
              <a:rPr lang="en-US" dirty="0" smtClean="0"/>
              <a:t>PART 2 – ‘Modern’ spectrographs</a:t>
            </a:r>
          </a:p>
          <a:p>
            <a:pPr lvl="1"/>
            <a:r>
              <a:rPr lang="en-US" dirty="0" smtClean="0"/>
              <a:t>‘Simple’ </a:t>
            </a:r>
            <a:r>
              <a:rPr lang="en-US" dirty="0" err="1" smtClean="0"/>
              <a:t>spectroimager</a:t>
            </a:r>
            <a:endParaRPr lang="en-US" dirty="0" smtClean="0"/>
          </a:p>
          <a:p>
            <a:pPr lvl="2"/>
            <a:r>
              <a:rPr lang="en-US" dirty="0" smtClean="0"/>
              <a:t>FORS</a:t>
            </a:r>
          </a:p>
          <a:p>
            <a:pPr lvl="1"/>
            <a:r>
              <a:rPr lang="en-US" dirty="0" err="1" smtClean="0"/>
              <a:t>Echelle</a:t>
            </a:r>
            <a:r>
              <a:rPr lang="en-US" dirty="0" smtClean="0"/>
              <a:t> spectrographs</a:t>
            </a:r>
          </a:p>
          <a:p>
            <a:pPr lvl="2"/>
            <a:r>
              <a:rPr lang="en-US" dirty="0" smtClean="0"/>
              <a:t>UVES</a:t>
            </a:r>
          </a:p>
          <a:p>
            <a:pPr lvl="2"/>
            <a:r>
              <a:rPr lang="en-US" dirty="0" smtClean="0"/>
              <a:t>CRIRES</a:t>
            </a:r>
          </a:p>
          <a:p>
            <a:r>
              <a:rPr lang="en-US" dirty="0" smtClean="0"/>
              <a:t>PART 3 - Spectroscopy on the </a:t>
            </a:r>
            <a:r>
              <a:rPr lang="en-US" dirty="0" err="1" smtClean="0"/>
              <a:t>VLTs</a:t>
            </a:r>
            <a:endParaRPr lang="en-US" dirty="0" smtClean="0"/>
          </a:p>
          <a:p>
            <a:pPr lvl="1"/>
            <a:r>
              <a:rPr lang="en-US" dirty="0" smtClean="0"/>
              <a:t>Multi-Object spectrographs (MOS) and </a:t>
            </a:r>
            <a:r>
              <a:rPr lang="en-US" dirty="0" err="1" smtClean="0"/>
              <a:t>Intergral</a:t>
            </a:r>
            <a:r>
              <a:rPr lang="en-US" dirty="0" smtClean="0"/>
              <a:t>-Field Units (IFU) and </a:t>
            </a:r>
            <a:r>
              <a:rPr lang="en-US" dirty="0" err="1" smtClean="0"/>
              <a:t>spectro</a:t>
            </a:r>
            <a:r>
              <a:rPr lang="en-US" dirty="0" smtClean="0"/>
              <a:t>-imagers</a:t>
            </a:r>
          </a:p>
          <a:p>
            <a:pPr lvl="2"/>
            <a:r>
              <a:rPr lang="en-US" dirty="0" smtClean="0"/>
              <a:t>Giraffe</a:t>
            </a:r>
          </a:p>
          <a:p>
            <a:pPr lvl="2"/>
            <a:r>
              <a:rPr lang="en-US" dirty="0" smtClean="0"/>
              <a:t>VIMOS</a:t>
            </a:r>
          </a:p>
          <a:p>
            <a:pPr lvl="2"/>
            <a:r>
              <a:rPr lang="en-US" dirty="0" err="1" smtClean="0"/>
              <a:t>Sinfoni</a:t>
            </a:r>
            <a:endParaRPr lang="en-US" dirty="0" smtClean="0"/>
          </a:p>
          <a:p>
            <a:pPr lvl="1"/>
            <a:r>
              <a:rPr lang="en-US" dirty="0" smtClean="0"/>
              <a:t>Future instruments</a:t>
            </a:r>
          </a:p>
          <a:p>
            <a:pPr lvl="2"/>
            <a:r>
              <a:rPr lang="en-US" dirty="0" smtClean="0"/>
              <a:t>X-shooter</a:t>
            </a:r>
          </a:p>
          <a:p>
            <a:pPr lvl="2"/>
            <a:r>
              <a:rPr lang="en-US" dirty="0" smtClean="0"/>
              <a:t>MUSE</a:t>
            </a:r>
          </a:p>
          <a:p>
            <a:pPr lvl="2"/>
            <a:r>
              <a:rPr lang="en-US" dirty="0" smtClean="0"/>
              <a:t>ESPRESSO</a:t>
            </a:r>
            <a:endParaRPr lang="en-US" dirty="0"/>
          </a:p>
        </p:txBody>
      </p:sp>
    </p:spTree>
    <p:extLst>
      <p:ext uri="{BB962C8B-B14F-4D97-AF65-F5344CB8AC3E}">
        <p14:creationId xmlns:p14="http://schemas.microsoft.com/office/powerpoint/2010/main" val="348972719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Grating spectrograph</a:t>
            </a:r>
            <a:endParaRPr lang="en-US" dirty="0"/>
          </a:p>
        </p:txBody>
      </p:sp>
      <p:grpSp>
        <p:nvGrpSpPr>
          <p:cNvPr id="4" name="Group 81"/>
          <p:cNvGrpSpPr>
            <a:grpSpLocks/>
          </p:cNvGrpSpPr>
          <p:nvPr/>
        </p:nvGrpSpPr>
        <p:grpSpPr bwMode="auto">
          <a:xfrm>
            <a:off x="1066800" y="1693862"/>
            <a:ext cx="7162800" cy="4783138"/>
            <a:chOff x="1104" y="975"/>
            <a:chExt cx="4512" cy="3013"/>
          </a:xfrm>
        </p:grpSpPr>
        <p:pic>
          <p:nvPicPr>
            <p:cNvPr id="5" name="Picture 78"/>
            <p:cNvPicPr>
              <a:picLocks noChangeAspect="1" noChangeArrowheads="1"/>
            </p:cNvPicPr>
            <p:nvPr/>
          </p:nvPicPr>
          <p:blipFill>
            <a:blip r:embed="rId2"/>
            <a:srcRect/>
            <a:stretch>
              <a:fillRect/>
            </a:stretch>
          </p:blipFill>
          <p:spPr bwMode="auto">
            <a:xfrm>
              <a:off x="1104" y="975"/>
              <a:ext cx="4512" cy="3013"/>
            </a:xfrm>
            <a:prstGeom prst="rect">
              <a:avLst/>
            </a:prstGeom>
            <a:noFill/>
            <a:ln w="12700">
              <a:noFill/>
              <a:miter lim="800000"/>
              <a:headEnd/>
              <a:tailEnd/>
            </a:ln>
            <a:effectLst/>
          </p:spPr>
        </p:pic>
        <p:sp>
          <p:nvSpPr>
            <p:cNvPr id="6" name="Text Box 79"/>
            <p:cNvSpPr txBox="1">
              <a:spLocks noChangeArrowheads="1"/>
            </p:cNvSpPr>
            <p:nvPr/>
          </p:nvSpPr>
          <p:spPr bwMode="auto">
            <a:xfrm>
              <a:off x="4502" y="1752"/>
              <a:ext cx="564" cy="231"/>
            </a:xfrm>
            <a:prstGeom prst="rect">
              <a:avLst/>
            </a:prstGeom>
            <a:noFill/>
            <a:ln w="12700">
              <a:noFill/>
              <a:miter lim="800000"/>
              <a:headEnd/>
              <a:tailEnd/>
            </a:ln>
            <a:effectLst/>
          </p:spPr>
          <p:txBody>
            <a:bodyPr wrap="none">
              <a:prstTxWarp prst="textNoShape">
                <a:avLst/>
              </a:prstTxWarp>
              <a:spAutoFit/>
            </a:bodyPr>
            <a:lstStyle/>
            <a:p>
              <a:pPr defTabSz="762000"/>
              <a:r>
                <a:rPr lang="en-US" sz="1800">
                  <a:latin typeface="Times New Roman" pitchFamily="-65" charset="0"/>
                </a:rPr>
                <a:t>Camera</a:t>
              </a:r>
              <a:endParaRPr lang="en-US" sz="1800"/>
            </a:p>
          </p:txBody>
        </p:sp>
        <p:sp>
          <p:nvSpPr>
            <p:cNvPr id="7" name="Text Box 80"/>
            <p:cNvSpPr txBox="1">
              <a:spLocks noChangeArrowheads="1"/>
            </p:cNvSpPr>
            <p:nvPr/>
          </p:nvSpPr>
          <p:spPr bwMode="auto">
            <a:xfrm>
              <a:off x="3744" y="3757"/>
              <a:ext cx="740" cy="231"/>
            </a:xfrm>
            <a:prstGeom prst="rect">
              <a:avLst/>
            </a:prstGeom>
            <a:noFill/>
            <a:ln w="12700">
              <a:noFill/>
              <a:miter lim="800000"/>
              <a:headEnd/>
              <a:tailEnd/>
            </a:ln>
            <a:effectLst/>
          </p:spPr>
          <p:txBody>
            <a:bodyPr wrap="none">
              <a:prstTxWarp prst="textNoShape">
                <a:avLst/>
              </a:prstTxWarp>
              <a:spAutoFit/>
            </a:bodyPr>
            <a:lstStyle/>
            <a:p>
              <a:pPr defTabSz="762000"/>
              <a:r>
                <a:rPr lang="en-US" sz="1800">
                  <a:latin typeface="Times New Roman" pitchFamily="-65" charset="0"/>
                </a:rPr>
                <a:t>Collimator</a:t>
              </a:r>
              <a:endParaRPr lang="en-US" sz="1800"/>
            </a:p>
          </p:txBody>
        </p:sp>
      </p:grpSp>
      <p:sp>
        <p:nvSpPr>
          <p:cNvPr id="8" name="Text Box 83"/>
          <p:cNvSpPr txBox="1">
            <a:spLocks noChangeArrowheads="1"/>
          </p:cNvSpPr>
          <p:nvPr/>
        </p:nvSpPr>
        <p:spPr bwMode="auto">
          <a:xfrm>
            <a:off x="746125" y="2192337"/>
            <a:ext cx="1539875" cy="915988"/>
          </a:xfrm>
          <a:prstGeom prst="rect">
            <a:avLst/>
          </a:prstGeom>
          <a:noFill/>
          <a:ln w="12700">
            <a:noFill/>
            <a:miter lim="800000"/>
            <a:headEnd/>
            <a:tailEnd/>
          </a:ln>
          <a:effectLst/>
        </p:spPr>
        <p:txBody>
          <a:bodyPr>
            <a:prstTxWarp prst="textNoShape">
              <a:avLst/>
            </a:prstTxWarp>
            <a:spAutoFit/>
          </a:bodyPr>
          <a:lstStyle/>
          <a:p>
            <a:pPr defTabSz="762000"/>
            <a:r>
              <a:rPr lang="en-US" sz="1800" i="1"/>
              <a:t>Focal ratios defined as</a:t>
            </a:r>
          </a:p>
          <a:p>
            <a:pPr defTabSz="762000"/>
            <a:r>
              <a:rPr lang="en-US" sz="1800" i="1"/>
              <a:t>F</a:t>
            </a:r>
            <a:r>
              <a:rPr lang="en-US" sz="1800" i="1" baseline="-25000"/>
              <a:t>i</a:t>
            </a:r>
            <a:r>
              <a:rPr lang="en-US" sz="1800" i="1"/>
              <a:t>  =  f</a:t>
            </a:r>
            <a:r>
              <a:rPr lang="en-US" sz="1800" i="1" baseline="-25000"/>
              <a:t>i </a:t>
            </a:r>
            <a:r>
              <a:rPr lang="en-US" sz="1800" i="1"/>
              <a:t>/ D</a:t>
            </a:r>
            <a:r>
              <a:rPr lang="en-US" sz="1800" i="1" baseline="-25000"/>
              <a:t>i</a:t>
            </a:r>
            <a:endParaRPr lang="en-US" sz="1800" i="1"/>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diffraction grating</a:t>
            </a:r>
            <a:endParaRPr lang="en-US" dirty="0"/>
          </a:p>
        </p:txBody>
      </p:sp>
      <p:pic>
        <p:nvPicPr>
          <p:cNvPr id="7" name="Picture 6"/>
          <p:cNvPicPr>
            <a:picLocks noChangeAspect="1"/>
          </p:cNvPicPr>
          <p:nvPr/>
        </p:nvPicPr>
        <p:blipFill>
          <a:blip r:embed="rId3"/>
          <a:stretch>
            <a:fillRect/>
          </a:stretch>
        </p:blipFill>
        <p:spPr>
          <a:xfrm>
            <a:off x="304800" y="1219200"/>
            <a:ext cx="3716981" cy="3111500"/>
          </a:xfrm>
          <a:prstGeom prst="rect">
            <a:avLst/>
          </a:prstGeom>
        </p:spPr>
      </p:pic>
      <p:graphicFrame>
        <p:nvGraphicFramePr>
          <p:cNvPr id="31747" name="Object 3"/>
          <p:cNvGraphicFramePr>
            <a:graphicFrameLocks noChangeAspect="1"/>
          </p:cNvGraphicFramePr>
          <p:nvPr/>
        </p:nvGraphicFramePr>
        <p:xfrm>
          <a:off x="4167188" y="2651125"/>
          <a:ext cx="4778375" cy="1082675"/>
        </p:xfrm>
        <a:graphic>
          <a:graphicData uri="http://schemas.openxmlformats.org/presentationml/2006/ole">
            <mc:AlternateContent xmlns:mc="http://schemas.openxmlformats.org/markup-compatibility/2006">
              <mc:Choice xmlns:v="urn:schemas-microsoft-com:vml" Requires="v">
                <p:oleObj spid="_x0000_s31761" name="Equation" r:id="rId4" imgW="2590800" imgH="584200" progId="Equation.3">
                  <p:embed/>
                </p:oleObj>
              </mc:Choice>
              <mc:Fallback>
                <p:oleObj name="Equation" r:id="rId4" imgW="2590800" imgH="584200" progId="Equation.3">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67188" y="2651125"/>
                        <a:ext cx="4778375" cy="1082675"/>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0" name="TextBox 9"/>
          <p:cNvSpPr txBox="1"/>
          <p:nvPr/>
        </p:nvSpPr>
        <p:spPr>
          <a:xfrm>
            <a:off x="4119563" y="1417638"/>
            <a:ext cx="4872037" cy="1200328"/>
          </a:xfrm>
          <a:prstGeom prst="rect">
            <a:avLst/>
          </a:prstGeom>
          <a:noFill/>
        </p:spPr>
        <p:txBody>
          <a:bodyPr wrap="square" rtlCol="0">
            <a:spAutoFit/>
          </a:bodyPr>
          <a:lstStyle/>
          <a:p>
            <a:r>
              <a:rPr lang="en-US" sz="2400" dirty="0" smtClean="0"/>
              <a:t>Generic grating equation from the condition of positive interference between various ‘grooves’:</a:t>
            </a:r>
            <a:endParaRPr lang="en-US" sz="2400" dirty="0"/>
          </a:p>
        </p:txBody>
      </p:sp>
      <p:graphicFrame>
        <p:nvGraphicFramePr>
          <p:cNvPr id="31748" name="Object 4"/>
          <p:cNvGraphicFramePr>
            <a:graphicFrameLocks noChangeAspect="1"/>
          </p:cNvGraphicFramePr>
          <p:nvPr/>
        </p:nvGraphicFramePr>
        <p:xfrm>
          <a:off x="1709737" y="4667250"/>
          <a:ext cx="5072063" cy="1547813"/>
        </p:xfrm>
        <a:graphic>
          <a:graphicData uri="http://schemas.openxmlformats.org/presentationml/2006/ole">
            <mc:AlternateContent xmlns:mc="http://schemas.openxmlformats.org/markup-compatibility/2006">
              <mc:Choice xmlns:v="urn:schemas-microsoft-com:vml" Requires="v">
                <p:oleObj spid="_x0000_s31762" name="Equation" r:id="rId6" imgW="2755900" imgH="838200" progId="Equation.3">
                  <p:embed/>
                </p:oleObj>
              </mc:Choice>
              <mc:Fallback>
                <p:oleObj name="Equation" r:id="rId6" imgW="2755900" imgH="838200" progId="Equation.3">
                  <p:embed/>
                  <p:pic>
                    <p:nvPicPr>
                      <p:cNvPr id="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09737" y="4667250"/>
                        <a:ext cx="5072063" cy="1547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Grating characteristics</a:t>
            </a:r>
            <a:endParaRPr lang="en-US" dirty="0"/>
          </a:p>
        </p:txBody>
      </p:sp>
      <p:pic>
        <p:nvPicPr>
          <p:cNvPr id="8" name="Picture 7"/>
          <p:cNvPicPr>
            <a:picLocks noChangeAspect="1"/>
          </p:cNvPicPr>
          <p:nvPr/>
        </p:nvPicPr>
        <p:blipFill>
          <a:blip r:embed="rId3"/>
          <a:stretch>
            <a:fillRect/>
          </a:stretch>
        </p:blipFill>
        <p:spPr>
          <a:xfrm>
            <a:off x="914400" y="2514600"/>
            <a:ext cx="6934200" cy="2111079"/>
          </a:xfrm>
          <a:prstGeom prst="rect">
            <a:avLst/>
          </a:prstGeom>
        </p:spPr>
      </p:pic>
      <p:sp>
        <p:nvSpPr>
          <p:cNvPr id="9" name="Rectangle 8"/>
          <p:cNvSpPr/>
          <p:nvPr/>
        </p:nvSpPr>
        <p:spPr>
          <a:xfrm>
            <a:off x="533400" y="4800600"/>
            <a:ext cx="7924800" cy="369332"/>
          </a:xfrm>
          <a:prstGeom prst="rect">
            <a:avLst/>
          </a:prstGeom>
        </p:spPr>
        <p:txBody>
          <a:bodyPr wrap="square">
            <a:spAutoFit/>
          </a:bodyPr>
          <a:lstStyle/>
          <a:p>
            <a:pPr marL="342900" lvl="0" indent="-342900">
              <a:spcBef>
                <a:spcPct val="20000"/>
              </a:spcBef>
              <a:spcAft>
                <a:spcPts val="600"/>
              </a:spcAft>
              <a:defRPr/>
            </a:pPr>
            <a:r>
              <a:rPr lang="en-US" dirty="0" smtClean="0">
                <a:latin typeface="Comic Sans MS"/>
                <a:cs typeface="Comic Sans MS"/>
              </a:rPr>
              <a:t>Typical grating example: </a:t>
            </a:r>
            <a:r>
              <a:rPr lang="en-US" dirty="0" err="1" smtClean="0">
                <a:latin typeface="Comic Sans MS"/>
                <a:cs typeface="Comic Sans MS"/>
              </a:rPr>
              <a:t>m</a:t>
            </a:r>
            <a:r>
              <a:rPr lang="en-US" dirty="0" smtClean="0">
                <a:latin typeface="Comic Sans MS"/>
                <a:cs typeface="Comic Sans MS"/>
              </a:rPr>
              <a:t> = 1, </a:t>
            </a:r>
            <a:r>
              <a:rPr lang="en-US" dirty="0" err="1" smtClean="0">
                <a:latin typeface="Symbol" charset="2"/>
                <a:cs typeface="Symbol" charset="2"/>
              </a:rPr>
              <a:t>r</a:t>
            </a:r>
            <a:r>
              <a:rPr lang="en-US" dirty="0" smtClean="0">
                <a:latin typeface="Comic Sans MS"/>
                <a:cs typeface="Comic Sans MS"/>
              </a:rPr>
              <a:t> = 1000 </a:t>
            </a:r>
            <a:r>
              <a:rPr lang="en-US" dirty="0" err="1" smtClean="0">
                <a:latin typeface="Comic Sans MS"/>
                <a:cs typeface="Comic Sans MS"/>
              </a:rPr>
              <a:t>gr</a:t>
            </a:r>
            <a:r>
              <a:rPr lang="en-US" dirty="0" smtClean="0">
                <a:latin typeface="Comic Sans MS"/>
                <a:cs typeface="Comic Sans MS"/>
              </a:rPr>
              <a:t>/mm, </a:t>
            </a:r>
            <a:r>
              <a:rPr lang="en-US" dirty="0" err="1" smtClean="0">
                <a:latin typeface="Comic Sans MS"/>
                <a:cs typeface="Comic Sans MS"/>
              </a:rPr>
              <a:t>sin</a:t>
            </a:r>
            <a:r>
              <a:rPr lang="en-US" dirty="0" err="1" smtClean="0">
                <a:latin typeface="Symbol" charset="2"/>
                <a:cs typeface="Symbol" charset="2"/>
              </a:rPr>
              <a:t>a</a:t>
            </a:r>
            <a:r>
              <a:rPr lang="en-US" dirty="0" smtClean="0">
                <a:latin typeface="Comic Sans MS"/>
                <a:cs typeface="Comic Sans MS"/>
              </a:rPr>
              <a:t> + </a:t>
            </a:r>
            <a:r>
              <a:rPr lang="en-US" dirty="0" err="1" smtClean="0">
                <a:latin typeface="Comic Sans MS"/>
                <a:cs typeface="Comic Sans MS"/>
              </a:rPr>
              <a:t>sin</a:t>
            </a:r>
            <a:r>
              <a:rPr lang="en-US" dirty="0" err="1" smtClean="0">
                <a:latin typeface="Symbol" charset="2"/>
                <a:cs typeface="Symbol" charset="2"/>
              </a:rPr>
              <a:t>b</a:t>
            </a:r>
            <a:r>
              <a:rPr lang="en-US" dirty="0" smtClean="0">
                <a:latin typeface="Comic Sans MS"/>
                <a:cs typeface="Comic Sans MS"/>
              </a:rPr>
              <a:t> = 1, </a:t>
            </a:r>
            <a:r>
              <a:rPr lang="en-US" dirty="0" err="1" smtClean="0">
                <a:latin typeface="Comic Sans MS"/>
                <a:cs typeface="Comic Sans MS"/>
              </a:rPr>
              <a:t>cos</a:t>
            </a:r>
            <a:r>
              <a:rPr lang="en-US" dirty="0" err="1" smtClean="0">
                <a:latin typeface="Symbol" charset="2"/>
                <a:cs typeface="Symbol" charset="2"/>
              </a:rPr>
              <a:t>b</a:t>
            </a:r>
            <a:r>
              <a:rPr lang="en-US" dirty="0" smtClean="0">
                <a:latin typeface="Symbol" charset="2"/>
                <a:cs typeface="Symbol" charset="2"/>
              </a:rPr>
              <a:t>=1/2</a:t>
            </a:r>
            <a:endParaRPr lang="en-US" dirty="0" smtClean="0">
              <a:latin typeface="Comic Sans MS"/>
              <a:cs typeface="Comic Sans MS"/>
            </a:endParaRPr>
          </a:p>
        </p:txBody>
      </p:sp>
      <p:sp>
        <p:nvSpPr>
          <p:cNvPr id="11" name="Rectangle 10"/>
          <p:cNvSpPr/>
          <p:nvPr/>
        </p:nvSpPr>
        <p:spPr>
          <a:xfrm>
            <a:off x="533400" y="1232972"/>
            <a:ext cx="6934200" cy="1188018"/>
          </a:xfrm>
          <a:prstGeom prst="rect">
            <a:avLst/>
          </a:prstGeom>
        </p:spPr>
        <p:txBody>
          <a:bodyPr wrap="square">
            <a:spAutoFit/>
          </a:bodyPr>
          <a:lstStyle/>
          <a:p>
            <a:pPr marL="342900" lvl="0" indent="-342900">
              <a:spcBef>
                <a:spcPct val="20000"/>
              </a:spcBef>
              <a:spcAft>
                <a:spcPts val="600"/>
              </a:spcAft>
              <a:defRPr/>
            </a:pPr>
            <a:r>
              <a:rPr lang="en-US" dirty="0" smtClean="0">
                <a:latin typeface="Comic Sans MS"/>
                <a:cs typeface="Comic Sans MS"/>
              </a:rPr>
              <a:t>-&gt; Several orders result for a given wavelength</a:t>
            </a:r>
          </a:p>
          <a:p>
            <a:pPr marL="342900" lvl="0" indent="-342900">
              <a:spcBef>
                <a:spcPct val="20000"/>
              </a:spcBef>
              <a:spcAft>
                <a:spcPts val="600"/>
              </a:spcAft>
              <a:defRPr/>
            </a:pPr>
            <a:r>
              <a:rPr lang="en-US" dirty="0" smtClean="0">
                <a:latin typeface="Comic Sans MS"/>
                <a:cs typeface="Comic Sans MS"/>
              </a:rPr>
              <a:t>-&gt; </a:t>
            </a:r>
            <a:r>
              <a:rPr lang="en-US" dirty="0" err="1" smtClean="0">
                <a:latin typeface="Comic Sans MS"/>
                <a:cs typeface="Comic Sans MS"/>
              </a:rPr>
              <a:t>m</a:t>
            </a:r>
            <a:r>
              <a:rPr lang="en-US" dirty="0" smtClean="0">
                <a:latin typeface="Comic Sans MS"/>
                <a:cs typeface="Comic Sans MS"/>
              </a:rPr>
              <a:t> = 0 for a grating which acts like a mirror -&gt; no dispersion!</a:t>
            </a:r>
          </a:p>
          <a:p>
            <a:pPr marL="342900" lvl="0" indent="-342900">
              <a:spcBef>
                <a:spcPct val="20000"/>
              </a:spcBef>
              <a:spcAft>
                <a:spcPts val="600"/>
              </a:spcAft>
              <a:defRPr/>
            </a:pPr>
            <a:r>
              <a:rPr lang="en-US" dirty="0" smtClean="0">
                <a:latin typeface="Comic Sans MS"/>
                <a:cs typeface="Comic Sans MS"/>
              </a:rPr>
              <a:t>-&gt; Orders overlap </a:t>
            </a:r>
            <a:r>
              <a:rPr lang="en-US" dirty="0" smtClean="0">
                <a:solidFill>
                  <a:srgbClr val="FF0000"/>
                </a:solidFill>
                <a:latin typeface="Comic Sans MS"/>
                <a:cs typeface="Comic Sans MS"/>
              </a:rPr>
              <a:t>spatially</a:t>
            </a:r>
            <a:r>
              <a:rPr lang="en-US" dirty="0" smtClean="0">
                <a:latin typeface="Comic Sans MS"/>
                <a:cs typeface="Comic Sans MS"/>
              </a:rPr>
              <a:t> -&gt; must be filtered or use at </a:t>
            </a:r>
            <a:r>
              <a:rPr lang="en-US" dirty="0" err="1" smtClean="0">
                <a:latin typeface="Comic Sans MS"/>
                <a:cs typeface="Comic Sans MS"/>
              </a:rPr>
              <a:t>m</a:t>
            </a:r>
            <a:r>
              <a:rPr lang="en-US" dirty="0" smtClean="0">
                <a:latin typeface="Comic Sans MS"/>
                <a:cs typeface="Comic Sans MS"/>
              </a:rPr>
              <a:t>=1</a:t>
            </a:r>
          </a:p>
        </p:txBody>
      </p:sp>
      <p:graphicFrame>
        <p:nvGraphicFramePr>
          <p:cNvPr id="32772" name="Object 4"/>
          <p:cNvGraphicFramePr>
            <a:graphicFrameLocks noChangeAspect="1"/>
          </p:cNvGraphicFramePr>
          <p:nvPr/>
        </p:nvGraphicFramePr>
        <p:xfrm>
          <a:off x="2743200" y="5334000"/>
          <a:ext cx="3581400" cy="881193"/>
        </p:xfrm>
        <a:graphic>
          <a:graphicData uri="http://schemas.openxmlformats.org/presentationml/2006/ole">
            <mc:AlternateContent xmlns:mc="http://schemas.openxmlformats.org/markup-compatibility/2006">
              <mc:Choice xmlns:v="urn:schemas-microsoft-com:vml" Requires="v">
                <p:oleObj spid="_x0000_s49163" name="Equation" r:id="rId4" imgW="1600200" imgH="393700" progId="Equation.3">
                  <p:embed/>
                </p:oleObj>
              </mc:Choice>
              <mc:Fallback>
                <p:oleObj name="Equation" r:id="rId4" imgW="1600200" imgH="39370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3200" y="5334000"/>
                        <a:ext cx="3581400" cy="8811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12" name="Rectangle 11"/>
          <p:cNvSpPr/>
          <p:nvPr/>
        </p:nvSpPr>
        <p:spPr>
          <a:xfrm>
            <a:off x="685800" y="6260068"/>
            <a:ext cx="7924800" cy="369332"/>
          </a:xfrm>
          <a:prstGeom prst="rect">
            <a:avLst/>
          </a:prstGeom>
        </p:spPr>
        <p:txBody>
          <a:bodyPr wrap="square">
            <a:spAutoFit/>
          </a:bodyPr>
          <a:lstStyle/>
          <a:p>
            <a:pPr marL="342900" lvl="0" indent="-342900">
              <a:spcBef>
                <a:spcPct val="20000"/>
              </a:spcBef>
              <a:spcAft>
                <a:spcPts val="600"/>
              </a:spcAft>
              <a:defRPr/>
            </a:pPr>
            <a:r>
              <a:rPr lang="en-US" dirty="0" smtClean="0">
                <a:solidFill>
                  <a:srgbClr val="FF0000"/>
                </a:solidFill>
                <a:latin typeface="Comic Sans MS"/>
                <a:cs typeface="Comic Sans MS"/>
              </a:rPr>
              <a:t>Dispersion typically much higher than for prisms!</a:t>
            </a:r>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Grism</a:t>
            </a:r>
            <a:r>
              <a:rPr lang="en-US" dirty="0" smtClean="0"/>
              <a:t> efficiency</a:t>
            </a:r>
            <a:endParaRPr lang="en-US" dirty="0"/>
          </a:p>
        </p:txBody>
      </p:sp>
      <p:pic>
        <p:nvPicPr>
          <p:cNvPr id="6" name="Picture 8"/>
          <p:cNvPicPr>
            <a:picLocks noChangeAspect="1" noChangeArrowheads="1"/>
          </p:cNvPicPr>
          <p:nvPr/>
        </p:nvPicPr>
        <p:blipFill rotWithShape="1">
          <a:blip r:embed="rId3"/>
          <a:srcRect t="2128" b="2128"/>
          <a:stretch/>
        </p:blipFill>
        <p:spPr bwMode="auto">
          <a:xfrm>
            <a:off x="228600" y="1524000"/>
            <a:ext cx="5791200" cy="4822330"/>
          </a:xfrm>
          <a:prstGeom prst="rect">
            <a:avLst/>
          </a:prstGeom>
          <a:noFill/>
          <a:ln w="9525">
            <a:noFill/>
            <a:miter lim="800000"/>
            <a:headEnd/>
            <a:tailEnd/>
          </a:ln>
        </p:spPr>
      </p:pic>
      <p:graphicFrame>
        <p:nvGraphicFramePr>
          <p:cNvPr id="37891" name="Object 3"/>
          <p:cNvGraphicFramePr>
            <a:graphicFrameLocks noChangeAspect="1"/>
          </p:cNvGraphicFramePr>
          <p:nvPr/>
        </p:nvGraphicFramePr>
        <p:xfrm>
          <a:off x="6877050" y="2840038"/>
          <a:ext cx="1117600" cy="284162"/>
        </p:xfrm>
        <a:graphic>
          <a:graphicData uri="http://schemas.openxmlformats.org/presentationml/2006/ole">
            <mc:AlternateContent xmlns:mc="http://schemas.openxmlformats.org/markup-compatibility/2006">
              <mc:Choice xmlns:v="urn:schemas-microsoft-com:vml" Requires="v">
                <p:oleObj spid="_x0000_s37900" name="Equation" r:id="rId4" imgW="698500" imgH="177800" progId="Equation.3">
                  <p:embed/>
                </p:oleObj>
              </mc:Choice>
              <mc:Fallback>
                <p:oleObj name="Equation" r:id="rId4" imgW="698500" imgH="177800" progId="Equation.3">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77050" y="2840038"/>
                        <a:ext cx="1117600" cy="284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9" name="Rectangle 8"/>
          <p:cNvSpPr/>
          <p:nvPr/>
        </p:nvSpPr>
        <p:spPr>
          <a:xfrm>
            <a:off x="6019800" y="1232972"/>
            <a:ext cx="2971800" cy="1477328"/>
          </a:xfrm>
          <a:prstGeom prst="rect">
            <a:avLst/>
          </a:prstGeom>
        </p:spPr>
        <p:txBody>
          <a:bodyPr wrap="square">
            <a:spAutoFit/>
          </a:bodyPr>
          <a:lstStyle/>
          <a:p>
            <a:pPr marL="342900" lvl="0" indent="-342900">
              <a:spcBef>
                <a:spcPct val="20000"/>
              </a:spcBef>
              <a:spcAft>
                <a:spcPts val="600"/>
              </a:spcAft>
              <a:defRPr/>
            </a:pPr>
            <a:r>
              <a:rPr lang="en-US" dirty="0" smtClean="0">
                <a:latin typeface="Comic Sans MS"/>
                <a:cs typeface="Comic Sans MS"/>
              </a:rPr>
              <a:t>Maximum efficiency obtained when </a:t>
            </a:r>
            <a:r>
              <a:rPr lang="en-US" dirty="0" err="1" smtClean="0">
                <a:latin typeface="Comic Sans MS"/>
                <a:cs typeface="Comic Sans MS"/>
              </a:rPr>
              <a:t>specular</a:t>
            </a:r>
            <a:r>
              <a:rPr lang="en-US" dirty="0" smtClean="0">
                <a:latin typeface="Comic Sans MS"/>
                <a:cs typeface="Comic Sans MS"/>
              </a:rPr>
              <a:t> groove reflection is matches (</a:t>
            </a:r>
            <a:r>
              <a:rPr lang="en-US" dirty="0" smtClean="0">
                <a:solidFill>
                  <a:srgbClr val="FF0000"/>
                </a:solidFill>
                <a:latin typeface="Comic Sans MS"/>
                <a:cs typeface="Comic Sans MS"/>
              </a:rPr>
              <a:t>Blaze condition</a:t>
            </a:r>
            <a:r>
              <a:rPr lang="en-US" dirty="0" smtClean="0">
                <a:latin typeface="Comic Sans MS"/>
                <a:cs typeface="Comic Sans MS"/>
              </a:rPr>
              <a:t>):</a:t>
            </a:r>
          </a:p>
        </p:txBody>
      </p:sp>
      <p:pic>
        <p:nvPicPr>
          <p:cNvPr id="10" name="Picture 9"/>
          <p:cNvPicPr>
            <a:picLocks noChangeAspect="1"/>
          </p:cNvPicPr>
          <p:nvPr/>
        </p:nvPicPr>
        <p:blipFill>
          <a:blip r:embed="rId6"/>
          <a:stretch>
            <a:fillRect/>
          </a:stretch>
        </p:blipFill>
        <p:spPr>
          <a:xfrm>
            <a:off x="6019800" y="3340100"/>
            <a:ext cx="2933700" cy="29845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Freeform 2"/>
          <p:cNvSpPr>
            <a:spLocks/>
          </p:cNvSpPr>
          <p:nvPr/>
        </p:nvSpPr>
        <p:spPr bwMode="auto">
          <a:xfrm>
            <a:off x="2012950" y="3286125"/>
            <a:ext cx="2709863" cy="955675"/>
          </a:xfrm>
          <a:custGeom>
            <a:avLst/>
            <a:gdLst/>
            <a:ahLst/>
            <a:cxnLst>
              <a:cxn ang="0">
                <a:pos x="0" y="586"/>
              </a:cxn>
              <a:cxn ang="0">
                <a:pos x="188" y="23"/>
              </a:cxn>
              <a:cxn ang="0">
                <a:pos x="628" y="445"/>
              </a:cxn>
              <a:cxn ang="0">
                <a:pos x="1079" y="662"/>
              </a:cxn>
              <a:cxn ang="0">
                <a:pos x="1707" y="719"/>
              </a:cxn>
            </a:cxnLst>
            <a:rect l="0" t="0" r="r" b="b"/>
            <a:pathLst>
              <a:path w="1707" h="719">
                <a:moveTo>
                  <a:pt x="0" y="586"/>
                </a:moveTo>
                <a:cubicBezTo>
                  <a:pt x="42" y="316"/>
                  <a:pt x="84" y="47"/>
                  <a:pt x="188" y="23"/>
                </a:cubicBezTo>
                <a:cubicBezTo>
                  <a:pt x="293" y="0"/>
                  <a:pt x="480" y="339"/>
                  <a:pt x="628" y="445"/>
                </a:cubicBezTo>
                <a:cubicBezTo>
                  <a:pt x="776" y="551"/>
                  <a:pt x="899" y="616"/>
                  <a:pt x="1079" y="662"/>
                </a:cubicBezTo>
                <a:cubicBezTo>
                  <a:pt x="1259" y="708"/>
                  <a:pt x="1576" y="707"/>
                  <a:pt x="1707" y="719"/>
                </a:cubicBezTo>
              </a:path>
            </a:pathLst>
          </a:custGeom>
          <a:noFill/>
          <a:ln w="19050" cap="flat" cmpd="sng">
            <a:solidFill>
              <a:srgbClr val="0000FF"/>
            </a:solidFill>
            <a:prstDash val="solid"/>
            <a:round/>
            <a:headEnd type="none" w="med" len="med"/>
            <a:tailEnd type="none" w="med" len="med"/>
          </a:ln>
          <a:effectLst/>
        </p:spPr>
        <p:txBody>
          <a:bodyPr wrap="none" anchor="ctr">
            <a:prstTxWarp prst="textNoShape">
              <a:avLst/>
            </a:prstTxWarp>
          </a:bodyPr>
          <a:lstStyle/>
          <a:p>
            <a:endParaRPr lang="en-US"/>
          </a:p>
        </p:txBody>
      </p:sp>
      <p:sp>
        <p:nvSpPr>
          <p:cNvPr id="77827" name="Freeform 3"/>
          <p:cNvSpPr>
            <a:spLocks/>
          </p:cNvSpPr>
          <p:nvPr/>
        </p:nvSpPr>
        <p:spPr bwMode="auto">
          <a:xfrm>
            <a:off x="1854200" y="1906588"/>
            <a:ext cx="2755900" cy="1079500"/>
          </a:xfrm>
          <a:custGeom>
            <a:avLst/>
            <a:gdLst/>
            <a:ahLst/>
            <a:cxnLst>
              <a:cxn ang="0">
                <a:pos x="0" y="586"/>
              </a:cxn>
              <a:cxn ang="0">
                <a:pos x="288" y="23"/>
              </a:cxn>
              <a:cxn ang="0">
                <a:pos x="960" y="445"/>
              </a:cxn>
              <a:cxn ang="0">
                <a:pos x="1355" y="616"/>
              </a:cxn>
              <a:cxn ang="0">
                <a:pos x="1736" y="680"/>
              </a:cxn>
            </a:cxnLst>
            <a:rect l="0" t="0" r="r" b="b"/>
            <a:pathLst>
              <a:path w="1736" h="680">
                <a:moveTo>
                  <a:pt x="0" y="586"/>
                </a:moveTo>
                <a:cubicBezTo>
                  <a:pt x="64" y="316"/>
                  <a:pt x="128" y="47"/>
                  <a:pt x="288" y="23"/>
                </a:cubicBezTo>
                <a:cubicBezTo>
                  <a:pt x="448" y="0"/>
                  <a:pt x="782" y="346"/>
                  <a:pt x="960" y="445"/>
                </a:cubicBezTo>
                <a:cubicBezTo>
                  <a:pt x="1138" y="544"/>
                  <a:pt x="1226" y="577"/>
                  <a:pt x="1355" y="616"/>
                </a:cubicBezTo>
                <a:cubicBezTo>
                  <a:pt x="1484" y="655"/>
                  <a:pt x="1657" y="667"/>
                  <a:pt x="1736" y="680"/>
                </a:cubicBezTo>
              </a:path>
            </a:pathLst>
          </a:custGeom>
          <a:noFill/>
          <a:ln w="19050" cap="flat" cmpd="sng">
            <a:solidFill>
              <a:srgbClr val="0000FF"/>
            </a:solidFill>
            <a:prstDash val="solid"/>
            <a:round/>
            <a:headEnd type="none" w="med" len="med"/>
            <a:tailEnd type="none" w="med" len="med"/>
          </a:ln>
          <a:effectLst/>
        </p:spPr>
        <p:txBody>
          <a:bodyPr wrap="none" anchor="ctr">
            <a:prstTxWarp prst="textNoShape">
              <a:avLst/>
            </a:prstTxWarp>
          </a:bodyPr>
          <a:lstStyle/>
          <a:p>
            <a:endParaRPr lang="en-US"/>
          </a:p>
        </p:txBody>
      </p:sp>
      <p:sp>
        <p:nvSpPr>
          <p:cNvPr id="77828" name="Rectangle 4"/>
          <p:cNvSpPr>
            <a:spLocks noGrp="1" noChangeArrowheads="1"/>
          </p:cNvSpPr>
          <p:nvPr>
            <p:ph type="title"/>
          </p:nvPr>
        </p:nvSpPr>
        <p:spPr/>
        <p:txBody>
          <a:bodyPr/>
          <a:lstStyle/>
          <a:p>
            <a:r>
              <a:rPr lang="en-US"/>
              <a:t>Order overlaps</a:t>
            </a:r>
          </a:p>
        </p:txBody>
      </p:sp>
      <p:sp>
        <p:nvSpPr>
          <p:cNvPr id="77829" name="Rectangle 5"/>
          <p:cNvSpPr>
            <a:spLocks noChangeArrowheads="1"/>
          </p:cNvSpPr>
          <p:nvPr/>
        </p:nvSpPr>
        <p:spPr bwMode="auto">
          <a:xfrm>
            <a:off x="1016000" y="1804988"/>
            <a:ext cx="5334000" cy="1219200"/>
          </a:xfrm>
          <a:prstGeom prst="rect">
            <a:avLst/>
          </a:prstGeom>
          <a:noFill/>
          <a:ln w="12700">
            <a:solidFill>
              <a:schemeClr val="tx1"/>
            </a:solidFill>
            <a:miter lim="800000"/>
            <a:headEnd/>
            <a:tailEnd/>
          </a:ln>
          <a:effectLst/>
        </p:spPr>
        <p:txBody>
          <a:bodyPr wrap="none" anchor="ctr">
            <a:prstTxWarp prst="textNoShape">
              <a:avLst/>
            </a:prstTxWarp>
          </a:bodyPr>
          <a:lstStyle/>
          <a:p>
            <a:endParaRPr lang="en-US"/>
          </a:p>
        </p:txBody>
      </p:sp>
      <p:sp>
        <p:nvSpPr>
          <p:cNvPr id="77830" name="Rectangle 6"/>
          <p:cNvSpPr>
            <a:spLocks noChangeArrowheads="1"/>
          </p:cNvSpPr>
          <p:nvPr/>
        </p:nvSpPr>
        <p:spPr bwMode="auto">
          <a:xfrm>
            <a:off x="1016000" y="4243388"/>
            <a:ext cx="5334000" cy="1219200"/>
          </a:xfrm>
          <a:prstGeom prst="rect">
            <a:avLst/>
          </a:prstGeom>
          <a:noFill/>
          <a:ln w="12700">
            <a:solidFill>
              <a:schemeClr val="tx1"/>
            </a:solidFill>
            <a:miter lim="800000"/>
            <a:headEnd/>
            <a:tailEnd/>
          </a:ln>
          <a:effectLst/>
        </p:spPr>
        <p:txBody>
          <a:bodyPr wrap="none" anchor="ctr">
            <a:prstTxWarp prst="textNoShape">
              <a:avLst/>
            </a:prstTxWarp>
          </a:bodyPr>
          <a:lstStyle/>
          <a:p>
            <a:endParaRPr lang="en-US"/>
          </a:p>
        </p:txBody>
      </p:sp>
      <p:sp>
        <p:nvSpPr>
          <p:cNvPr id="77831" name="Rectangle 7"/>
          <p:cNvSpPr>
            <a:spLocks noChangeArrowheads="1"/>
          </p:cNvSpPr>
          <p:nvPr/>
        </p:nvSpPr>
        <p:spPr bwMode="auto">
          <a:xfrm>
            <a:off x="1016000" y="3024188"/>
            <a:ext cx="5334000" cy="1219200"/>
          </a:xfrm>
          <a:prstGeom prst="rect">
            <a:avLst/>
          </a:prstGeom>
          <a:noFill/>
          <a:ln w="12700">
            <a:solidFill>
              <a:schemeClr val="tx1"/>
            </a:solidFill>
            <a:miter lim="800000"/>
            <a:headEnd/>
            <a:tailEnd/>
          </a:ln>
          <a:effectLst/>
        </p:spPr>
        <p:txBody>
          <a:bodyPr wrap="none" anchor="ctr">
            <a:prstTxWarp prst="textNoShape">
              <a:avLst/>
            </a:prstTxWarp>
          </a:bodyPr>
          <a:lstStyle/>
          <a:p>
            <a:endParaRPr lang="en-US"/>
          </a:p>
        </p:txBody>
      </p:sp>
      <p:sp>
        <p:nvSpPr>
          <p:cNvPr id="77832" name="Line 8"/>
          <p:cNvSpPr>
            <a:spLocks noChangeShapeType="1"/>
          </p:cNvSpPr>
          <p:nvPr/>
        </p:nvSpPr>
        <p:spPr bwMode="auto">
          <a:xfrm>
            <a:off x="1168400" y="1804988"/>
            <a:ext cx="0" cy="4038600"/>
          </a:xfrm>
          <a:prstGeom prst="line">
            <a:avLst/>
          </a:prstGeom>
          <a:noFill/>
          <a:ln w="12700">
            <a:solidFill>
              <a:schemeClr val="tx1"/>
            </a:solidFill>
            <a:prstDash val="lgDash"/>
            <a:round/>
            <a:headEnd/>
            <a:tailEnd/>
          </a:ln>
          <a:effectLst/>
        </p:spPr>
        <p:txBody>
          <a:bodyPr wrap="none" anchor="ctr">
            <a:prstTxWarp prst="textNoShape">
              <a:avLst/>
            </a:prstTxWarp>
          </a:bodyPr>
          <a:lstStyle/>
          <a:p>
            <a:endParaRPr lang="en-US"/>
          </a:p>
        </p:txBody>
      </p:sp>
      <p:sp>
        <p:nvSpPr>
          <p:cNvPr id="77833" name="Rectangle 9"/>
          <p:cNvSpPr>
            <a:spLocks noChangeArrowheads="1"/>
          </p:cNvSpPr>
          <p:nvPr/>
        </p:nvSpPr>
        <p:spPr bwMode="auto">
          <a:xfrm>
            <a:off x="2082800" y="1804988"/>
            <a:ext cx="1447800" cy="1219200"/>
          </a:xfrm>
          <a:prstGeom prst="rect">
            <a:avLst/>
          </a:prstGeom>
          <a:noFill/>
          <a:ln w="12700">
            <a:solidFill>
              <a:schemeClr val="tx1"/>
            </a:solidFill>
            <a:prstDash val="lgDash"/>
            <a:miter lim="800000"/>
            <a:headEnd/>
            <a:tailEnd/>
          </a:ln>
          <a:effectLst/>
        </p:spPr>
        <p:txBody>
          <a:bodyPr wrap="none" anchor="ctr">
            <a:prstTxWarp prst="textNoShape">
              <a:avLst/>
            </a:prstTxWarp>
          </a:bodyPr>
          <a:lstStyle/>
          <a:p>
            <a:endParaRPr lang="en-US"/>
          </a:p>
        </p:txBody>
      </p:sp>
      <p:sp>
        <p:nvSpPr>
          <p:cNvPr id="77834" name="Rectangle 10"/>
          <p:cNvSpPr>
            <a:spLocks noChangeArrowheads="1"/>
          </p:cNvSpPr>
          <p:nvPr/>
        </p:nvSpPr>
        <p:spPr bwMode="auto">
          <a:xfrm>
            <a:off x="2997200" y="3024188"/>
            <a:ext cx="2895600" cy="1219200"/>
          </a:xfrm>
          <a:prstGeom prst="rect">
            <a:avLst/>
          </a:prstGeom>
          <a:noFill/>
          <a:ln w="12700">
            <a:solidFill>
              <a:schemeClr val="tx1"/>
            </a:solidFill>
            <a:prstDash val="lgDash"/>
            <a:miter lim="800000"/>
            <a:headEnd/>
            <a:tailEnd/>
          </a:ln>
          <a:effectLst/>
        </p:spPr>
        <p:txBody>
          <a:bodyPr wrap="none" anchor="ctr">
            <a:prstTxWarp prst="textNoShape">
              <a:avLst/>
            </a:prstTxWarp>
          </a:bodyPr>
          <a:lstStyle/>
          <a:p>
            <a:endParaRPr lang="en-US"/>
          </a:p>
        </p:txBody>
      </p:sp>
      <p:sp>
        <p:nvSpPr>
          <p:cNvPr id="77835" name="Rectangle 11"/>
          <p:cNvSpPr>
            <a:spLocks noChangeArrowheads="1"/>
          </p:cNvSpPr>
          <p:nvPr/>
        </p:nvSpPr>
        <p:spPr bwMode="auto">
          <a:xfrm>
            <a:off x="1016000" y="1804988"/>
            <a:ext cx="1066800" cy="1219200"/>
          </a:xfrm>
          <a:prstGeom prst="rect">
            <a:avLst/>
          </a:prstGeom>
          <a:solidFill>
            <a:schemeClr val="bg2">
              <a:alpha val="50000"/>
            </a:schemeClr>
          </a:solidFill>
          <a:ln w="12700">
            <a:solidFill>
              <a:schemeClr val="tx1"/>
            </a:solidFill>
            <a:miter lim="800000"/>
            <a:headEnd/>
            <a:tailEnd/>
          </a:ln>
          <a:effectLst/>
        </p:spPr>
        <p:txBody>
          <a:bodyPr wrap="none" anchor="ctr">
            <a:prstTxWarp prst="textNoShape">
              <a:avLst/>
            </a:prstTxWarp>
          </a:bodyPr>
          <a:lstStyle/>
          <a:p>
            <a:endParaRPr lang="en-US"/>
          </a:p>
        </p:txBody>
      </p:sp>
      <p:sp>
        <p:nvSpPr>
          <p:cNvPr id="77836" name="Rectangle 12"/>
          <p:cNvSpPr>
            <a:spLocks noChangeArrowheads="1"/>
          </p:cNvSpPr>
          <p:nvPr/>
        </p:nvSpPr>
        <p:spPr bwMode="auto">
          <a:xfrm>
            <a:off x="3530600" y="1804988"/>
            <a:ext cx="2819400" cy="1219200"/>
          </a:xfrm>
          <a:prstGeom prst="rect">
            <a:avLst/>
          </a:prstGeom>
          <a:solidFill>
            <a:schemeClr val="bg2">
              <a:alpha val="50000"/>
            </a:schemeClr>
          </a:solidFill>
          <a:ln w="12700">
            <a:solidFill>
              <a:schemeClr val="tx1"/>
            </a:solidFill>
            <a:miter lim="800000"/>
            <a:headEnd/>
            <a:tailEnd/>
          </a:ln>
          <a:effectLst/>
        </p:spPr>
        <p:txBody>
          <a:bodyPr wrap="none" anchor="ctr">
            <a:prstTxWarp prst="textNoShape">
              <a:avLst/>
            </a:prstTxWarp>
          </a:bodyPr>
          <a:lstStyle/>
          <a:p>
            <a:endParaRPr lang="en-US"/>
          </a:p>
        </p:txBody>
      </p:sp>
      <p:sp>
        <p:nvSpPr>
          <p:cNvPr id="77837" name="Rectangle 13"/>
          <p:cNvSpPr>
            <a:spLocks noChangeArrowheads="1"/>
          </p:cNvSpPr>
          <p:nvPr/>
        </p:nvSpPr>
        <p:spPr bwMode="auto">
          <a:xfrm>
            <a:off x="1019175" y="3024188"/>
            <a:ext cx="1978025" cy="1219200"/>
          </a:xfrm>
          <a:prstGeom prst="rect">
            <a:avLst/>
          </a:prstGeom>
          <a:solidFill>
            <a:schemeClr val="bg2">
              <a:alpha val="50000"/>
            </a:schemeClr>
          </a:solidFill>
          <a:ln w="12700">
            <a:solidFill>
              <a:schemeClr val="tx1"/>
            </a:solidFill>
            <a:miter lim="800000"/>
            <a:headEnd/>
            <a:tailEnd/>
          </a:ln>
          <a:effectLst/>
        </p:spPr>
        <p:txBody>
          <a:bodyPr wrap="none" anchor="ctr">
            <a:prstTxWarp prst="textNoShape">
              <a:avLst/>
            </a:prstTxWarp>
          </a:bodyPr>
          <a:lstStyle/>
          <a:p>
            <a:endParaRPr lang="en-US"/>
          </a:p>
        </p:txBody>
      </p:sp>
      <p:sp>
        <p:nvSpPr>
          <p:cNvPr id="77838" name="Rectangle 14"/>
          <p:cNvSpPr>
            <a:spLocks noChangeArrowheads="1"/>
          </p:cNvSpPr>
          <p:nvPr/>
        </p:nvSpPr>
        <p:spPr bwMode="auto">
          <a:xfrm>
            <a:off x="5892800" y="3024188"/>
            <a:ext cx="457200" cy="1219200"/>
          </a:xfrm>
          <a:prstGeom prst="rect">
            <a:avLst/>
          </a:prstGeom>
          <a:solidFill>
            <a:schemeClr val="bg2">
              <a:alpha val="50000"/>
            </a:schemeClr>
          </a:solidFill>
          <a:ln w="12700">
            <a:solidFill>
              <a:schemeClr val="tx1"/>
            </a:solidFill>
            <a:miter lim="800000"/>
            <a:headEnd/>
            <a:tailEnd/>
          </a:ln>
          <a:effectLst/>
        </p:spPr>
        <p:txBody>
          <a:bodyPr wrap="none" anchor="ctr">
            <a:prstTxWarp prst="textNoShape">
              <a:avLst/>
            </a:prstTxWarp>
          </a:bodyPr>
          <a:lstStyle/>
          <a:p>
            <a:endParaRPr lang="en-US"/>
          </a:p>
        </p:txBody>
      </p:sp>
      <p:sp>
        <p:nvSpPr>
          <p:cNvPr id="77839" name="Rectangle 15"/>
          <p:cNvSpPr>
            <a:spLocks noChangeArrowheads="1"/>
          </p:cNvSpPr>
          <p:nvPr/>
        </p:nvSpPr>
        <p:spPr bwMode="auto">
          <a:xfrm>
            <a:off x="1143000" y="4492625"/>
            <a:ext cx="55563" cy="968375"/>
          </a:xfrm>
          <a:prstGeom prst="rect">
            <a:avLst/>
          </a:prstGeom>
          <a:solidFill>
            <a:srgbClr val="0000FF"/>
          </a:solidFill>
          <a:ln w="12700">
            <a:solidFill>
              <a:schemeClr val="bg1"/>
            </a:solidFill>
            <a:miter lim="800000"/>
            <a:headEnd/>
            <a:tailEnd/>
          </a:ln>
          <a:effectLst/>
        </p:spPr>
        <p:txBody>
          <a:bodyPr wrap="none" anchor="ctr">
            <a:prstTxWarp prst="textNoShape">
              <a:avLst/>
            </a:prstTxWarp>
          </a:bodyPr>
          <a:lstStyle/>
          <a:p>
            <a:endParaRPr lang="en-US"/>
          </a:p>
        </p:txBody>
      </p:sp>
      <p:sp>
        <p:nvSpPr>
          <p:cNvPr id="77840" name="Line 16"/>
          <p:cNvSpPr>
            <a:spLocks noChangeShapeType="1"/>
          </p:cNvSpPr>
          <p:nvPr/>
        </p:nvSpPr>
        <p:spPr bwMode="auto">
          <a:xfrm>
            <a:off x="1016000" y="5843588"/>
            <a:ext cx="5334000" cy="0"/>
          </a:xfrm>
          <a:prstGeom prst="line">
            <a:avLst/>
          </a:prstGeom>
          <a:noFill/>
          <a:ln w="19050">
            <a:solidFill>
              <a:schemeClr val="tx1"/>
            </a:solidFill>
            <a:round/>
            <a:headEnd/>
            <a:tailEnd type="arrow" w="med" len="med"/>
          </a:ln>
          <a:effectLst/>
        </p:spPr>
        <p:txBody>
          <a:bodyPr wrap="none" anchor="ctr">
            <a:prstTxWarp prst="textNoShape">
              <a:avLst/>
            </a:prstTxWarp>
          </a:bodyPr>
          <a:lstStyle/>
          <a:p>
            <a:endParaRPr lang="en-US"/>
          </a:p>
        </p:txBody>
      </p:sp>
      <p:sp>
        <p:nvSpPr>
          <p:cNvPr id="77841" name="Text Box 17"/>
          <p:cNvSpPr txBox="1">
            <a:spLocks noChangeArrowheads="1"/>
          </p:cNvSpPr>
          <p:nvPr/>
        </p:nvSpPr>
        <p:spPr bwMode="auto">
          <a:xfrm>
            <a:off x="1019175" y="5843588"/>
            <a:ext cx="298450" cy="366712"/>
          </a:xfrm>
          <a:prstGeom prst="rect">
            <a:avLst/>
          </a:prstGeom>
          <a:noFill/>
          <a:ln w="12700">
            <a:noFill/>
            <a:miter lim="800000"/>
            <a:headEnd/>
            <a:tailEnd/>
          </a:ln>
          <a:effectLst/>
        </p:spPr>
        <p:txBody>
          <a:bodyPr wrap="none" anchor="ctr">
            <a:prstTxWarp prst="textNoShape">
              <a:avLst/>
            </a:prstTxWarp>
            <a:spAutoFit/>
          </a:bodyPr>
          <a:lstStyle/>
          <a:p>
            <a:pPr algn="ctr" defTabSz="762000"/>
            <a:r>
              <a:rPr lang="en-US" sz="1800">
                <a:latin typeface="Times New Roman" pitchFamily="-65" charset="0"/>
              </a:rPr>
              <a:t>0</a:t>
            </a:r>
            <a:endParaRPr lang="en-US" sz="1800"/>
          </a:p>
        </p:txBody>
      </p:sp>
      <p:sp>
        <p:nvSpPr>
          <p:cNvPr id="77842" name="Rectangle 18"/>
          <p:cNvSpPr>
            <a:spLocks noChangeArrowheads="1"/>
          </p:cNvSpPr>
          <p:nvPr/>
        </p:nvSpPr>
        <p:spPr bwMode="auto">
          <a:xfrm>
            <a:off x="3289300" y="5843588"/>
            <a:ext cx="419100" cy="366712"/>
          </a:xfrm>
          <a:prstGeom prst="rect">
            <a:avLst/>
          </a:prstGeom>
          <a:noFill/>
          <a:ln w="12700">
            <a:noFill/>
            <a:miter lim="800000"/>
            <a:headEnd/>
            <a:tailEnd/>
          </a:ln>
          <a:effectLst/>
        </p:spPr>
        <p:txBody>
          <a:bodyPr wrap="none" anchor="ctr">
            <a:prstTxWarp prst="textNoShape">
              <a:avLst/>
            </a:prstTxWarp>
            <a:spAutoFit/>
          </a:bodyPr>
          <a:lstStyle/>
          <a:p>
            <a:pPr algn="ctr" defTabSz="762000"/>
            <a:r>
              <a:rPr lang="en-US" sz="1800" i="1">
                <a:latin typeface="Symbol" pitchFamily="-65" charset="2"/>
              </a:rPr>
              <a:t>l</a:t>
            </a:r>
            <a:r>
              <a:rPr lang="en-US" sz="1800" i="1" baseline="-25000">
                <a:latin typeface="Times New Roman" pitchFamily="-65" charset="0"/>
              </a:rPr>
              <a:t>U</a:t>
            </a:r>
            <a:endParaRPr lang="en-US" sz="1800" i="1" baseline="-25000"/>
          </a:p>
        </p:txBody>
      </p:sp>
      <p:sp>
        <p:nvSpPr>
          <p:cNvPr id="77843" name="Rectangle 19"/>
          <p:cNvSpPr>
            <a:spLocks noChangeArrowheads="1"/>
          </p:cNvSpPr>
          <p:nvPr/>
        </p:nvSpPr>
        <p:spPr bwMode="auto">
          <a:xfrm>
            <a:off x="2779713" y="5843588"/>
            <a:ext cx="508000" cy="366712"/>
          </a:xfrm>
          <a:prstGeom prst="rect">
            <a:avLst/>
          </a:prstGeom>
          <a:noFill/>
          <a:ln w="12700">
            <a:noFill/>
            <a:miter lim="800000"/>
            <a:headEnd/>
            <a:tailEnd/>
          </a:ln>
          <a:effectLst/>
        </p:spPr>
        <p:txBody>
          <a:bodyPr wrap="none" anchor="ctr">
            <a:prstTxWarp prst="textNoShape">
              <a:avLst/>
            </a:prstTxWarp>
            <a:spAutoFit/>
          </a:bodyPr>
          <a:lstStyle/>
          <a:p>
            <a:pPr algn="ctr" defTabSz="762000"/>
            <a:r>
              <a:rPr lang="en-US" sz="1800" i="1">
                <a:latin typeface="Times New Roman" pitchFamily="-65" charset="0"/>
              </a:rPr>
              <a:t>2</a:t>
            </a:r>
            <a:r>
              <a:rPr lang="en-US" sz="1800" i="1">
                <a:latin typeface="Symbol" pitchFamily="-65" charset="2"/>
              </a:rPr>
              <a:t>l</a:t>
            </a:r>
            <a:r>
              <a:rPr lang="en-US" sz="1800" i="1" baseline="-25000">
                <a:latin typeface="Times New Roman" pitchFamily="-65" charset="0"/>
              </a:rPr>
              <a:t>L</a:t>
            </a:r>
            <a:endParaRPr lang="en-US" sz="1800" i="1" baseline="-25000"/>
          </a:p>
        </p:txBody>
      </p:sp>
      <p:sp>
        <p:nvSpPr>
          <p:cNvPr id="77844" name="Rectangle 20"/>
          <p:cNvSpPr>
            <a:spLocks noChangeArrowheads="1"/>
          </p:cNvSpPr>
          <p:nvPr/>
        </p:nvSpPr>
        <p:spPr bwMode="auto">
          <a:xfrm>
            <a:off x="5594350" y="5843588"/>
            <a:ext cx="533400" cy="366712"/>
          </a:xfrm>
          <a:prstGeom prst="rect">
            <a:avLst/>
          </a:prstGeom>
          <a:noFill/>
          <a:ln w="12700">
            <a:noFill/>
            <a:miter lim="800000"/>
            <a:headEnd/>
            <a:tailEnd/>
          </a:ln>
          <a:effectLst/>
        </p:spPr>
        <p:txBody>
          <a:bodyPr wrap="none" anchor="ctr">
            <a:prstTxWarp prst="textNoShape">
              <a:avLst/>
            </a:prstTxWarp>
            <a:spAutoFit/>
          </a:bodyPr>
          <a:lstStyle/>
          <a:p>
            <a:pPr algn="ctr" defTabSz="762000"/>
            <a:r>
              <a:rPr lang="en-US" sz="1800" i="1">
                <a:latin typeface="Times New Roman" pitchFamily="-65" charset="0"/>
              </a:rPr>
              <a:t>2</a:t>
            </a:r>
            <a:r>
              <a:rPr lang="en-US" sz="1800" i="1">
                <a:latin typeface="Symbol" pitchFamily="-65" charset="2"/>
              </a:rPr>
              <a:t>l</a:t>
            </a:r>
            <a:r>
              <a:rPr lang="en-US" sz="1800" i="1" baseline="-25000">
                <a:latin typeface="Times New Roman" pitchFamily="-65" charset="0"/>
              </a:rPr>
              <a:t>U</a:t>
            </a:r>
            <a:endParaRPr lang="en-US" sz="1800" i="1" baseline="-25000"/>
          </a:p>
        </p:txBody>
      </p:sp>
      <p:sp>
        <p:nvSpPr>
          <p:cNvPr id="77845" name="Rectangle 21"/>
          <p:cNvSpPr>
            <a:spLocks noChangeArrowheads="1"/>
          </p:cNvSpPr>
          <p:nvPr/>
        </p:nvSpPr>
        <p:spPr bwMode="auto">
          <a:xfrm>
            <a:off x="1854200" y="5843588"/>
            <a:ext cx="393700" cy="366712"/>
          </a:xfrm>
          <a:prstGeom prst="rect">
            <a:avLst/>
          </a:prstGeom>
          <a:noFill/>
          <a:ln w="12700">
            <a:noFill/>
            <a:miter lim="800000"/>
            <a:headEnd/>
            <a:tailEnd/>
          </a:ln>
          <a:effectLst/>
        </p:spPr>
        <p:txBody>
          <a:bodyPr wrap="none" anchor="ctr">
            <a:prstTxWarp prst="textNoShape">
              <a:avLst/>
            </a:prstTxWarp>
            <a:spAutoFit/>
          </a:bodyPr>
          <a:lstStyle/>
          <a:p>
            <a:pPr algn="ctr" defTabSz="762000"/>
            <a:r>
              <a:rPr lang="en-US" sz="1800" i="1">
                <a:latin typeface="Symbol" pitchFamily="-65" charset="2"/>
              </a:rPr>
              <a:t>l</a:t>
            </a:r>
            <a:r>
              <a:rPr lang="en-US" sz="1800" i="1" baseline="-25000">
                <a:latin typeface="Times New Roman" pitchFamily="-65" charset="0"/>
              </a:rPr>
              <a:t>L</a:t>
            </a:r>
            <a:endParaRPr lang="en-US" sz="1800" i="1" baseline="-25000"/>
          </a:p>
        </p:txBody>
      </p:sp>
      <p:sp>
        <p:nvSpPr>
          <p:cNvPr id="77846" name="Line 22"/>
          <p:cNvSpPr>
            <a:spLocks noChangeShapeType="1"/>
          </p:cNvSpPr>
          <p:nvPr/>
        </p:nvSpPr>
        <p:spPr bwMode="auto">
          <a:xfrm>
            <a:off x="2082800" y="3024188"/>
            <a:ext cx="0" cy="2819400"/>
          </a:xfrm>
          <a:prstGeom prst="line">
            <a:avLst/>
          </a:prstGeom>
          <a:noFill/>
          <a:ln w="12700">
            <a:solidFill>
              <a:schemeClr val="tx1"/>
            </a:solidFill>
            <a:prstDash val="dash"/>
            <a:round/>
            <a:headEnd/>
            <a:tailEnd/>
          </a:ln>
          <a:effectLst/>
        </p:spPr>
        <p:txBody>
          <a:bodyPr wrap="none" anchor="ctr">
            <a:prstTxWarp prst="textNoShape">
              <a:avLst/>
            </a:prstTxWarp>
          </a:bodyPr>
          <a:lstStyle/>
          <a:p>
            <a:endParaRPr lang="en-US"/>
          </a:p>
        </p:txBody>
      </p:sp>
      <p:sp>
        <p:nvSpPr>
          <p:cNvPr id="77847" name="Line 23"/>
          <p:cNvSpPr>
            <a:spLocks noChangeShapeType="1"/>
          </p:cNvSpPr>
          <p:nvPr/>
        </p:nvSpPr>
        <p:spPr bwMode="auto">
          <a:xfrm>
            <a:off x="2997200" y="4243388"/>
            <a:ext cx="0" cy="1600200"/>
          </a:xfrm>
          <a:prstGeom prst="line">
            <a:avLst/>
          </a:prstGeom>
          <a:noFill/>
          <a:ln w="12700">
            <a:solidFill>
              <a:schemeClr val="tx1"/>
            </a:solidFill>
            <a:prstDash val="dash"/>
            <a:round/>
            <a:headEnd/>
            <a:tailEnd/>
          </a:ln>
          <a:effectLst/>
        </p:spPr>
        <p:txBody>
          <a:bodyPr wrap="none" anchor="ctr">
            <a:prstTxWarp prst="textNoShape">
              <a:avLst/>
            </a:prstTxWarp>
          </a:bodyPr>
          <a:lstStyle/>
          <a:p>
            <a:endParaRPr lang="en-US"/>
          </a:p>
        </p:txBody>
      </p:sp>
      <p:sp>
        <p:nvSpPr>
          <p:cNvPr id="77848" name="Line 24"/>
          <p:cNvSpPr>
            <a:spLocks noChangeShapeType="1"/>
          </p:cNvSpPr>
          <p:nvPr/>
        </p:nvSpPr>
        <p:spPr bwMode="auto">
          <a:xfrm>
            <a:off x="5892800" y="4243388"/>
            <a:ext cx="0" cy="1600200"/>
          </a:xfrm>
          <a:prstGeom prst="line">
            <a:avLst/>
          </a:prstGeom>
          <a:noFill/>
          <a:ln w="12700">
            <a:solidFill>
              <a:schemeClr val="tx1"/>
            </a:solidFill>
            <a:prstDash val="dash"/>
            <a:round/>
            <a:headEnd/>
            <a:tailEnd/>
          </a:ln>
          <a:effectLst/>
        </p:spPr>
        <p:txBody>
          <a:bodyPr wrap="none" anchor="ctr">
            <a:prstTxWarp prst="textNoShape">
              <a:avLst/>
            </a:prstTxWarp>
          </a:bodyPr>
          <a:lstStyle/>
          <a:p>
            <a:endParaRPr lang="en-US"/>
          </a:p>
        </p:txBody>
      </p:sp>
      <p:sp>
        <p:nvSpPr>
          <p:cNvPr id="77849" name="Text Box 25"/>
          <p:cNvSpPr txBox="1">
            <a:spLocks noChangeArrowheads="1"/>
          </p:cNvSpPr>
          <p:nvPr/>
        </p:nvSpPr>
        <p:spPr bwMode="auto">
          <a:xfrm>
            <a:off x="6469063" y="5197475"/>
            <a:ext cx="2573337" cy="1435100"/>
          </a:xfrm>
          <a:prstGeom prst="rect">
            <a:avLst/>
          </a:prstGeom>
          <a:noFill/>
          <a:ln w="12700">
            <a:noFill/>
            <a:miter lim="800000"/>
            <a:headEnd/>
            <a:tailEnd/>
          </a:ln>
          <a:effectLst/>
        </p:spPr>
        <p:txBody>
          <a:bodyPr anchor="ctr">
            <a:prstTxWarp prst="textNoShape">
              <a:avLst/>
            </a:prstTxWarp>
            <a:spAutoFit/>
          </a:bodyPr>
          <a:lstStyle/>
          <a:p>
            <a:pPr defTabSz="762000"/>
            <a:r>
              <a:rPr lang="en-US" sz="1800"/>
              <a:t>Wavelength in first order marking </a:t>
            </a:r>
            <a:r>
              <a:rPr lang="en-US" sz="1800">
                <a:solidFill>
                  <a:schemeClr val="accent2"/>
                </a:solidFill>
              </a:rPr>
              <a:t>position on detector</a:t>
            </a:r>
            <a:r>
              <a:rPr lang="en-US" sz="1800"/>
              <a:t> in dispersion direction </a:t>
            </a:r>
            <a:r>
              <a:rPr lang="en-US" sz="1600"/>
              <a:t>(if dispersion ~linear)</a:t>
            </a:r>
            <a:endParaRPr lang="en-US" sz="1800"/>
          </a:p>
        </p:txBody>
      </p:sp>
      <p:sp>
        <p:nvSpPr>
          <p:cNvPr id="77850" name="Text Box 26"/>
          <p:cNvSpPr txBox="1">
            <a:spLocks noChangeArrowheads="1"/>
          </p:cNvSpPr>
          <p:nvPr/>
        </p:nvSpPr>
        <p:spPr bwMode="auto">
          <a:xfrm>
            <a:off x="1717675" y="1027113"/>
            <a:ext cx="2076450" cy="581025"/>
          </a:xfrm>
          <a:prstGeom prst="rect">
            <a:avLst/>
          </a:prstGeom>
          <a:noFill/>
          <a:ln w="12700">
            <a:noFill/>
            <a:miter lim="800000"/>
            <a:headEnd/>
            <a:tailEnd/>
          </a:ln>
          <a:effectLst/>
        </p:spPr>
        <p:txBody>
          <a:bodyPr wrap="none" anchor="ctr">
            <a:prstTxWarp prst="textNoShape">
              <a:avLst/>
            </a:prstTxWarp>
            <a:spAutoFit/>
          </a:bodyPr>
          <a:lstStyle/>
          <a:p>
            <a:pPr algn="ctr" defTabSz="762000"/>
            <a:r>
              <a:rPr lang="en-US" sz="1600"/>
              <a:t>Effective passband </a:t>
            </a:r>
          </a:p>
          <a:p>
            <a:pPr algn="ctr" defTabSz="762000"/>
            <a:r>
              <a:rPr lang="en-US" sz="1600"/>
              <a:t>in 1st order</a:t>
            </a:r>
            <a:endParaRPr lang="en-US" sz="1800"/>
          </a:p>
        </p:txBody>
      </p:sp>
      <p:sp>
        <p:nvSpPr>
          <p:cNvPr id="77851" name="Line 27"/>
          <p:cNvSpPr>
            <a:spLocks noChangeShapeType="1"/>
          </p:cNvSpPr>
          <p:nvPr/>
        </p:nvSpPr>
        <p:spPr bwMode="auto">
          <a:xfrm>
            <a:off x="2109788" y="1638300"/>
            <a:ext cx="1420812" cy="0"/>
          </a:xfrm>
          <a:prstGeom prst="line">
            <a:avLst/>
          </a:prstGeom>
          <a:noFill/>
          <a:ln w="12700">
            <a:solidFill>
              <a:schemeClr val="tx1"/>
            </a:solidFill>
            <a:round/>
            <a:headEnd type="arrow" w="med" len="med"/>
            <a:tailEnd type="arrow" w="med" len="med"/>
          </a:ln>
          <a:effectLst/>
        </p:spPr>
        <p:txBody>
          <a:bodyPr wrap="none" anchor="ctr">
            <a:prstTxWarp prst="textNoShape">
              <a:avLst/>
            </a:prstTxWarp>
          </a:bodyPr>
          <a:lstStyle/>
          <a:p>
            <a:endParaRPr lang="en-US"/>
          </a:p>
        </p:txBody>
      </p:sp>
      <p:sp>
        <p:nvSpPr>
          <p:cNvPr id="77852" name="Line 28"/>
          <p:cNvSpPr>
            <a:spLocks noChangeShapeType="1"/>
          </p:cNvSpPr>
          <p:nvPr/>
        </p:nvSpPr>
        <p:spPr bwMode="auto">
          <a:xfrm>
            <a:off x="2992438" y="3481388"/>
            <a:ext cx="2895600" cy="0"/>
          </a:xfrm>
          <a:prstGeom prst="line">
            <a:avLst/>
          </a:prstGeom>
          <a:noFill/>
          <a:ln w="12700">
            <a:solidFill>
              <a:schemeClr val="tx1"/>
            </a:solidFill>
            <a:round/>
            <a:headEnd type="arrow" w="med" len="med"/>
            <a:tailEnd type="arrow" w="med" len="med"/>
          </a:ln>
          <a:effectLst/>
        </p:spPr>
        <p:txBody>
          <a:bodyPr wrap="none" anchor="ctr">
            <a:prstTxWarp prst="textNoShape">
              <a:avLst/>
            </a:prstTxWarp>
          </a:bodyPr>
          <a:lstStyle/>
          <a:p>
            <a:endParaRPr lang="en-US"/>
          </a:p>
        </p:txBody>
      </p:sp>
      <p:sp>
        <p:nvSpPr>
          <p:cNvPr id="77853" name="Text Box 29"/>
          <p:cNvSpPr txBox="1">
            <a:spLocks noChangeArrowheads="1"/>
          </p:cNvSpPr>
          <p:nvPr/>
        </p:nvSpPr>
        <p:spPr bwMode="auto">
          <a:xfrm>
            <a:off x="4427538" y="2182813"/>
            <a:ext cx="1385887" cy="581025"/>
          </a:xfrm>
          <a:prstGeom prst="rect">
            <a:avLst/>
          </a:prstGeom>
          <a:noFill/>
          <a:ln w="12700">
            <a:noFill/>
            <a:miter lim="800000"/>
            <a:headEnd/>
            <a:tailEnd/>
          </a:ln>
          <a:effectLst/>
        </p:spPr>
        <p:txBody>
          <a:bodyPr wrap="none" anchor="ctr">
            <a:prstTxWarp prst="textNoShape">
              <a:avLst/>
            </a:prstTxWarp>
            <a:spAutoFit/>
          </a:bodyPr>
          <a:lstStyle/>
          <a:p>
            <a:pPr algn="ctr" defTabSz="762000"/>
            <a:r>
              <a:rPr lang="en-US" sz="1600"/>
              <a:t>1st order </a:t>
            </a:r>
          </a:p>
          <a:p>
            <a:pPr algn="ctr" defTabSz="762000"/>
            <a:r>
              <a:rPr lang="en-US" sz="1600"/>
              <a:t>blaze profile</a:t>
            </a:r>
            <a:endParaRPr lang="en-US" sz="1800"/>
          </a:p>
        </p:txBody>
      </p:sp>
      <p:sp>
        <p:nvSpPr>
          <p:cNvPr id="77854" name="Line 30"/>
          <p:cNvSpPr>
            <a:spLocks noChangeShapeType="1"/>
          </p:cNvSpPr>
          <p:nvPr/>
        </p:nvSpPr>
        <p:spPr bwMode="auto">
          <a:xfrm flipH="1">
            <a:off x="3287713" y="2401888"/>
            <a:ext cx="1038225" cy="131762"/>
          </a:xfrm>
          <a:prstGeom prst="line">
            <a:avLst/>
          </a:prstGeom>
          <a:noFill/>
          <a:ln w="12700">
            <a:solidFill>
              <a:schemeClr val="tx1"/>
            </a:solidFill>
            <a:round/>
            <a:headEnd/>
            <a:tailEnd type="triangle" w="med" len="med"/>
          </a:ln>
          <a:effectLst/>
        </p:spPr>
        <p:txBody>
          <a:bodyPr wrap="none" anchor="ctr">
            <a:prstTxWarp prst="textNoShape">
              <a:avLst/>
            </a:prstTxWarp>
          </a:bodyPr>
          <a:lstStyle/>
          <a:p>
            <a:endParaRPr lang="en-US"/>
          </a:p>
        </p:txBody>
      </p:sp>
      <p:sp>
        <p:nvSpPr>
          <p:cNvPr id="77855" name="Line 31"/>
          <p:cNvSpPr>
            <a:spLocks noChangeShapeType="1"/>
          </p:cNvSpPr>
          <p:nvPr/>
        </p:nvSpPr>
        <p:spPr bwMode="auto">
          <a:xfrm>
            <a:off x="3530600" y="3024188"/>
            <a:ext cx="0" cy="2819400"/>
          </a:xfrm>
          <a:prstGeom prst="line">
            <a:avLst/>
          </a:prstGeom>
          <a:noFill/>
          <a:ln w="12700">
            <a:solidFill>
              <a:schemeClr val="tx1"/>
            </a:solidFill>
            <a:prstDash val="dash"/>
            <a:round/>
            <a:headEnd/>
            <a:tailEnd/>
          </a:ln>
          <a:effectLst/>
        </p:spPr>
        <p:txBody>
          <a:bodyPr wrap="none" anchor="ctr">
            <a:prstTxWarp prst="textNoShape">
              <a:avLst/>
            </a:prstTxWarp>
          </a:bodyPr>
          <a:lstStyle/>
          <a:p>
            <a:endParaRPr lang="en-US"/>
          </a:p>
        </p:txBody>
      </p:sp>
      <p:sp>
        <p:nvSpPr>
          <p:cNvPr id="77856" name="Rectangle 32"/>
          <p:cNvSpPr>
            <a:spLocks noChangeArrowheads="1"/>
          </p:cNvSpPr>
          <p:nvPr/>
        </p:nvSpPr>
        <p:spPr bwMode="auto">
          <a:xfrm>
            <a:off x="1209675" y="4243388"/>
            <a:ext cx="5140325" cy="1219200"/>
          </a:xfrm>
          <a:prstGeom prst="rect">
            <a:avLst/>
          </a:prstGeom>
          <a:solidFill>
            <a:schemeClr val="bg2">
              <a:alpha val="50000"/>
            </a:schemeClr>
          </a:solidFill>
          <a:ln w="12700">
            <a:solidFill>
              <a:schemeClr val="tx1"/>
            </a:solidFill>
            <a:miter lim="800000"/>
            <a:headEnd/>
            <a:tailEnd/>
          </a:ln>
          <a:effectLst/>
        </p:spPr>
        <p:txBody>
          <a:bodyPr wrap="none" anchor="ctr">
            <a:prstTxWarp prst="textNoShape">
              <a:avLst/>
            </a:prstTxWarp>
          </a:bodyPr>
          <a:lstStyle/>
          <a:p>
            <a:endParaRPr lang="en-US"/>
          </a:p>
        </p:txBody>
      </p:sp>
      <p:sp>
        <p:nvSpPr>
          <p:cNvPr id="77857" name="Rectangle 33"/>
          <p:cNvSpPr>
            <a:spLocks noChangeArrowheads="1"/>
          </p:cNvSpPr>
          <p:nvPr/>
        </p:nvSpPr>
        <p:spPr bwMode="auto">
          <a:xfrm>
            <a:off x="1016000" y="4243388"/>
            <a:ext cx="117475" cy="1219200"/>
          </a:xfrm>
          <a:prstGeom prst="rect">
            <a:avLst/>
          </a:prstGeom>
          <a:solidFill>
            <a:schemeClr val="bg2">
              <a:alpha val="50000"/>
            </a:schemeClr>
          </a:solidFill>
          <a:ln w="12700">
            <a:solidFill>
              <a:schemeClr val="tx1"/>
            </a:solidFill>
            <a:miter lim="800000"/>
            <a:headEnd/>
            <a:tailEnd/>
          </a:ln>
          <a:effectLst/>
        </p:spPr>
        <p:txBody>
          <a:bodyPr wrap="none" anchor="ctr">
            <a:prstTxWarp prst="textNoShape">
              <a:avLst/>
            </a:prstTxWarp>
          </a:bodyPr>
          <a:lstStyle/>
          <a:p>
            <a:endParaRPr lang="en-US"/>
          </a:p>
        </p:txBody>
      </p:sp>
      <p:sp>
        <p:nvSpPr>
          <p:cNvPr id="77858" name="Text Box 34"/>
          <p:cNvSpPr txBox="1">
            <a:spLocks noChangeArrowheads="1"/>
          </p:cNvSpPr>
          <p:nvPr/>
        </p:nvSpPr>
        <p:spPr bwMode="auto">
          <a:xfrm>
            <a:off x="1198563" y="4541838"/>
            <a:ext cx="1103312" cy="825500"/>
          </a:xfrm>
          <a:prstGeom prst="rect">
            <a:avLst/>
          </a:prstGeom>
          <a:noFill/>
          <a:ln w="12700">
            <a:noFill/>
            <a:miter lim="800000"/>
            <a:headEnd/>
            <a:tailEnd/>
          </a:ln>
          <a:effectLst/>
        </p:spPr>
        <p:txBody>
          <a:bodyPr wrap="none" anchor="ctr">
            <a:prstTxWarp prst="textNoShape">
              <a:avLst/>
            </a:prstTxWarp>
            <a:spAutoFit/>
          </a:bodyPr>
          <a:lstStyle/>
          <a:p>
            <a:pPr defTabSz="762000"/>
            <a:r>
              <a:rPr lang="en-US" sz="1600"/>
              <a:t>Passband </a:t>
            </a:r>
          </a:p>
          <a:p>
            <a:pPr defTabSz="762000"/>
            <a:r>
              <a:rPr lang="en-US" sz="1600"/>
              <a:t>in zero </a:t>
            </a:r>
          </a:p>
          <a:p>
            <a:pPr defTabSz="762000"/>
            <a:r>
              <a:rPr lang="en-US" sz="1600"/>
              <a:t>order</a:t>
            </a:r>
            <a:endParaRPr lang="en-US" sz="1800"/>
          </a:p>
        </p:txBody>
      </p:sp>
      <p:sp>
        <p:nvSpPr>
          <p:cNvPr id="77859" name="Line 35"/>
          <p:cNvSpPr>
            <a:spLocks noChangeShapeType="1"/>
          </p:cNvSpPr>
          <p:nvPr/>
        </p:nvSpPr>
        <p:spPr bwMode="auto">
          <a:xfrm flipH="1">
            <a:off x="1209675" y="4541838"/>
            <a:ext cx="388938" cy="0"/>
          </a:xfrm>
          <a:prstGeom prst="line">
            <a:avLst/>
          </a:prstGeom>
          <a:noFill/>
          <a:ln w="12700">
            <a:solidFill>
              <a:schemeClr val="tx1"/>
            </a:solidFill>
            <a:round/>
            <a:headEnd/>
            <a:tailEnd type="arrow" w="med" len="med"/>
          </a:ln>
          <a:effectLst/>
        </p:spPr>
        <p:txBody>
          <a:bodyPr wrap="none" anchor="ctr">
            <a:prstTxWarp prst="textNoShape">
              <a:avLst/>
            </a:prstTxWarp>
          </a:bodyPr>
          <a:lstStyle/>
          <a:p>
            <a:endParaRPr lang="en-US"/>
          </a:p>
        </p:txBody>
      </p:sp>
      <p:sp>
        <p:nvSpPr>
          <p:cNvPr id="77860" name="Text Box 36"/>
          <p:cNvSpPr txBox="1">
            <a:spLocks noChangeArrowheads="1"/>
          </p:cNvSpPr>
          <p:nvPr/>
        </p:nvSpPr>
        <p:spPr bwMode="auto">
          <a:xfrm>
            <a:off x="320675" y="2351088"/>
            <a:ext cx="581025" cy="366712"/>
          </a:xfrm>
          <a:prstGeom prst="rect">
            <a:avLst/>
          </a:prstGeom>
          <a:noFill/>
          <a:ln w="12700">
            <a:noFill/>
            <a:miter lim="800000"/>
            <a:headEnd/>
            <a:tailEnd/>
          </a:ln>
          <a:effectLst/>
        </p:spPr>
        <p:txBody>
          <a:bodyPr wrap="none" anchor="ctr">
            <a:prstTxWarp prst="textNoShape">
              <a:avLst/>
            </a:prstTxWarp>
            <a:spAutoFit/>
          </a:bodyPr>
          <a:lstStyle/>
          <a:p>
            <a:pPr algn="ctr" defTabSz="762000"/>
            <a:r>
              <a:rPr lang="en-US" sz="1800"/>
              <a:t>m=1</a:t>
            </a:r>
          </a:p>
        </p:txBody>
      </p:sp>
      <p:sp>
        <p:nvSpPr>
          <p:cNvPr id="77861" name="Text Box 37"/>
          <p:cNvSpPr txBox="1">
            <a:spLocks noChangeArrowheads="1"/>
          </p:cNvSpPr>
          <p:nvPr/>
        </p:nvSpPr>
        <p:spPr bwMode="auto">
          <a:xfrm>
            <a:off x="301625" y="3481388"/>
            <a:ext cx="617538" cy="366712"/>
          </a:xfrm>
          <a:prstGeom prst="rect">
            <a:avLst/>
          </a:prstGeom>
          <a:noFill/>
          <a:ln w="12700">
            <a:noFill/>
            <a:miter lim="800000"/>
            <a:headEnd/>
            <a:tailEnd/>
          </a:ln>
          <a:effectLst/>
        </p:spPr>
        <p:txBody>
          <a:bodyPr wrap="none" anchor="ctr">
            <a:prstTxWarp prst="textNoShape">
              <a:avLst/>
            </a:prstTxWarp>
            <a:spAutoFit/>
          </a:bodyPr>
          <a:lstStyle/>
          <a:p>
            <a:pPr algn="ctr" defTabSz="762000"/>
            <a:r>
              <a:rPr lang="en-US" sz="1800"/>
              <a:t>m=2</a:t>
            </a:r>
          </a:p>
        </p:txBody>
      </p:sp>
      <p:sp>
        <p:nvSpPr>
          <p:cNvPr id="77862" name="Text Box 38"/>
          <p:cNvSpPr txBox="1">
            <a:spLocks noChangeArrowheads="1"/>
          </p:cNvSpPr>
          <p:nvPr/>
        </p:nvSpPr>
        <p:spPr bwMode="auto">
          <a:xfrm>
            <a:off x="320675" y="4816475"/>
            <a:ext cx="617538" cy="366713"/>
          </a:xfrm>
          <a:prstGeom prst="rect">
            <a:avLst/>
          </a:prstGeom>
          <a:noFill/>
          <a:ln w="12700">
            <a:noFill/>
            <a:miter lim="800000"/>
            <a:headEnd/>
            <a:tailEnd/>
          </a:ln>
          <a:effectLst/>
        </p:spPr>
        <p:txBody>
          <a:bodyPr wrap="none" anchor="ctr">
            <a:prstTxWarp prst="textNoShape">
              <a:avLst/>
            </a:prstTxWarp>
            <a:spAutoFit/>
          </a:bodyPr>
          <a:lstStyle/>
          <a:p>
            <a:pPr algn="ctr" defTabSz="762000"/>
            <a:r>
              <a:rPr lang="en-US" sz="1800"/>
              <a:t>m=0</a:t>
            </a:r>
          </a:p>
        </p:txBody>
      </p:sp>
      <p:sp>
        <p:nvSpPr>
          <p:cNvPr id="77864" name="Text Box 40"/>
          <p:cNvSpPr txBox="1">
            <a:spLocks noChangeArrowheads="1"/>
          </p:cNvSpPr>
          <p:nvPr/>
        </p:nvSpPr>
        <p:spPr bwMode="auto">
          <a:xfrm>
            <a:off x="3986213" y="4392613"/>
            <a:ext cx="1385887" cy="581025"/>
          </a:xfrm>
          <a:prstGeom prst="rect">
            <a:avLst/>
          </a:prstGeom>
          <a:noFill/>
          <a:ln w="12700">
            <a:noFill/>
            <a:miter lim="800000"/>
            <a:headEnd/>
            <a:tailEnd/>
          </a:ln>
          <a:effectLst/>
        </p:spPr>
        <p:txBody>
          <a:bodyPr wrap="none" anchor="ctr">
            <a:prstTxWarp prst="textNoShape">
              <a:avLst/>
            </a:prstTxWarp>
            <a:spAutoFit/>
          </a:bodyPr>
          <a:lstStyle/>
          <a:p>
            <a:pPr algn="ctr" defTabSz="762000"/>
            <a:r>
              <a:rPr lang="en-US" sz="1600"/>
              <a:t>2nd order </a:t>
            </a:r>
          </a:p>
          <a:p>
            <a:pPr algn="ctr" defTabSz="762000"/>
            <a:r>
              <a:rPr lang="en-US" sz="1600"/>
              <a:t>blaze profile</a:t>
            </a:r>
            <a:endParaRPr lang="en-US" sz="1800"/>
          </a:p>
        </p:txBody>
      </p:sp>
      <p:sp>
        <p:nvSpPr>
          <p:cNvPr id="77865" name="Line 41"/>
          <p:cNvSpPr>
            <a:spLocks noChangeShapeType="1"/>
          </p:cNvSpPr>
          <p:nvPr/>
        </p:nvSpPr>
        <p:spPr bwMode="auto">
          <a:xfrm flipH="1" flipV="1">
            <a:off x="3608388" y="4160838"/>
            <a:ext cx="304800" cy="381000"/>
          </a:xfrm>
          <a:prstGeom prst="line">
            <a:avLst/>
          </a:prstGeom>
          <a:noFill/>
          <a:ln w="12700">
            <a:solidFill>
              <a:schemeClr val="tx1"/>
            </a:solidFill>
            <a:round/>
            <a:headEnd/>
            <a:tailEnd type="triangle" w="med" len="med"/>
          </a:ln>
          <a:effectLst/>
        </p:spPr>
        <p:txBody>
          <a:bodyPr wrap="none" anchor="ctr">
            <a:prstTxWarp prst="textNoShape">
              <a:avLst/>
            </a:prstTxWarp>
          </a:bodyPr>
          <a:lstStyle/>
          <a:p>
            <a:endParaRPr lang="en-US"/>
          </a:p>
        </p:txBody>
      </p:sp>
      <p:sp>
        <p:nvSpPr>
          <p:cNvPr id="77866" name="Line 42"/>
          <p:cNvSpPr>
            <a:spLocks noChangeShapeType="1"/>
          </p:cNvSpPr>
          <p:nvPr/>
        </p:nvSpPr>
        <p:spPr bwMode="auto">
          <a:xfrm flipH="1">
            <a:off x="744538" y="4541838"/>
            <a:ext cx="388937" cy="0"/>
          </a:xfrm>
          <a:prstGeom prst="line">
            <a:avLst/>
          </a:prstGeom>
          <a:noFill/>
          <a:ln w="12700">
            <a:solidFill>
              <a:schemeClr val="tx1"/>
            </a:solidFill>
            <a:round/>
            <a:headEnd type="arrow" w="med" len="med"/>
            <a:tailEnd/>
          </a:ln>
          <a:effectLst/>
        </p:spPr>
        <p:txBody>
          <a:bodyPr wrap="none" anchor="ctr">
            <a:prstTxWarp prst="textNoShape">
              <a:avLst/>
            </a:prstTxWarp>
          </a:bodyPr>
          <a:lstStyle/>
          <a:p>
            <a:endParaRPr lang="en-US"/>
          </a:p>
        </p:txBody>
      </p:sp>
      <p:sp>
        <p:nvSpPr>
          <p:cNvPr id="77867" name="Line 43"/>
          <p:cNvSpPr>
            <a:spLocks noChangeShapeType="1"/>
          </p:cNvSpPr>
          <p:nvPr/>
        </p:nvSpPr>
        <p:spPr bwMode="auto">
          <a:xfrm flipV="1">
            <a:off x="1019175" y="1766888"/>
            <a:ext cx="0" cy="1219200"/>
          </a:xfrm>
          <a:prstGeom prst="line">
            <a:avLst/>
          </a:prstGeom>
          <a:noFill/>
          <a:ln w="12700">
            <a:solidFill>
              <a:schemeClr val="tx1"/>
            </a:solidFill>
            <a:round/>
            <a:headEnd/>
            <a:tailEnd type="triangle" w="med" len="med"/>
          </a:ln>
          <a:effectLst/>
        </p:spPr>
        <p:txBody>
          <a:bodyPr wrap="none" anchor="ctr">
            <a:prstTxWarp prst="textNoShape">
              <a:avLst/>
            </a:prstTxWarp>
          </a:bodyPr>
          <a:lstStyle/>
          <a:p>
            <a:endParaRPr lang="en-US"/>
          </a:p>
        </p:txBody>
      </p:sp>
      <p:sp>
        <p:nvSpPr>
          <p:cNvPr id="77868" name="Line 44"/>
          <p:cNvSpPr>
            <a:spLocks noChangeShapeType="1"/>
          </p:cNvSpPr>
          <p:nvPr/>
        </p:nvSpPr>
        <p:spPr bwMode="auto">
          <a:xfrm flipV="1">
            <a:off x="1019175" y="2986088"/>
            <a:ext cx="0" cy="1219200"/>
          </a:xfrm>
          <a:prstGeom prst="line">
            <a:avLst/>
          </a:prstGeom>
          <a:noFill/>
          <a:ln w="12700">
            <a:solidFill>
              <a:schemeClr val="tx1"/>
            </a:solidFill>
            <a:round/>
            <a:headEnd/>
            <a:tailEnd type="triangle" w="med" len="med"/>
          </a:ln>
          <a:effectLst/>
        </p:spPr>
        <p:txBody>
          <a:bodyPr wrap="none" anchor="ctr">
            <a:prstTxWarp prst="textNoShape">
              <a:avLst/>
            </a:prstTxWarp>
          </a:bodyPr>
          <a:lstStyle/>
          <a:p>
            <a:endParaRPr lang="en-US"/>
          </a:p>
        </p:txBody>
      </p:sp>
      <p:sp>
        <p:nvSpPr>
          <p:cNvPr id="77869" name="Line 45"/>
          <p:cNvSpPr>
            <a:spLocks noChangeShapeType="1"/>
          </p:cNvSpPr>
          <p:nvPr/>
        </p:nvSpPr>
        <p:spPr bwMode="auto">
          <a:xfrm flipV="1">
            <a:off x="1016000" y="4241800"/>
            <a:ext cx="0" cy="1219200"/>
          </a:xfrm>
          <a:prstGeom prst="line">
            <a:avLst/>
          </a:prstGeom>
          <a:noFill/>
          <a:ln w="12700">
            <a:solidFill>
              <a:schemeClr val="tx1"/>
            </a:solidFill>
            <a:round/>
            <a:headEnd/>
            <a:tailEnd type="triangle" w="med" len="med"/>
          </a:ln>
          <a:effectLst/>
        </p:spPr>
        <p:txBody>
          <a:bodyPr wrap="none" anchor="ctr">
            <a:prstTxWarp prst="textNoShape">
              <a:avLst/>
            </a:prstTxWarp>
          </a:bodyPr>
          <a:lstStyle/>
          <a:p>
            <a:endParaRPr lang="en-US"/>
          </a:p>
        </p:txBody>
      </p:sp>
      <p:sp>
        <p:nvSpPr>
          <p:cNvPr id="77870" name="Text Box 46"/>
          <p:cNvSpPr txBox="1">
            <a:spLocks noChangeArrowheads="1"/>
          </p:cNvSpPr>
          <p:nvPr/>
        </p:nvSpPr>
        <p:spPr bwMode="auto">
          <a:xfrm>
            <a:off x="57150" y="1766888"/>
            <a:ext cx="962025" cy="304800"/>
          </a:xfrm>
          <a:prstGeom prst="rect">
            <a:avLst/>
          </a:prstGeom>
          <a:noFill/>
          <a:ln w="12700">
            <a:noFill/>
            <a:miter lim="800000"/>
            <a:headEnd/>
            <a:tailEnd/>
          </a:ln>
          <a:effectLst/>
        </p:spPr>
        <p:txBody>
          <a:bodyPr wrap="none" anchor="ctr">
            <a:prstTxWarp prst="textNoShape">
              <a:avLst/>
            </a:prstTxWarp>
            <a:spAutoFit/>
          </a:bodyPr>
          <a:lstStyle/>
          <a:p>
            <a:pPr algn="ctr" defTabSz="762000"/>
            <a:r>
              <a:rPr lang="en-US" sz="1400"/>
              <a:t>Intensity</a:t>
            </a:r>
          </a:p>
        </p:txBody>
      </p:sp>
      <p:sp>
        <p:nvSpPr>
          <p:cNvPr id="77871" name="Line 47"/>
          <p:cNvSpPr>
            <a:spLocks noChangeShapeType="1"/>
          </p:cNvSpPr>
          <p:nvPr/>
        </p:nvSpPr>
        <p:spPr bwMode="auto">
          <a:xfrm>
            <a:off x="2997200" y="3286125"/>
            <a:ext cx="533400" cy="0"/>
          </a:xfrm>
          <a:prstGeom prst="line">
            <a:avLst/>
          </a:prstGeom>
          <a:noFill/>
          <a:ln w="28575">
            <a:solidFill>
              <a:srgbClr val="FF0000"/>
            </a:solidFill>
            <a:round/>
            <a:headEnd type="arrow" w="med" len="med"/>
            <a:tailEnd type="arrow" w="med" len="med"/>
          </a:ln>
          <a:effectLst/>
        </p:spPr>
        <p:txBody>
          <a:bodyPr wrap="none" anchor="ctr">
            <a:prstTxWarp prst="textNoShape">
              <a:avLst/>
            </a:prstTxWarp>
          </a:bodyPr>
          <a:lstStyle/>
          <a:p>
            <a:endParaRPr lang="en-US"/>
          </a:p>
        </p:txBody>
      </p:sp>
      <p:sp>
        <p:nvSpPr>
          <p:cNvPr id="77872" name="Text Box 48"/>
          <p:cNvSpPr txBox="1">
            <a:spLocks noChangeArrowheads="1"/>
          </p:cNvSpPr>
          <p:nvPr/>
        </p:nvSpPr>
        <p:spPr bwMode="auto">
          <a:xfrm>
            <a:off x="3794125" y="3481388"/>
            <a:ext cx="1350963" cy="581025"/>
          </a:xfrm>
          <a:prstGeom prst="rect">
            <a:avLst/>
          </a:prstGeom>
          <a:noFill/>
          <a:ln w="12700">
            <a:noFill/>
            <a:miter lim="800000"/>
            <a:headEnd/>
            <a:tailEnd/>
          </a:ln>
          <a:effectLst/>
        </p:spPr>
        <p:txBody>
          <a:bodyPr wrap="none" anchor="ctr">
            <a:prstTxWarp prst="textNoShape">
              <a:avLst/>
            </a:prstTxWarp>
            <a:spAutoFit/>
          </a:bodyPr>
          <a:lstStyle/>
          <a:p>
            <a:pPr algn="ctr" defTabSz="762000"/>
            <a:r>
              <a:rPr lang="en-US" sz="1600"/>
              <a:t>Passband </a:t>
            </a:r>
          </a:p>
          <a:p>
            <a:pPr algn="ctr" defTabSz="762000"/>
            <a:r>
              <a:rPr lang="en-US" sz="1600"/>
              <a:t>in 2nd order</a:t>
            </a:r>
            <a:endParaRPr lang="en-US" sz="1800"/>
          </a:p>
        </p:txBody>
      </p:sp>
      <p:sp>
        <p:nvSpPr>
          <p:cNvPr id="77873" name="AutoShape 49"/>
          <p:cNvSpPr>
            <a:spLocks noChangeArrowheads="1"/>
          </p:cNvSpPr>
          <p:nvPr/>
        </p:nvSpPr>
        <p:spPr bwMode="auto">
          <a:xfrm>
            <a:off x="6469063" y="2930525"/>
            <a:ext cx="2027237" cy="714375"/>
          </a:xfrm>
          <a:prstGeom prst="roundRect">
            <a:avLst>
              <a:gd name="adj" fmla="val 16667"/>
            </a:avLst>
          </a:prstGeom>
          <a:noFill/>
          <a:ln w="12700">
            <a:solidFill>
              <a:schemeClr val="hlink"/>
            </a:solidFill>
            <a:round/>
            <a:headEnd/>
            <a:tailEnd/>
          </a:ln>
          <a:effectLst/>
        </p:spPr>
        <p:txBody>
          <a:bodyPr wrap="none" anchor="ctr">
            <a:prstTxWarp prst="textNoShape">
              <a:avLst/>
            </a:prstTxWarp>
            <a:spAutoFit/>
          </a:bodyPr>
          <a:lstStyle/>
          <a:p>
            <a:pPr algn="ctr" defTabSz="762000"/>
            <a:r>
              <a:rPr lang="en-US" sz="1800">
                <a:solidFill>
                  <a:srgbClr val="FF0000"/>
                </a:solidFill>
              </a:rPr>
              <a:t>First and second</a:t>
            </a:r>
          </a:p>
          <a:p>
            <a:pPr algn="ctr" defTabSz="762000"/>
            <a:r>
              <a:rPr lang="en-US" sz="1800">
                <a:solidFill>
                  <a:srgbClr val="FF0000"/>
                </a:solidFill>
              </a:rPr>
              <a:t>orders overlap!</a:t>
            </a:r>
            <a:endParaRPr lang="en-US" sz="1800"/>
          </a:p>
        </p:txBody>
      </p:sp>
      <p:sp>
        <p:nvSpPr>
          <p:cNvPr id="77874" name="AutoShape 50"/>
          <p:cNvSpPr>
            <a:spLocks noChangeArrowheads="1"/>
          </p:cNvSpPr>
          <p:nvPr/>
        </p:nvSpPr>
        <p:spPr bwMode="auto">
          <a:xfrm>
            <a:off x="6777038" y="1143000"/>
            <a:ext cx="1947862" cy="782638"/>
          </a:xfrm>
          <a:prstGeom prst="verticalScroll">
            <a:avLst>
              <a:gd name="adj" fmla="val 12500"/>
            </a:avLst>
          </a:prstGeom>
          <a:noFill/>
          <a:ln w="12700">
            <a:solidFill>
              <a:schemeClr val="tx1"/>
            </a:solidFill>
            <a:round/>
            <a:headEnd/>
            <a:tailEnd/>
          </a:ln>
          <a:effectLst/>
        </p:spPr>
        <p:txBody>
          <a:bodyPr anchor="ctr">
            <a:prstTxWarp prst="textNoShape">
              <a:avLst/>
            </a:prstTxWarp>
            <a:spAutoFit/>
          </a:bodyPr>
          <a:lstStyle/>
          <a:p>
            <a:pPr algn="ctr" defTabSz="762000"/>
            <a:r>
              <a:rPr lang="en-US" sz="1800"/>
              <a:t>Don't forget higher orders!</a:t>
            </a:r>
          </a:p>
        </p:txBody>
      </p:sp>
      <p:sp>
        <p:nvSpPr>
          <p:cNvPr id="77875" name="Line 51"/>
          <p:cNvSpPr>
            <a:spLocks noChangeShapeType="1"/>
          </p:cNvSpPr>
          <p:nvPr/>
        </p:nvSpPr>
        <p:spPr bwMode="auto">
          <a:xfrm>
            <a:off x="1038225" y="6507163"/>
            <a:ext cx="5334000" cy="0"/>
          </a:xfrm>
          <a:prstGeom prst="line">
            <a:avLst/>
          </a:prstGeom>
          <a:noFill/>
          <a:ln w="12700">
            <a:solidFill>
              <a:schemeClr val="tx1"/>
            </a:solidFill>
            <a:round/>
            <a:headEnd/>
            <a:tailEnd type="arrow" w="med" len="med"/>
          </a:ln>
          <a:effectLst/>
        </p:spPr>
        <p:txBody>
          <a:bodyPr wrap="none" anchor="ctr">
            <a:prstTxWarp prst="textNoShape">
              <a:avLst/>
            </a:prstTxWarp>
          </a:bodyPr>
          <a:lstStyle/>
          <a:p>
            <a:endParaRPr lang="en-US"/>
          </a:p>
        </p:txBody>
      </p:sp>
      <p:sp>
        <p:nvSpPr>
          <p:cNvPr id="77876" name="Text Box 52"/>
          <p:cNvSpPr txBox="1">
            <a:spLocks noChangeArrowheads="1"/>
          </p:cNvSpPr>
          <p:nvPr/>
        </p:nvSpPr>
        <p:spPr bwMode="auto">
          <a:xfrm>
            <a:off x="1047750" y="6521450"/>
            <a:ext cx="285750" cy="336550"/>
          </a:xfrm>
          <a:prstGeom prst="rect">
            <a:avLst/>
          </a:prstGeom>
          <a:noFill/>
          <a:ln w="12700">
            <a:noFill/>
            <a:miter lim="800000"/>
            <a:headEnd/>
            <a:tailEnd/>
          </a:ln>
          <a:effectLst/>
        </p:spPr>
        <p:txBody>
          <a:bodyPr wrap="none" anchor="ctr">
            <a:prstTxWarp prst="textNoShape">
              <a:avLst/>
            </a:prstTxWarp>
            <a:spAutoFit/>
          </a:bodyPr>
          <a:lstStyle/>
          <a:p>
            <a:pPr algn="ctr" defTabSz="762000"/>
            <a:r>
              <a:rPr lang="en-US" sz="1600">
                <a:latin typeface="Times New Roman" pitchFamily="-65" charset="0"/>
              </a:rPr>
              <a:t>0</a:t>
            </a:r>
            <a:endParaRPr lang="en-US" sz="1600"/>
          </a:p>
        </p:txBody>
      </p:sp>
      <p:sp>
        <p:nvSpPr>
          <p:cNvPr id="77877" name="Rectangle 53"/>
          <p:cNvSpPr>
            <a:spLocks noChangeArrowheads="1"/>
          </p:cNvSpPr>
          <p:nvPr/>
        </p:nvSpPr>
        <p:spPr bwMode="auto">
          <a:xfrm>
            <a:off x="2779713" y="6521450"/>
            <a:ext cx="373062" cy="336550"/>
          </a:xfrm>
          <a:prstGeom prst="rect">
            <a:avLst/>
          </a:prstGeom>
          <a:noFill/>
          <a:ln w="12700">
            <a:noFill/>
            <a:miter lim="800000"/>
            <a:headEnd/>
            <a:tailEnd/>
          </a:ln>
          <a:effectLst/>
        </p:spPr>
        <p:txBody>
          <a:bodyPr wrap="none" anchor="ctr">
            <a:prstTxWarp prst="textNoShape">
              <a:avLst/>
            </a:prstTxWarp>
            <a:spAutoFit/>
          </a:bodyPr>
          <a:lstStyle/>
          <a:p>
            <a:pPr algn="ctr" defTabSz="762000"/>
            <a:r>
              <a:rPr lang="en-US" sz="1600" i="1">
                <a:latin typeface="Symbol" pitchFamily="-65" charset="2"/>
              </a:rPr>
              <a:t>l</a:t>
            </a:r>
            <a:r>
              <a:rPr lang="en-US" sz="1600" i="1" baseline="-25000">
                <a:latin typeface="Times New Roman" pitchFamily="-65" charset="0"/>
              </a:rPr>
              <a:t>L</a:t>
            </a:r>
            <a:endParaRPr lang="en-US" sz="1600" i="1" baseline="-25000"/>
          </a:p>
        </p:txBody>
      </p:sp>
      <p:sp>
        <p:nvSpPr>
          <p:cNvPr id="77878" name="Rectangle 54"/>
          <p:cNvSpPr>
            <a:spLocks noChangeArrowheads="1"/>
          </p:cNvSpPr>
          <p:nvPr/>
        </p:nvSpPr>
        <p:spPr bwMode="auto">
          <a:xfrm>
            <a:off x="5684838" y="6521450"/>
            <a:ext cx="396875" cy="336550"/>
          </a:xfrm>
          <a:prstGeom prst="rect">
            <a:avLst/>
          </a:prstGeom>
          <a:noFill/>
          <a:ln w="12700">
            <a:noFill/>
            <a:miter lim="800000"/>
            <a:headEnd/>
            <a:tailEnd/>
          </a:ln>
          <a:effectLst/>
        </p:spPr>
        <p:txBody>
          <a:bodyPr wrap="none" anchor="ctr">
            <a:prstTxWarp prst="textNoShape">
              <a:avLst/>
            </a:prstTxWarp>
            <a:spAutoFit/>
          </a:bodyPr>
          <a:lstStyle/>
          <a:p>
            <a:pPr algn="ctr" defTabSz="762000"/>
            <a:r>
              <a:rPr lang="en-US" sz="1600" i="1">
                <a:latin typeface="Symbol" pitchFamily="-65" charset="2"/>
              </a:rPr>
              <a:t>l</a:t>
            </a:r>
            <a:r>
              <a:rPr lang="en-US" sz="1600" i="1" baseline="-25000">
                <a:latin typeface="Times New Roman" pitchFamily="-65" charset="0"/>
              </a:rPr>
              <a:t>U</a:t>
            </a:r>
            <a:endParaRPr lang="en-US" sz="1600" i="1" baseline="-25000"/>
          </a:p>
        </p:txBody>
      </p:sp>
      <p:sp>
        <p:nvSpPr>
          <p:cNvPr id="77879" name="Text Box 55"/>
          <p:cNvSpPr txBox="1">
            <a:spLocks noChangeArrowheads="1"/>
          </p:cNvSpPr>
          <p:nvPr/>
        </p:nvSpPr>
        <p:spPr bwMode="auto">
          <a:xfrm>
            <a:off x="14288" y="5675313"/>
            <a:ext cx="1063625" cy="336550"/>
          </a:xfrm>
          <a:prstGeom prst="rect">
            <a:avLst/>
          </a:prstGeom>
          <a:noFill/>
          <a:ln w="12700">
            <a:noFill/>
            <a:miter lim="800000"/>
            <a:headEnd/>
            <a:tailEnd/>
          </a:ln>
          <a:effectLst/>
        </p:spPr>
        <p:txBody>
          <a:bodyPr wrap="none" anchor="ctr">
            <a:prstTxWarp prst="textNoShape">
              <a:avLst/>
            </a:prstTxWarp>
            <a:spAutoFit/>
          </a:bodyPr>
          <a:lstStyle/>
          <a:p>
            <a:pPr algn="ctr" defTabSz="762000"/>
            <a:r>
              <a:rPr lang="en-US" sz="1600"/>
              <a:t>1st order</a:t>
            </a:r>
          </a:p>
        </p:txBody>
      </p:sp>
      <p:sp>
        <p:nvSpPr>
          <p:cNvPr id="77880" name="Text Box 56"/>
          <p:cNvSpPr txBox="1">
            <a:spLocks noChangeArrowheads="1"/>
          </p:cNvSpPr>
          <p:nvPr/>
        </p:nvSpPr>
        <p:spPr bwMode="auto">
          <a:xfrm>
            <a:off x="-34925" y="6324600"/>
            <a:ext cx="1139825" cy="304800"/>
          </a:xfrm>
          <a:prstGeom prst="rect">
            <a:avLst/>
          </a:prstGeom>
          <a:noFill/>
          <a:ln w="12700">
            <a:noFill/>
            <a:miter lim="800000"/>
            <a:headEnd/>
            <a:tailEnd/>
          </a:ln>
          <a:effectLst/>
        </p:spPr>
        <p:txBody>
          <a:bodyPr wrap="none" anchor="ctr">
            <a:prstTxWarp prst="textNoShape">
              <a:avLst/>
            </a:prstTxWarp>
            <a:spAutoFit/>
          </a:bodyPr>
          <a:lstStyle/>
          <a:p>
            <a:pPr algn="ctr" defTabSz="762000"/>
            <a:r>
              <a:rPr lang="en-US" sz="1400"/>
              <a:t>(2nd order)</a:t>
            </a:r>
          </a:p>
        </p:txBody>
      </p:sp>
      <p:sp>
        <p:nvSpPr>
          <p:cNvPr id="77881" name="Line 57"/>
          <p:cNvSpPr>
            <a:spLocks noChangeShapeType="1"/>
          </p:cNvSpPr>
          <p:nvPr/>
        </p:nvSpPr>
        <p:spPr bwMode="auto">
          <a:xfrm>
            <a:off x="2997200" y="6432550"/>
            <a:ext cx="0" cy="171450"/>
          </a:xfrm>
          <a:prstGeom prst="line">
            <a:avLst/>
          </a:prstGeom>
          <a:noFill/>
          <a:ln w="12700">
            <a:solidFill>
              <a:schemeClr val="tx1"/>
            </a:solidFill>
            <a:round/>
            <a:headEnd/>
            <a:tailEnd/>
          </a:ln>
          <a:effectLst/>
        </p:spPr>
        <p:txBody>
          <a:bodyPr wrap="none" anchor="ctr">
            <a:prstTxWarp prst="textNoShape">
              <a:avLst/>
            </a:prstTxWarp>
          </a:bodyPr>
          <a:lstStyle/>
          <a:p>
            <a:endParaRPr lang="en-US"/>
          </a:p>
        </p:txBody>
      </p:sp>
      <p:sp>
        <p:nvSpPr>
          <p:cNvPr id="77882" name="Line 58"/>
          <p:cNvSpPr>
            <a:spLocks noChangeShapeType="1"/>
          </p:cNvSpPr>
          <p:nvPr/>
        </p:nvSpPr>
        <p:spPr bwMode="auto">
          <a:xfrm>
            <a:off x="5892800" y="6432550"/>
            <a:ext cx="0" cy="171450"/>
          </a:xfrm>
          <a:prstGeom prst="line">
            <a:avLst/>
          </a:prstGeom>
          <a:noFill/>
          <a:ln w="12700">
            <a:solidFill>
              <a:schemeClr val="tx1"/>
            </a:solidFill>
            <a:round/>
            <a:headEnd/>
            <a:tailEnd/>
          </a:ln>
          <a:effectLst/>
        </p:spPr>
        <p:txBody>
          <a:bodyPr wrap="none" anchor="ctr">
            <a:prstTxWarp prst="textNoShape">
              <a:avLst/>
            </a:prstTxWarp>
          </a:bodyPr>
          <a:lstStyle/>
          <a:p>
            <a:endParaRPr lang="en-US"/>
          </a:p>
        </p:txBody>
      </p:sp>
      <p:sp>
        <p:nvSpPr>
          <p:cNvPr id="77883" name="Line 59"/>
          <p:cNvSpPr>
            <a:spLocks noChangeShapeType="1"/>
          </p:cNvSpPr>
          <p:nvPr/>
        </p:nvSpPr>
        <p:spPr bwMode="auto">
          <a:xfrm>
            <a:off x="2590800" y="1804988"/>
            <a:ext cx="0" cy="4038600"/>
          </a:xfrm>
          <a:prstGeom prst="line">
            <a:avLst/>
          </a:prstGeom>
          <a:noFill/>
          <a:ln w="12700">
            <a:solidFill>
              <a:schemeClr val="tx1"/>
            </a:solidFill>
            <a:prstDash val="lgDashDot"/>
            <a:round/>
            <a:headEnd/>
            <a:tailEnd/>
          </a:ln>
          <a:effectLst/>
        </p:spPr>
        <p:txBody>
          <a:bodyPr wrap="none" anchor="ctr">
            <a:prstTxWarp prst="textNoShape">
              <a:avLst/>
            </a:prstTxWarp>
          </a:bodyPr>
          <a:lstStyle/>
          <a:p>
            <a:endParaRPr lang="en-US"/>
          </a:p>
        </p:txBody>
      </p:sp>
      <p:sp>
        <p:nvSpPr>
          <p:cNvPr id="77884" name="Rectangle 60"/>
          <p:cNvSpPr>
            <a:spLocks noChangeArrowheads="1"/>
          </p:cNvSpPr>
          <p:nvPr/>
        </p:nvSpPr>
        <p:spPr bwMode="auto">
          <a:xfrm>
            <a:off x="2376488" y="5843588"/>
            <a:ext cx="411162" cy="366712"/>
          </a:xfrm>
          <a:prstGeom prst="rect">
            <a:avLst/>
          </a:prstGeom>
          <a:noFill/>
          <a:ln w="12700">
            <a:noFill/>
            <a:miter lim="800000"/>
            <a:headEnd/>
            <a:tailEnd/>
          </a:ln>
          <a:effectLst/>
        </p:spPr>
        <p:txBody>
          <a:bodyPr wrap="none" anchor="ctr">
            <a:prstTxWarp prst="textNoShape">
              <a:avLst/>
            </a:prstTxWarp>
            <a:spAutoFit/>
          </a:bodyPr>
          <a:lstStyle/>
          <a:p>
            <a:pPr algn="ctr" defTabSz="762000"/>
            <a:r>
              <a:rPr lang="en-US" sz="1800" i="1">
                <a:latin typeface="Symbol" pitchFamily="-65" charset="2"/>
              </a:rPr>
              <a:t>l</a:t>
            </a:r>
            <a:r>
              <a:rPr lang="en-US" sz="1800" i="1" baseline="-25000">
                <a:latin typeface="Times New Roman" pitchFamily="-65" charset="0"/>
              </a:rPr>
              <a:t>C</a:t>
            </a:r>
            <a:endParaRPr lang="en-US" sz="1800" i="1" baseline="-25000"/>
          </a:p>
        </p:txBody>
      </p:sp>
      <p:sp>
        <p:nvSpPr>
          <p:cNvPr id="77885" name="Rectangle 61"/>
          <p:cNvSpPr>
            <a:spLocks noChangeArrowheads="1"/>
          </p:cNvSpPr>
          <p:nvPr/>
        </p:nvSpPr>
        <p:spPr bwMode="auto">
          <a:xfrm>
            <a:off x="1016000" y="4243388"/>
            <a:ext cx="5334000" cy="1219200"/>
          </a:xfrm>
          <a:prstGeom prst="rect">
            <a:avLst/>
          </a:prstGeom>
          <a:noFill/>
          <a:ln w="12700">
            <a:solidFill>
              <a:schemeClr val="tx1"/>
            </a:solidFill>
            <a:miter lim="800000"/>
            <a:headEnd/>
            <a:tailEnd/>
          </a:ln>
          <a:effectLst/>
        </p:spPr>
        <p:txBody>
          <a:bodyPr wrap="none" anchor="ctr">
            <a:prstTxWarp prst="textNoShape">
              <a:avLst/>
            </a:prstTxWarp>
          </a:bodyPr>
          <a:lstStyle/>
          <a:p>
            <a:endParaRPr lang="en-US"/>
          </a:p>
        </p:txBody>
      </p:sp>
      <p:sp>
        <p:nvSpPr>
          <p:cNvPr id="77886" name="Line 62"/>
          <p:cNvSpPr>
            <a:spLocks noChangeShapeType="1"/>
          </p:cNvSpPr>
          <p:nvPr/>
        </p:nvSpPr>
        <p:spPr bwMode="auto">
          <a:xfrm flipH="1">
            <a:off x="3708400" y="3286125"/>
            <a:ext cx="2760663" cy="0"/>
          </a:xfrm>
          <a:prstGeom prst="line">
            <a:avLst/>
          </a:prstGeom>
          <a:noFill/>
          <a:ln w="12700">
            <a:solidFill>
              <a:schemeClr val="hlink"/>
            </a:solidFill>
            <a:round/>
            <a:headEnd/>
            <a:tailEnd type="triangle" w="med" len="med"/>
          </a:ln>
          <a:effectLst/>
        </p:spPr>
        <p:txBody>
          <a:bodyPr wrap="none" anchor="ctr">
            <a:prstTxWarp prst="textNoShape">
              <a:avLst/>
            </a:prstTxWarp>
          </a:bodyPr>
          <a:lstStyle/>
          <a:p>
            <a:endParaRPr lang="en-US"/>
          </a:p>
        </p:txBody>
      </p:sp>
      <p:sp>
        <p:nvSpPr>
          <p:cNvPr id="77887" name="AutoShape 63"/>
          <p:cNvSpPr>
            <a:spLocks noChangeArrowheads="1"/>
          </p:cNvSpPr>
          <p:nvPr/>
        </p:nvSpPr>
        <p:spPr bwMode="auto">
          <a:xfrm>
            <a:off x="7005638" y="3854450"/>
            <a:ext cx="1719262" cy="1119188"/>
          </a:xfrm>
          <a:prstGeom prst="verticalScroll">
            <a:avLst>
              <a:gd name="adj" fmla="val 12500"/>
            </a:avLst>
          </a:prstGeom>
          <a:noFill/>
          <a:ln w="12700">
            <a:solidFill>
              <a:schemeClr val="tx1"/>
            </a:solidFill>
            <a:round/>
            <a:headEnd/>
            <a:tailEnd/>
          </a:ln>
          <a:effectLst/>
        </p:spPr>
        <p:txBody>
          <a:bodyPr anchor="ctr">
            <a:prstTxWarp prst="textNoShape">
              <a:avLst/>
            </a:prstTxWarp>
            <a:spAutoFit/>
          </a:bodyPr>
          <a:lstStyle/>
          <a:p>
            <a:pPr algn="ctr" defTabSz="762000"/>
            <a:r>
              <a:rPr lang="en-US" sz="1800"/>
              <a:t>Zero order</a:t>
            </a:r>
          </a:p>
          <a:p>
            <a:pPr algn="ctr" defTabSz="762000"/>
            <a:r>
              <a:rPr lang="en-US" sz="1800"/>
              <a:t> matters for MOS</a:t>
            </a:r>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Resolving power and resolution</a:t>
            </a:r>
            <a:endParaRPr lang="en-US" dirty="0"/>
          </a:p>
        </p:txBody>
      </p:sp>
      <p:grpSp>
        <p:nvGrpSpPr>
          <p:cNvPr id="3" name="Group 81"/>
          <p:cNvGrpSpPr>
            <a:grpSpLocks/>
          </p:cNvGrpSpPr>
          <p:nvPr/>
        </p:nvGrpSpPr>
        <p:grpSpPr bwMode="auto">
          <a:xfrm>
            <a:off x="1066800" y="1693862"/>
            <a:ext cx="7162800" cy="4783138"/>
            <a:chOff x="1104" y="975"/>
            <a:chExt cx="4512" cy="3013"/>
          </a:xfrm>
        </p:grpSpPr>
        <p:pic>
          <p:nvPicPr>
            <p:cNvPr id="5" name="Picture 78"/>
            <p:cNvPicPr>
              <a:picLocks noChangeAspect="1" noChangeArrowheads="1"/>
            </p:cNvPicPr>
            <p:nvPr/>
          </p:nvPicPr>
          <p:blipFill>
            <a:blip r:embed="rId2"/>
            <a:srcRect/>
            <a:stretch>
              <a:fillRect/>
            </a:stretch>
          </p:blipFill>
          <p:spPr bwMode="auto">
            <a:xfrm>
              <a:off x="1104" y="975"/>
              <a:ext cx="4512" cy="3013"/>
            </a:xfrm>
            <a:prstGeom prst="rect">
              <a:avLst/>
            </a:prstGeom>
            <a:noFill/>
            <a:ln w="12700">
              <a:noFill/>
              <a:miter lim="800000"/>
              <a:headEnd/>
              <a:tailEnd/>
            </a:ln>
            <a:effectLst/>
          </p:spPr>
        </p:pic>
        <p:sp>
          <p:nvSpPr>
            <p:cNvPr id="6" name="Text Box 79"/>
            <p:cNvSpPr txBox="1">
              <a:spLocks noChangeArrowheads="1"/>
            </p:cNvSpPr>
            <p:nvPr/>
          </p:nvSpPr>
          <p:spPr bwMode="auto">
            <a:xfrm>
              <a:off x="4502" y="1752"/>
              <a:ext cx="564" cy="231"/>
            </a:xfrm>
            <a:prstGeom prst="rect">
              <a:avLst/>
            </a:prstGeom>
            <a:noFill/>
            <a:ln w="12700">
              <a:noFill/>
              <a:miter lim="800000"/>
              <a:headEnd/>
              <a:tailEnd/>
            </a:ln>
            <a:effectLst/>
          </p:spPr>
          <p:txBody>
            <a:bodyPr wrap="none">
              <a:prstTxWarp prst="textNoShape">
                <a:avLst/>
              </a:prstTxWarp>
              <a:spAutoFit/>
            </a:bodyPr>
            <a:lstStyle/>
            <a:p>
              <a:pPr defTabSz="762000"/>
              <a:r>
                <a:rPr lang="en-US" sz="1800">
                  <a:latin typeface="Times New Roman" pitchFamily="-65" charset="0"/>
                </a:rPr>
                <a:t>Camera</a:t>
              </a:r>
              <a:endParaRPr lang="en-US" sz="1800"/>
            </a:p>
          </p:txBody>
        </p:sp>
        <p:sp>
          <p:nvSpPr>
            <p:cNvPr id="7" name="Text Box 80"/>
            <p:cNvSpPr txBox="1">
              <a:spLocks noChangeArrowheads="1"/>
            </p:cNvSpPr>
            <p:nvPr/>
          </p:nvSpPr>
          <p:spPr bwMode="auto">
            <a:xfrm>
              <a:off x="3744" y="3757"/>
              <a:ext cx="740" cy="231"/>
            </a:xfrm>
            <a:prstGeom prst="rect">
              <a:avLst/>
            </a:prstGeom>
            <a:noFill/>
            <a:ln w="12700">
              <a:noFill/>
              <a:miter lim="800000"/>
              <a:headEnd/>
              <a:tailEnd/>
            </a:ln>
            <a:effectLst/>
          </p:spPr>
          <p:txBody>
            <a:bodyPr wrap="none">
              <a:prstTxWarp prst="textNoShape">
                <a:avLst/>
              </a:prstTxWarp>
              <a:spAutoFit/>
            </a:bodyPr>
            <a:lstStyle/>
            <a:p>
              <a:pPr defTabSz="762000"/>
              <a:r>
                <a:rPr lang="en-US" sz="1800">
                  <a:latin typeface="Times New Roman" pitchFamily="-65" charset="0"/>
                </a:rPr>
                <a:t>Collimator</a:t>
              </a:r>
              <a:endParaRPr lang="en-US" sz="1800"/>
            </a:p>
          </p:txBody>
        </p:sp>
      </p:grpSp>
      <p:sp>
        <p:nvSpPr>
          <p:cNvPr id="8" name="Text Box 83"/>
          <p:cNvSpPr txBox="1">
            <a:spLocks noChangeArrowheads="1"/>
          </p:cNvSpPr>
          <p:nvPr/>
        </p:nvSpPr>
        <p:spPr bwMode="auto">
          <a:xfrm>
            <a:off x="746125" y="2192337"/>
            <a:ext cx="1539875" cy="915988"/>
          </a:xfrm>
          <a:prstGeom prst="rect">
            <a:avLst/>
          </a:prstGeom>
          <a:noFill/>
          <a:ln w="12700">
            <a:noFill/>
            <a:miter lim="800000"/>
            <a:headEnd/>
            <a:tailEnd/>
          </a:ln>
          <a:effectLst/>
        </p:spPr>
        <p:txBody>
          <a:bodyPr>
            <a:prstTxWarp prst="textNoShape">
              <a:avLst/>
            </a:prstTxWarp>
            <a:spAutoFit/>
          </a:bodyPr>
          <a:lstStyle/>
          <a:p>
            <a:pPr defTabSz="762000"/>
            <a:r>
              <a:rPr lang="en-US" sz="1800" i="1"/>
              <a:t>Focal ratios defined as</a:t>
            </a:r>
          </a:p>
          <a:p>
            <a:pPr defTabSz="762000"/>
            <a:r>
              <a:rPr lang="en-US" sz="1800" i="1"/>
              <a:t>F</a:t>
            </a:r>
            <a:r>
              <a:rPr lang="en-US" sz="1800" i="1" baseline="-25000"/>
              <a:t>i</a:t>
            </a:r>
            <a:r>
              <a:rPr lang="en-US" sz="1800" i="1"/>
              <a:t>  =  f</a:t>
            </a:r>
            <a:r>
              <a:rPr lang="en-US" sz="1800" i="1" baseline="-25000"/>
              <a:t>i </a:t>
            </a:r>
            <a:r>
              <a:rPr lang="en-US" sz="1800" i="1"/>
              <a:t>/ D</a:t>
            </a:r>
            <a:r>
              <a:rPr lang="en-US" sz="1800" i="1" baseline="-25000"/>
              <a:t>i</a:t>
            </a:r>
            <a:endParaRPr lang="en-US" sz="1800" i="1"/>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Resolving power and resolution</a:t>
            </a:r>
            <a:endParaRPr lang="en-US" dirty="0"/>
          </a:p>
        </p:txBody>
      </p:sp>
      <p:sp>
        <p:nvSpPr>
          <p:cNvPr id="9" name="Rectangle 8"/>
          <p:cNvSpPr/>
          <p:nvPr/>
        </p:nvSpPr>
        <p:spPr>
          <a:xfrm>
            <a:off x="533400" y="1936182"/>
            <a:ext cx="6934200" cy="4222695"/>
          </a:xfrm>
          <a:prstGeom prst="rect">
            <a:avLst/>
          </a:prstGeom>
        </p:spPr>
        <p:txBody>
          <a:bodyPr wrap="square">
            <a:spAutoFit/>
          </a:bodyPr>
          <a:lstStyle/>
          <a:p>
            <a:pPr marL="342900" lvl="0" indent="-342900">
              <a:spcBef>
                <a:spcPct val="20000"/>
              </a:spcBef>
              <a:spcAft>
                <a:spcPts val="600"/>
              </a:spcAft>
              <a:defRPr/>
            </a:pPr>
            <a:r>
              <a:rPr lang="en-US" dirty="0" smtClean="0">
                <a:latin typeface="Comic Sans MS"/>
                <a:cs typeface="Comic Sans MS"/>
              </a:rPr>
              <a:t>The objective translates angles into positions on the detector. Each position (pixel) of the detector ‘sees’ a given angle of the parallel (collimated) beam</a:t>
            </a:r>
          </a:p>
          <a:p>
            <a:pPr marL="342900" lvl="0" indent="-342900">
              <a:spcBef>
                <a:spcPct val="20000"/>
              </a:spcBef>
              <a:spcAft>
                <a:spcPts val="600"/>
              </a:spcAft>
              <a:defRPr/>
            </a:pPr>
            <a:endParaRPr lang="en-US" dirty="0" smtClean="0">
              <a:latin typeface="Comic Sans MS"/>
              <a:cs typeface="Comic Sans MS"/>
            </a:endParaRPr>
          </a:p>
          <a:p>
            <a:pPr marL="342900" lvl="0" indent="-342900">
              <a:spcBef>
                <a:spcPct val="20000"/>
              </a:spcBef>
              <a:spcAft>
                <a:spcPts val="600"/>
              </a:spcAft>
              <a:defRPr/>
            </a:pPr>
            <a:r>
              <a:rPr lang="en-US" dirty="0" smtClean="0">
                <a:latin typeface="Comic Sans MS"/>
                <a:cs typeface="Comic Sans MS"/>
              </a:rPr>
              <a:t>The collimated beam is never perfectly parallel, because either of the limited diameter of the beam, which produces diffraction</a:t>
            </a:r>
            <a:r>
              <a:rPr lang="en-US" dirty="0" smtClean="0">
                <a:solidFill>
                  <a:srgbClr val="FF0000"/>
                </a:solidFill>
                <a:latin typeface="Comic Sans MS"/>
                <a:cs typeface="Comic Sans MS"/>
              </a:rPr>
              <a:t> </a:t>
            </a:r>
            <a:r>
              <a:rPr lang="en-US" dirty="0" err="1" smtClean="0">
                <a:solidFill>
                  <a:srgbClr val="FF0000"/>
                </a:solidFill>
                <a:latin typeface="Symbol" charset="2"/>
                <a:cs typeface="Symbol" charset="2"/>
              </a:rPr>
              <a:t>df</a:t>
            </a:r>
            <a:r>
              <a:rPr lang="en-US" dirty="0" smtClean="0">
                <a:solidFill>
                  <a:srgbClr val="FF0000"/>
                </a:solidFill>
                <a:latin typeface="Comic Sans MS"/>
                <a:cs typeface="Comic Sans MS"/>
              </a:rPr>
              <a:t> = 1.22</a:t>
            </a:r>
            <a:r>
              <a:rPr lang="en-US" dirty="0" smtClean="0">
                <a:solidFill>
                  <a:srgbClr val="FF0000"/>
                </a:solidFill>
                <a:latin typeface="Symbol" charset="2"/>
                <a:cs typeface="Symbol" charset="2"/>
              </a:rPr>
              <a:t> l</a:t>
            </a:r>
            <a:r>
              <a:rPr lang="en-US" dirty="0" smtClean="0">
                <a:solidFill>
                  <a:srgbClr val="FF0000"/>
                </a:solidFill>
                <a:latin typeface="Comic Sans MS"/>
                <a:cs typeface="Comic Sans MS"/>
              </a:rPr>
              <a:t>/D</a:t>
            </a:r>
            <a:r>
              <a:rPr lang="en-US" baseline="-25000" dirty="0" smtClean="0">
                <a:solidFill>
                  <a:srgbClr val="FF0000"/>
                </a:solidFill>
                <a:latin typeface="Comic Sans MS"/>
                <a:cs typeface="Comic Sans MS"/>
              </a:rPr>
              <a:t>1</a:t>
            </a:r>
            <a:r>
              <a:rPr lang="en-US" dirty="0" smtClean="0">
                <a:solidFill>
                  <a:srgbClr val="FF0000"/>
                </a:solidFill>
                <a:latin typeface="Comic Sans MS"/>
                <a:cs typeface="Comic Sans MS"/>
              </a:rPr>
              <a:t>, </a:t>
            </a:r>
            <a:r>
              <a:rPr lang="en-US" dirty="0" smtClean="0">
                <a:latin typeface="Comic Sans MS"/>
                <a:cs typeface="Comic Sans MS"/>
              </a:rPr>
              <a:t>or because of the finite slit, which produces and angular divergence </a:t>
            </a:r>
            <a:r>
              <a:rPr lang="en-US" dirty="0" err="1" smtClean="0">
                <a:solidFill>
                  <a:srgbClr val="FF0000"/>
                </a:solidFill>
                <a:latin typeface="Symbol" charset="2"/>
                <a:cs typeface="Symbol" charset="2"/>
              </a:rPr>
              <a:t>dQ</a:t>
            </a:r>
            <a:r>
              <a:rPr lang="en-US" dirty="0" smtClean="0">
                <a:solidFill>
                  <a:srgbClr val="FF0000"/>
                </a:solidFill>
                <a:latin typeface="Comic Sans MS"/>
                <a:cs typeface="Comic Sans MS"/>
              </a:rPr>
              <a:t> = s/f</a:t>
            </a:r>
            <a:r>
              <a:rPr lang="en-US" baseline="-25000" dirty="0" smtClean="0">
                <a:solidFill>
                  <a:srgbClr val="FF0000"/>
                </a:solidFill>
                <a:latin typeface="Comic Sans MS"/>
                <a:cs typeface="Comic Sans MS"/>
              </a:rPr>
              <a:t>1</a:t>
            </a:r>
            <a:r>
              <a:rPr lang="en-US" baseline="-25000" dirty="0" smtClean="0">
                <a:latin typeface="Comic Sans MS"/>
                <a:cs typeface="Comic Sans MS"/>
              </a:rPr>
              <a:t>.</a:t>
            </a:r>
          </a:p>
          <a:p>
            <a:pPr marL="342900" lvl="0" indent="-342900">
              <a:spcBef>
                <a:spcPct val="20000"/>
              </a:spcBef>
              <a:spcAft>
                <a:spcPts val="600"/>
              </a:spcAft>
              <a:defRPr/>
            </a:pPr>
            <a:endParaRPr lang="en-US" dirty="0" smtClean="0">
              <a:latin typeface="Comic Sans MS"/>
              <a:cs typeface="Comic Sans MS"/>
            </a:endParaRPr>
          </a:p>
          <a:p>
            <a:pPr marL="342900" lvl="0" indent="-342900">
              <a:spcBef>
                <a:spcPct val="20000"/>
              </a:spcBef>
              <a:spcAft>
                <a:spcPts val="600"/>
              </a:spcAft>
              <a:defRPr/>
            </a:pPr>
            <a:r>
              <a:rPr lang="en-US" dirty="0" smtClean="0">
                <a:latin typeface="Comic Sans MS"/>
                <a:cs typeface="Comic Sans MS"/>
              </a:rPr>
              <a:t>The angular divergence is translated into a distance </a:t>
            </a:r>
            <a:r>
              <a:rPr lang="en-US" dirty="0" smtClean="0">
                <a:latin typeface="Symbol" charset="2"/>
                <a:cs typeface="Symbol" charset="2"/>
              </a:rPr>
              <a:t>dl</a:t>
            </a:r>
            <a:r>
              <a:rPr lang="en-US" dirty="0" smtClean="0">
                <a:latin typeface="Comic Sans MS"/>
                <a:cs typeface="Comic Sans MS"/>
              </a:rPr>
              <a:t> = f</a:t>
            </a:r>
            <a:r>
              <a:rPr lang="en-US" baseline="-25000" dirty="0" smtClean="0">
                <a:latin typeface="Comic Sans MS"/>
                <a:cs typeface="Comic Sans MS"/>
              </a:rPr>
              <a:t>2</a:t>
            </a:r>
            <a:r>
              <a:rPr lang="en-US" dirty="0" smtClean="0">
                <a:latin typeface="Comic Sans MS"/>
                <a:cs typeface="Comic Sans MS"/>
              </a:rPr>
              <a:t> </a:t>
            </a:r>
            <a:r>
              <a:rPr lang="en-US" dirty="0" err="1" smtClean="0">
                <a:solidFill>
                  <a:srgbClr val="FF0000"/>
                </a:solidFill>
                <a:latin typeface="Symbol" charset="2"/>
                <a:cs typeface="Symbol" charset="2"/>
              </a:rPr>
              <a:t>dQ</a:t>
            </a:r>
            <a:r>
              <a:rPr lang="en-US" dirty="0" smtClean="0">
                <a:solidFill>
                  <a:srgbClr val="FF0000"/>
                </a:solidFill>
                <a:latin typeface="Symbol" charset="2"/>
                <a:cs typeface="Symbol" charset="2"/>
              </a:rPr>
              <a:t> </a:t>
            </a:r>
            <a:r>
              <a:rPr lang="en-US" dirty="0" smtClean="0">
                <a:latin typeface="Comic Sans MS"/>
                <a:cs typeface="Comic Sans MS"/>
              </a:rPr>
              <a:t>or </a:t>
            </a:r>
            <a:r>
              <a:rPr lang="en-US" dirty="0" smtClean="0">
                <a:latin typeface="Symbol" charset="2"/>
                <a:cs typeface="Symbol" charset="2"/>
              </a:rPr>
              <a:t>dl</a:t>
            </a:r>
            <a:r>
              <a:rPr lang="en-US" dirty="0" smtClean="0">
                <a:latin typeface="Comic Sans MS"/>
                <a:cs typeface="Comic Sans MS"/>
              </a:rPr>
              <a:t> = f</a:t>
            </a:r>
            <a:r>
              <a:rPr lang="en-US" baseline="-25000" dirty="0" smtClean="0">
                <a:latin typeface="Comic Sans MS"/>
                <a:cs typeface="Comic Sans MS"/>
              </a:rPr>
              <a:t>2</a:t>
            </a:r>
            <a:r>
              <a:rPr lang="en-US" dirty="0" smtClean="0">
                <a:latin typeface="Comic Sans MS"/>
                <a:cs typeface="Comic Sans MS"/>
              </a:rPr>
              <a:t> </a:t>
            </a:r>
            <a:r>
              <a:rPr lang="en-US" dirty="0" err="1" smtClean="0">
                <a:solidFill>
                  <a:srgbClr val="FF0000"/>
                </a:solidFill>
                <a:latin typeface="Symbol" charset="2"/>
                <a:cs typeface="Symbol" charset="2"/>
              </a:rPr>
              <a:t>df</a:t>
            </a:r>
            <a:r>
              <a:rPr lang="en-US" dirty="0" smtClean="0">
                <a:solidFill>
                  <a:srgbClr val="FF0000"/>
                </a:solidFill>
                <a:latin typeface="Symbol" charset="2"/>
                <a:cs typeface="Symbol" charset="2"/>
              </a:rPr>
              <a:t>  </a:t>
            </a:r>
            <a:r>
              <a:rPr lang="en-US" dirty="0" smtClean="0">
                <a:latin typeface="Comic Sans MS"/>
                <a:cs typeface="Comic Sans MS"/>
              </a:rPr>
              <a:t>on the CCD. This means that over this distances the wavelengths are mixed (cannot be separated angularly.</a:t>
            </a:r>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Resolving power and resolution</a:t>
            </a:r>
            <a:endParaRPr lang="en-US" dirty="0"/>
          </a:p>
        </p:txBody>
      </p:sp>
      <p:sp>
        <p:nvSpPr>
          <p:cNvPr id="4" name="Rectangle 3"/>
          <p:cNvSpPr/>
          <p:nvPr/>
        </p:nvSpPr>
        <p:spPr>
          <a:xfrm>
            <a:off x="685800" y="1752600"/>
            <a:ext cx="8001000" cy="3801041"/>
          </a:xfrm>
          <a:prstGeom prst="rect">
            <a:avLst/>
          </a:prstGeom>
        </p:spPr>
        <p:txBody>
          <a:bodyPr wrap="square">
            <a:spAutoFit/>
          </a:bodyPr>
          <a:lstStyle/>
          <a:p>
            <a:pPr marL="342900" lvl="0" indent="-342900">
              <a:spcBef>
                <a:spcPct val="20000"/>
              </a:spcBef>
              <a:spcAft>
                <a:spcPts val="600"/>
              </a:spcAft>
              <a:defRPr/>
            </a:pPr>
            <a:r>
              <a:rPr lang="en-US" dirty="0" smtClean="0">
                <a:latin typeface="Comic Sans MS"/>
                <a:cs typeface="Comic Sans MS"/>
              </a:rPr>
              <a:t>Resolving power is the maximum spectral resolution which can be reached if the slit </a:t>
            </a:r>
            <a:r>
              <a:rPr lang="en-US" dirty="0" err="1" smtClean="0">
                <a:latin typeface="Comic Sans MS"/>
                <a:cs typeface="Comic Sans MS"/>
              </a:rPr>
              <a:t>s</a:t>
            </a:r>
            <a:r>
              <a:rPr lang="en-US" dirty="0" smtClean="0">
                <a:latin typeface="Comic Sans MS"/>
                <a:cs typeface="Comic Sans MS"/>
              </a:rPr>
              <a:t> = 0 and the angular divergence is limited by diffraction arising from the limited beam diameter. For a given Dispersion D we get the </a:t>
            </a:r>
            <a:r>
              <a:rPr lang="en-US" dirty="0" smtClean="0">
                <a:solidFill>
                  <a:srgbClr val="FF0000"/>
                </a:solidFill>
                <a:latin typeface="Comic Sans MS"/>
                <a:cs typeface="Comic Sans MS"/>
              </a:rPr>
              <a:t>resolving power</a:t>
            </a:r>
            <a:r>
              <a:rPr lang="en-US" dirty="0" smtClean="0">
                <a:latin typeface="Comic Sans MS"/>
                <a:cs typeface="Comic Sans MS"/>
              </a:rPr>
              <a:t>:</a:t>
            </a:r>
          </a:p>
          <a:p>
            <a:pPr marL="342900" lvl="0" indent="-342900">
              <a:spcBef>
                <a:spcPct val="20000"/>
              </a:spcBef>
              <a:spcAft>
                <a:spcPts val="600"/>
              </a:spcAft>
              <a:defRPr/>
            </a:pPr>
            <a:endParaRPr lang="en-US" dirty="0" smtClean="0">
              <a:latin typeface="Comic Sans MS"/>
              <a:cs typeface="Comic Sans MS"/>
            </a:endParaRPr>
          </a:p>
          <a:p>
            <a:pPr marL="342900" lvl="0" indent="-342900">
              <a:spcBef>
                <a:spcPct val="20000"/>
              </a:spcBef>
              <a:spcAft>
                <a:spcPts val="600"/>
              </a:spcAft>
              <a:defRPr/>
            </a:pPr>
            <a:endParaRPr lang="en-US" dirty="0" smtClean="0">
              <a:latin typeface="Comic Sans MS"/>
              <a:cs typeface="Comic Sans MS"/>
            </a:endParaRPr>
          </a:p>
          <a:p>
            <a:pPr marL="342900" lvl="0" indent="-342900">
              <a:spcBef>
                <a:spcPct val="20000"/>
              </a:spcBef>
              <a:spcAft>
                <a:spcPts val="600"/>
              </a:spcAft>
              <a:defRPr/>
            </a:pPr>
            <a:endParaRPr lang="en-US" dirty="0" smtClean="0">
              <a:latin typeface="Comic Sans MS"/>
              <a:cs typeface="Comic Sans MS"/>
            </a:endParaRPr>
          </a:p>
          <a:p>
            <a:pPr marL="342900" lvl="0" indent="-342900">
              <a:spcBef>
                <a:spcPct val="20000"/>
              </a:spcBef>
              <a:spcAft>
                <a:spcPts val="600"/>
              </a:spcAft>
              <a:defRPr/>
            </a:pPr>
            <a:r>
              <a:rPr lang="en-US" dirty="0" smtClean="0">
                <a:latin typeface="Comic Sans MS"/>
                <a:cs typeface="Comic Sans MS"/>
              </a:rPr>
              <a:t>Spectral resolution is the effective spectral resolution which is finally reached when assuming a finite slit </a:t>
            </a:r>
            <a:r>
              <a:rPr lang="en-US" dirty="0" err="1" smtClean="0">
                <a:latin typeface="Comic Sans MS"/>
                <a:cs typeface="Comic Sans MS"/>
              </a:rPr>
              <a:t>s</a:t>
            </a:r>
            <a:r>
              <a:rPr lang="en-US" dirty="0" smtClean="0">
                <a:latin typeface="Comic Sans MS"/>
                <a:cs typeface="Comic Sans MS"/>
              </a:rPr>
              <a:t>. For a given Dispersion D we get the </a:t>
            </a:r>
            <a:r>
              <a:rPr lang="en-US" dirty="0" smtClean="0">
                <a:solidFill>
                  <a:srgbClr val="FF0000"/>
                </a:solidFill>
                <a:latin typeface="Comic Sans MS"/>
                <a:cs typeface="Comic Sans MS"/>
              </a:rPr>
              <a:t>spectral resolution</a:t>
            </a:r>
            <a:r>
              <a:rPr lang="en-US" dirty="0" smtClean="0">
                <a:latin typeface="Comic Sans MS"/>
                <a:cs typeface="Comic Sans MS"/>
              </a:rPr>
              <a:t>:</a:t>
            </a:r>
          </a:p>
          <a:p>
            <a:pPr marL="342900" lvl="0" indent="-342900">
              <a:spcBef>
                <a:spcPct val="20000"/>
              </a:spcBef>
              <a:spcAft>
                <a:spcPts val="600"/>
              </a:spcAft>
              <a:defRPr/>
            </a:pPr>
            <a:endParaRPr lang="en-US" dirty="0" smtClean="0">
              <a:latin typeface="Comic Sans MS"/>
              <a:cs typeface="Comic Sans MS"/>
            </a:endParaRPr>
          </a:p>
        </p:txBody>
      </p:sp>
      <p:graphicFrame>
        <p:nvGraphicFramePr>
          <p:cNvPr id="43010" name="Object 2"/>
          <p:cNvGraphicFramePr>
            <a:graphicFrameLocks noChangeAspect="1"/>
          </p:cNvGraphicFramePr>
          <p:nvPr/>
        </p:nvGraphicFramePr>
        <p:xfrm>
          <a:off x="2803525" y="3049587"/>
          <a:ext cx="4105275" cy="912813"/>
        </p:xfrm>
        <a:graphic>
          <a:graphicData uri="http://schemas.openxmlformats.org/presentationml/2006/ole">
            <mc:AlternateContent xmlns:mc="http://schemas.openxmlformats.org/markup-compatibility/2006">
              <mc:Choice xmlns:v="urn:schemas-microsoft-com:vml" Requires="v">
                <p:oleObj spid="_x0000_s85008" name="Equation" r:id="rId3" imgW="2400300" imgH="584200" progId="Equation.3">
                  <p:embed/>
                </p:oleObj>
              </mc:Choice>
              <mc:Fallback>
                <p:oleObj name="Equation" r:id="rId3" imgW="2400300" imgH="58420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3525" y="3049587"/>
                        <a:ext cx="4105275" cy="912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43011" name="Object 3"/>
          <p:cNvGraphicFramePr>
            <a:graphicFrameLocks noChangeAspect="1"/>
          </p:cNvGraphicFramePr>
          <p:nvPr/>
        </p:nvGraphicFramePr>
        <p:xfrm>
          <a:off x="2971800" y="5259387"/>
          <a:ext cx="4030662" cy="912813"/>
        </p:xfrm>
        <a:graphic>
          <a:graphicData uri="http://schemas.openxmlformats.org/presentationml/2006/ole">
            <mc:AlternateContent xmlns:mc="http://schemas.openxmlformats.org/markup-compatibility/2006">
              <mc:Choice xmlns:v="urn:schemas-microsoft-com:vml" Requires="v">
                <p:oleObj spid="_x0000_s85009" name="Equation" r:id="rId5" imgW="2311400" imgH="584200" progId="Equation.3">
                  <p:embed/>
                </p:oleObj>
              </mc:Choice>
              <mc:Fallback>
                <p:oleObj name="Equation" r:id="rId5" imgW="2311400" imgH="584200" progId="Equation.3">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1800" y="5259387"/>
                        <a:ext cx="4030662" cy="912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Conservation of the ‘</a:t>
            </a:r>
            <a:r>
              <a:rPr lang="en-US" dirty="0" err="1" smtClean="0"/>
              <a:t>étendue</a:t>
            </a:r>
            <a:r>
              <a:rPr lang="en-US" dirty="0" smtClean="0"/>
              <a:t>’</a:t>
            </a:r>
            <a:endParaRPr lang="en-US" dirty="0"/>
          </a:p>
        </p:txBody>
      </p:sp>
      <p:sp>
        <p:nvSpPr>
          <p:cNvPr id="9" name="Rectangle 8"/>
          <p:cNvSpPr/>
          <p:nvPr/>
        </p:nvSpPr>
        <p:spPr>
          <a:xfrm>
            <a:off x="838200" y="1674673"/>
            <a:ext cx="7086600" cy="4367350"/>
          </a:xfrm>
          <a:prstGeom prst="rect">
            <a:avLst/>
          </a:prstGeom>
        </p:spPr>
        <p:txBody>
          <a:bodyPr wrap="square">
            <a:spAutoFit/>
          </a:bodyPr>
          <a:lstStyle/>
          <a:p>
            <a:pPr marL="342900" lvl="0" indent="-342900">
              <a:spcBef>
                <a:spcPct val="20000"/>
              </a:spcBef>
              <a:spcAft>
                <a:spcPts val="600"/>
              </a:spcAft>
              <a:defRPr/>
            </a:pPr>
            <a:r>
              <a:rPr lang="en-US" dirty="0" smtClean="0">
                <a:latin typeface="Comic Sans MS"/>
                <a:cs typeface="Comic Sans MS"/>
              </a:rPr>
              <a:t>The </a:t>
            </a:r>
            <a:r>
              <a:rPr lang="en-US" dirty="0" err="1" smtClean="0">
                <a:latin typeface="Comic Sans MS"/>
                <a:cs typeface="Comic Sans MS"/>
              </a:rPr>
              <a:t>étendue</a:t>
            </a:r>
            <a:r>
              <a:rPr lang="en-US" dirty="0" smtClean="0">
                <a:latin typeface="Comic Sans MS"/>
                <a:cs typeface="Comic Sans MS"/>
              </a:rPr>
              <a:t> is defined as E=A </a:t>
            </a:r>
            <a:r>
              <a:rPr lang="en-US" dirty="0" err="1" smtClean="0">
                <a:latin typeface="Comic Sans MS"/>
                <a:cs typeface="Comic Sans MS"/>
              </a:rPr>
              <a:t>x</a:t>
            </a:r>
            <a:r>
              <a:rPr lang="en-US" dirty="0" smtClean="0">
                <a:latin typeface="Comic Sans MS"/>
                <a:cs typeface="Comic Sans MS"/>
              </a:rPr>
              <a:t> O, where A is the area of the beam at a given optical surface and O is the solid angle under which the beam passes through the surface.</a:t>
            </a:r>
          </a:p>
          <a:p>
            <a:pPr marL="342900" lvl="0" indent="-342900">
              <a:spcBef>
                <a:spcPct val="20000"/>
              </a:spcBef>
              <a:spcAft>
                <a:spcPts val="600"/>
              </a:spcAft>
              <a:defRPr/>
            </a:pPr>
            <a:r>
              <a:rPr lang="en-US" dirty="0" smtClean="0">
                <a:latin typeface="Comic Sans MS"/>
                <a:cs typeface="Comic Sans MS"/>
              </a:rPr>
              <a:t>When following the optical path of the beam through an optical system, E is constant, in particular, it cannot be reduced</a:t>
            </a:r>
          </a:p>
          <a:p>
            <a:pPr marL="342900" lvl="0" indent="-342900">
              <a:spcBef>
                <a:spcPct val="20000"/>
              </a:spcBef>
              <a:spcAft>
                <a:spcPts val="600"/>
              </a:spcAft>
              <a:defRPr/>
            </a:pPr>
            <a:endParaRPr lang="en-US" dirty="0" smtClean="0">
              <a:latin typeface="Comic Sans MS"/>
              <a:cs typeface="Comic Sans MS"/>
            </a:endParaRPr>
          </a:p>
          <a:p>
            <a:pPr marL="342900" lvl="0" indent="-342900">
              <a:spcBef>
                <a:spcPct val="20000"/>
              </a:spcBef>
              <a:spcAft>
                <a:spcPts val="600"/>
              </a:spcAft>
              <a:defRPr/>
            </a:pPr>
            <a:r>
              <a:rPr lang="en-US" dirty="0" smtClean="0">
                <a:latin typeface="Comic Sans MS"/>
                <a:cs typeface="Comic Sans MS"/>
              </a:rPr>
              <a:t>For a telescope, E is the product of the primary mirror surface and the two-dimensional field (in </a:t>
            </a:r>
            <a:r>
              <a:rPr lang="en-US" dirty="0" err="1" smtClean="0">
                <a:latin typeface="Comic Sans MS"/>
                <a:cs typeface="Comic Sans MS"/>
              </a:rPr>
              <a:t>sterad</a:t>
            </a:r>
            <a:r>
              <a:rPr lang="en-US" dirty="0" smtClean="0">
                <a:latin typeface="Comic Sans MS"/>
                <a:cs typeface="Comic Sans MS"/>
              </a:rPr>
              <a:t>) transmitted by the optical system. Normally, the transmitted field is defines a slit width. When entering spectrograph, the slit </a:t>
            </a:r>
            <a:r>
              <a:rPr lang="en-US" dirty="0" err="1" smtClean="0">
                <a:latin typeface="Comic Sans MS"/>
                <a:cs typeface="Comic Sans MS"/>
              </a:rPr>
              <a:t>x</a:t>
            </a:r>
            <a:r>
              <a:rPr lang="en-US" dirty="0" smtClean="0">
                <a:latin typeface="Comic Sans MS"/>
                <a:cs typeface="Comic Sans MS"/>
              </a:rPr>
              <a:t> beam aperture at the slit is equal to the </a:t>
            </a:r>
            <a:r>
              <a:rPr lang="en-US" dirty="0" err="1" smtClean="0">
                <a:latin typeface="Comic Sans MS"/>
                <a:cs typeface="Comic Sans MS"/>
              </a:rPr>
              <a:t>etendue</a:t>
            </a:r>
            <a:r>
              <a:rPr lang="en-US" dirty="0" smtClean="0">
                <a:latin typeface="Comic Sans MS"/>
                <a:cs typeface="Comic Sans MS"/>
              </a:rPr>
              <a:t> E of the telescope. This implies that at fixed spectral resolution, the slit width and the beam diameter cannot be chosen independently, since </a:t>
            </a:r>
            <a:r>
              <a:rPr lang="en-US" dirty="0" err="1" smtClean="0">
                <a:latin typeface="Comic Sans MS"/>
                <a:cs typeface="Comic Sans MS"/>
              </a:rPr>
              <a:t>d</a:t>
            </a:r>
            <a:r>
              <a:rPr lang="en-US" dirty="0" err="1" smtClean="0">
                <a:latin typeface="Symbol" charset="2"/>
                <a:cs typeface="Symbol" charset="2"/>
              </a:rPr>
              <a:t>Q</a:t>
            </a:r>
            <a:r>
              <a:rPr lang="en-US" dirty="0" smtClean="0">
                <a:latin typeface="Comic Sans MS"/>
                <a:cs typeface="Comic Sans MS"/>
              </a:rPr>
              <a:t> depends on both.</a:t>
            </a: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dispersers</a:t>
            </a:r>
            <a:endParaRPr lang="en-US" dirty="0"/>
          </a:p>
        </p:txBody>
      </p:sp>
      <p:sp>
        <p:nvSpPr>
          <p:cNvPr id="9" name="Rectangle 8"/>
          <p:cNvSpPr/>
          <p:nvPr/>
        </p:nvSpPr>
        <p:spPr>
          <a:xfrm>
            <a:off x="2286000" y="2551837"/>
            <a:ext cx="4572000" cy="1501950"/>
          </a:xfrm>
          <a:prstGeom prst="rect">
            <a:avLst/>
          </a:prstGeom>
        </p:spPr>
        <p:txBody>
          <a:bodyPr>
            <a:spAutoFit/>
          </a:bodyPr>
          <a:lstStyle/>
          <a:p>
            <a:pPr marL="342900" lvl="0" indent="-342900">
              <a:spcBef>
                <a:spcPct val="20000"/>
              </a:spcBef>
              <a:spcAft>
                <a:spcPts val="600"/>
              </a:spcAft>
              <a:buFont typeface="Arial"/>
              <a:buChar char="•"/>
              <a:defRPr/>
            </a:pPr>
            <a:r>
              <a:rPr lang="en-US" sz="2400" dirty="0" err="1" smtClean="0">
                <a:latin typeface="Comic Sans MS"/>
                <a:cs typeface="Comic Sans MS"/>
              </a:rPr>
              <a:t>Grisms</a:t>
            </a:r>
            <a:endParaRPr lang="en-US" sz="2400" dirty="0" smtClean="0">
              <a:latin typeface="Comic Sans MS"/>
              <a:cs typeface="Comic Sans MS"/>
            </a:endParaRPr>
          </a:p>
          <a:p>
            <a:pPr marL="342900" lvl="0" indent="-342900">
              <a:spcBef>
                <a:spcPct val="20000"/>
              </a:spcBef>
              <a:spcAft>
                <a:spcPts val="600"/>
              </a:spcAft>
              <a:buFont typeface="Arial"/>
              <a:buChar char="•"/>
              <a:defRPr/>
            </a:pPr>
            <a:r>
              <a:rPr lang="en-US" sz="2400" dirty="0" smtClean="0">
                <a:latin typeface="Comic Sans MS"/>
                <a:cs typeface="Comic Sans MS"/>
              </a:rPr>
              <a:t>VPHG</a:t>
            </a:r>
          </a:p>
          <a:p>
            <a:pPr marL="342900" lvl="0" indent="-342900">
              <a:spcBef>
                <a:spcPct val="20000"/>
              </a:spcBef>
              <a:spcAft>
                <a:spcPts val="600"/>
              </a:spcAft>
              <a:buFont typeface="Arial"/>
              <a:buChar char="•"/>
              <a:defRPr/>
            </a:pPr>
            <a:r>
              <a:rPr lang="en-US" sz="2400" dirty="0" err="1" smtClean="0">
                <a:latin typeface="Comic Sans MS"/>
                <a:cs typeface="Comic Sans MS"/>
              </a:rPr>
              <a:t>Echelle</a:t>
            </a:r>
            <a:r>
              <a:rPr lang="en-US" sz="2400" dirty="0" smtClean="0">
                <a:latin typeface="Comic Sans MS"/>
                <a:cs typeface="Comic Sans MS"/>
              </a:rPr>
              <a:t> grating</a:t>
            </a: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observables</a:t>
            </a:r>
            <a:endParaRPr lang="en-US" dirty="0"/>
          </a:p>
        </p:txBody>
      </p:sp>
      <p:sp>
        <p:nvSpPr>
          <p:cNvPr id="3" name="Content Placeholder 2"/>
          <p:cNvSpPr>
            <a:spLocks noGrp="1"/>
          </p:cNvSpPr>
          <p:nvPr>
            <p:ph idx="1"/>
          </p:nvPr>
        </p:nvSpPr>
        <p:spPr/>
        <p:txBody>
          <a:bodyPr>
            <a:normAutofit fontScale="70000" lnSpcReduction="20000"/>
          </a:bodyPr>
          <a:lstStyle/>
          <a:p>
            <a:pPr>
              <a:buNone/>
            </a:pPr>
            <a:r>
              <a:rPr lang="en-US" sz="2400" dirty="0" smtClean="0"/>
              <a:t>Propagation of light wave from </a:t>
            </a:r>
            <a:r>
              <a:rPr lang="en-US" sz="2400" dirty="0" smtClean="0">
                <a:solidFill>
                  <a:srgbClr val="FF0000"/>
                </a:solidFill>
              </a:rPr>
              <a:t>stable</a:t>
            </a:r>
            <a:r>
              <a:rPr lang="en-US" sz="2400" dirty="0" smtClean="0"/>
              <a:t> source at infinity:</a:t>
            </a:r>
          </a:p>
          <a:p>
            <a:pPr>
              <a:buNone/>
            </a:pPr>
            <a:endParaRPr lang="en-US" sz="2400" dirty="0" smtClean="0"/>
          </a:p>
          <a:p>
            <a:pPr>
              <a:buNone/>
            </a:pPr>
            <a:endParaRPr lang="en-US" sz="2400" dirty="0" smtClean="0"/>
          </a:p>
          <a:p>
            <a:pPr>
              <a:buNone/>
            </a:pPr>
            <a:endParaRPr lang="en-US" sz="2400" dirty="0" smtClean="0"/>
          </a:p>
          <a:p>
            <a:pPr>
              <a:buNone/>
            </a:pPr>
            <a:r>
              <a:rPr lang="en-US" sz="2400" dirty="0" smtClean="0"/>
              <a:t>which is a solution of </a:t>
            </a:r>
            <a:r>
              <a:rPr lang="en-US" sz="2400" dirty="0" smtClean="0">
                <a:solidFill>
                  <a:srgbClr val="FF0000"/>
                </a:solidFill>
              </a:rPr>
              <a:t>wave equations </a:t>
            </a:r>
            <a:r>
              <a:rPr lang="en-US" sz="2400" dirty="0" smtClean="0"/>
              <a:t>if:</a:t>
            </a:r>
          </a:p>
          <a:p>
            <a:pPr>
              <a:buNone/>
            </a:pPr>
            <a:r>
              <a:rPr lang="en-US" sz="1946" dirty="0" err="1"/>
              <a:t>c</a:t>
            </a:r>
            <a:r>
              <a:rPr lang="en-US" sz="1946" baseline="-25000" dirty="0" err="1" smtClean="0"/>
              <a:t>n</a:t>
            </a:r>
            <a:r>
              <a:rPr lang="en-US" sz="1946" dirty="0" smtClean="0"/>
              <a:t> is the speed of light in a medium with refractive index </a:t>
            </a:r>
            <a:r>
              <a:rPr lang="en-US" sz="1946" dirty="0" err="1" smtClean="0"/>
              <a:t>n</a:t>
            </a:r>
            <a:r>
              <a:rPr lang="en-US" sz="1946" dirty="0" smtClean="0"/>
              <a:t> = </a:t>
            </a:r>
            <a:r>
              <a:rPr lang="en-US" sz="1946" dirty="0" err="1" smtClean="0"/>
              <a:t>n(k</a:t>
            </a:r>
            <a:r>
              <a:rPr lang="en-US" sz="1946" dirty="0" smtClean="0"/>
              <a:t>)</a:t>
            </a:r>
          </a:p>
          <a:p>
            <a:pPr>
              <a:buNone/>
            </a:pPr>
            <a:endParaRPr lang="en-US" sz="2400" dirty="0" smtClean="0"/>
          </a:p>
          <a:p>
            <a:pPr>
              <a:buNone/>
            </a:pPr>
            <a:r>
              <a:rPr lang="en-US" sz="2400" dirty="0" smtClean="0"/>
              <a:t>Independent observables are:</a:t>
            </a:r>
          </a:p>
          <a:p>
            <a:pPr>
              <a:buNone/>
            </a:pPr>
            <a:endParaRPr lang="en-US" sz="2400" dirty="0" smtClean="0"/>
          </a:p>
          <a:p>
            <a:pPr>
              <a:buNone/>
            </a:pPr>
            <a:endParaRPr lang="en-US" sz="2400" dirty="0" smtClean="0"/>
          </a:p>
          <a:p>
            <a:pPr>
              <a:buNone/>
            </a:pPr>
            <a:endParaRPr lang="en-US" sz="2400" dirty="0" smtClean="0"/>
          </a:p>
          <a:p>
            <a:pPr>
              <a:buNone/>
            </a:pPr>
            <a:r>
              <a:rPr lang="en-US" sz="2400" dirty="0" smtClean="0"/>
              <a:t>The distance between two spatial maxima of the light wave in a given medium and at fixed </a:t>
            </a:r>
            <a:r>
              <a:rPr lang="en-US" sz="2400" i="1" dirty="0" err="1" smtClean="0"/>
              <a:t>t</a:t>
            </a:r>
            <a:r>
              <a:rPr lang="en-US" sz="2400" dirty="0" smtClean="0"/>
              <a:t> is called wavelength and results to be:</a:t>
            </a:r>
          </a:p>
          <a:p>
            <a:pPr>
              <a:buNone/>
            </a:pPr>
            <a:endParaRPr lang="en-US" sz="2400" dirty="0"/>
          </a:p>
        </p:txBody>
      </p:sp>
      <p:graphicFrame>
        <p:nvGraphicFramePr>
          <p:cNvPr id="4" name="Object 3"/>
          <p:cNvGraphicFramePr>
            <a:graphicFrameLocks noChangeAspect="1"/>
          </p:cNvGraphicFramePr>
          <p:nvPr/>
        </p:nvGraphicFramePr>
        <p:xfrm>
          <a:off x="6224103" y="2743200"/>
          <a:ext cx="2310297" cy="651406"/>
        </p:xfrm>
        <a:graphic>
          <a:graphicData uri="http://schemas.openxmlformats.org/presentationml/2006/ole">
            <mc:AlternateContent xmlns:mc="http://schemas.openxmlformats.org/markup-compatibility/2006">
              <mc:Choice xmlns:v="urn:schemas-microsoft-com:vml" Requires="v">
                <p:oleObj spid="_x0000_s15386" name="Equation" r:id="rId3" imgW="1308100" imgH="368300" progId="Equation.3">
                  <p:embed/>
                </p:oleObj>
              </mc:Choice>
              <mc:Fallback>
                <p:oleObj name="Equation" r:id="rId3" imgW="1308100" imgH="36830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4103" y="2743200"/>
                        <a:ext cx="2310297" cy="65140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363" name="Object 3"/>
          <p:cNvGraphicFramePr>
            <a:graphicFrameLocks noChangeAspect="1"/>
          </p:cNvGraphicFramePr>
          <p:nvPr/>
        </p:nvGraphicFramePr>
        <p:xfrm>
          <a:off x="4376738" y="3886200"/>
          <a:ext cx="4157662" cy="1064551"/>
        </p:xfrm>
        <a:graphic>
          <a:graphicData uri="http://schemas.openxmlformats.org/presentationml/2006/ole">
            <mc:AlternateContent xmlns:mc="http://schemas.openxmlformats.org/markup-compatibility/2006">
              <mc:Choice xmlns:v="urn:schemas-microsoft-com:vml" Requires="v">
                <p:oleObj spid="_x0000_s15387" name="Equation" r:id="rId5" imgW="2679700" imgH="685800" progId="Equation.3">
                  <p:embed/>
                </p:oleObj>
              </mc:Choice>
              <mc:Fallback>
                <p:oleObj name="Equation" r:id="rId5" imgW="2679700" imgH="685800" progId="Equation.3">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76738" y="3886200"/>
                        <a:ext cx="4157662" cy="106455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364" name="Object 4"/>
          <p:cNvGraphicFramePr>
            <a:graphicFrameLocks noChangeAspect="1"/>
          </p:cNvGraphicFramePr>
          <p:nvPr/>
        </p:nvGraphicFramePr>
        <p:xfrm>
          <a:off x="2830513" y="1945032"/>
          <a:ext cx="3417887" cy="581002"/>
        </p:xfrm>
        <a:graphic>
          <a:graphicData uri="http://schemas.openxmlformats.org/presentationml/2006/ole">
            <mc:AlternateContent xmlns:mc="http://schemas.openxmlformats.org/markup-compatibility/2006">
              <mc:Choice xmlns:v="urn:schemas-microsoft-com:vml" Requires="v">
                <p:oleObj spid="_x0000_s15388" name="Equation" r:id="rId7" imgW="1270000" imgH="215900" progId="Equation.3">
                  <p:embed/>
                </p:oleObj>
              </mc:Choice>
              <mc:Fallback>
                <p:oleObj name="Equation" r:id="rId7" imgW="1270000" imgH="215900" progId="Equation.3">
                  <p:embed/>
                  <p:pic>
                    <p:nvPicPr>
                      <p:cNvPr id="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30513" y="1945032"/>
                        <a:ext cx="3417887" cy="58100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6"/>
          <p:cNvGraphicFramePr>
            <a:graphicFrameLocks noChangeAspect="1"/>
          </p:cNvGraphicFramePr>
          <p:nvPr/>
        </p:nvGraphicFramePr>
        <p:xfrm>
          <a:off x="3602447" y="5791200"/>
          <a:ext cx="1548581" cy="762000"/>
        </p:xfrm>
        <a:graphic>
          <a:graphicData uri="http://schemas.openxmlformats.org/presentationml/2006/ole">
            <mc:AlternateContent xmlns:mc="http://schemas.openxmlformats.org/markup-compatibility/2006">
              <mc:Choice xmlns:v="urn:schemas-microsoft-com:vml" Requires="v">
                <p:oleObj spid="_x0000_s15389" name="Equation" r:id="rId9" imgW="800100" imgH="393700" progId="Equation.3">
                  <p:embed/>
                </p:oleObj>
              </mc:Choice>
              <mc:Fallback>
                <p:oleObj name="Equation" r:id="rId9" imgW="800100" imgH="393700" progId="Equation.3">
                  <p:embed/>
                  <p:pic>
                    <p:nvPicPr>
                      <p:cNvPr id="0"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02447" y="5791200"/>
                        <a:ext cx="1548581" cy="76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a:t>Grisms</a:t>
            </a:r>
          </a:p>
        </p:txBody>
      </p:sp>
      <p:sp>
        <p:nvSpPr>
          <p:cNvPr id="45059" name="Rectangle 3"/>
          <p:cNvSpPr>
            <a:spLocks noGrp="1" noChangeArrowheads="1"/>
          </p:cNvSpPr>
          <p:nvPr>
            <p:ph type="body" idx="1"/>
          </p:nvPr>
        </p:nvSpPr>
        <p:spPr>
          <a:xfrm>
            <a:off x="685800" y="1524000"/>
            <a:ext cx="3505200" cy="4953000"/>
          </a:xfrm>
        </p:spPr>
        <p:txBody>
          <a:bodyPr>
            <a:normAutofit fontScale="77500" lnSpcReduction="20000"/>
          </a:bodyPr>
          <a:lstStyle/>
          <a:p>
            <a:r>
              <a:rPr lang="en-US"/>
              <a:t>Transmission grating attached to prism</a:t>
            </a:r>
          </a:p>
          <a:p>
            <a:r>
              <a:rPr lang="en-US"/>
              <a:t>Allows in-line optical train:</a:t>
            </a:r>
          </a:p>
          <a:p>
            <a:pPr lvl="1"/>
            <a:r>
              <a:rPr lang="en-US"/>
              <a:t>simpler to engineer</a:t>
            </a:r>
          </a:p>
          <a:p>
            <a:pPr lvl="1"/>
            <a:r>
              <a:rPr lang="en-US"/>
              <a:t>quasi-Littrow configuration - no variable anamorphism</a:t>
            </a:r>
          </a:p>
          <a:p>
            <a:r>
              <a:rPr lang="en-US"/>
              <a:t>Inefficient for         </a:t>
            </a:r>
            <a:r>
              <a:rPr lang="en-US" i="1">
                <a:latin typeface="Symbol" pitchFamily="-65" charset="2"/>
              </a:rPr>
              <a:t>r</a:t>
            </a:r>
            <a:r>
              <a:rPr lang="en-US"/>
              <a:t> &gt; 600/mm due to groove shadowing and other effects</a:t>
            </a:r>
          </a:p>
        </p:txBody>
      </p:sp>
      <p:graphicFrame>
        <p:nvGraphicFramePr>
          <p:cNvPr id="45060" name="Object 4"/>
          <p:cNvGraphicFramePr>
            <a:graphicFrameLocks noChangeAspect="1"/>
          </p:cNvGraphicFramePr>
          <p:nvPr/>
        </p:nvGraphicFramePr>
        <p:xfrm>
          <a:off x="4565650" y="1597025"/>
          <a:ext cx="3692525" cy="3889375"/>
        </p:xfrm>
        <a:graphic>
          <a:graphicData uri="http://schemas.openxmlformats.org/presentationml/2006/ole">
            <mc:AlternateContent xmlns:mc="http://schemas.openxmlformats.org/markup-compatibility/2006">
              <mc:Choice xmlns:v="urn:schemas-microsoft-com:vml" Requires="v">
                <p:oleObj spid="_x0000_s44043" name="Document" r:id="rId4" imgW="3621240" imgH="3813120" progId="Word.Document.8">
                  <p:embed/>
                </p:oleObj>
              </mc:Choice>
              <mc:Fallback>
                <p:oleObj name="Document" r:id="rId4" imgW="3621240" imgH="3813120" progId="Word.Document.8">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5650" y="1597025"/>
                        <a:ext cx="3692525" cy="388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r>
              <a:rPr lang="en-US"/>
              <a:t>Grism equations</a:t>
            </a:r>
          </a:p>
        </p:txBody>
      </p:sp>
      <p:sp>
        <p:nvSpPr>
          <p:cNvPr id="47107" name="Rectangle 3"/>
          <p:cNvSpPr>
            <a:spLocks noGrp="1" noChangeArrowheads="1"/>
          </p:cNvSpPr>
          <p:nvPr>
            <p:ph type="body" idx="1"/>
          </p:nvPr>
        </p:nvSpPr>
        <p:spPr>
          <a:xfrm>
            <a:off x="685800" y="1524000"/>
            <a:ext cx="8061325" cy="4953000"/>
          </a:xfrm>
        </p:spPr>
        <p:txBody>
          <a:bodyPr>
            <a:normAutofit/>
          </a:bodyPr>
          <a:lstStyle/>
          <a:p>
            <a:r>
              <a:rPr lang="en-US" sz="2400" dirty="0"/>
              <a:t>Modified grating equation:</a:t>
            </a:r>
          </a:p>
          <a:p>
            <a:pPr lvl="1"/>
            <a:endParaRPr lang="en-US" sz="2400" dirty="0">
              <a:latin typeface="Symbol" pitchFamily="-65" charset="2"/>
            </a:endParaRPr>
          </a:p>
          <a:p>
            <a:r>
              <a:rPr lang="en-US" sz="2400" dirty="0" err="1"/>
              <a:t>Undeviated</a:t>
            </a:r>
            <a:r>
              <a:rPr lang="en-US" sz="2400" dirty="0"/>
              <a:t> condition:</a:t>
            </a:r>
          </a:p>
          <a:p>
            <a:pPr lvl="1">
              <a:buFontTx/>
              <a:buNone/>
            </a:pPr>
            <a:r>
              <a:rPr lang="en-US" sz="2000" i="1" dirty="0" err="1">
                <a:latin typeface="Times New Roman" pitchFamily="-65" charset="0"/>
              </a:rPr>
              <a:t>n</a:t>
            </a:r>
            <a:r>
              <a:rPr lang="en-US" sz="2000" i="1" dirty="0">
                <a:latin typeface="Times New Roman" pitchFamily="-65" charset="0"/>
              </a:rPr>
              <a:t>'=  1,</a:t>
            </a:r>
            <a:r>
              <a:rPr lang="en-US" sz="2000" i="1" dirty="0"/>
              <a:t> </a:t>
            </a:r>
            <a:r>
              <a:rPr lang="en-US" sz="2000" i="1" dirty="0" err="1">
                <a:latin typeface="Symbol" pitchFamily="-65" charset="2"/>
              </a:rPr>
              <a:t>b</a:t>
            </a:r>
            <a:r>
              <a:rPr lang="en-US" sz="2000" i="1" dirty="0">
                <a:latin typeface="Symbol" pitchFamily="-65" charset="2"/>
              </a:rPr>
              <a:t> = -a = </a:t>
            </a:r>
            <a:r>
              <a:rPr lang="en-US" sz="2000" i="1" dirty="0" err="1" smtClean="0">
                <a:latin typeface="Symbol" pitchFamily="-65" charset="2"/>
              </a:rPr>
              <a:t>f</a:t>
            </a:r>
            <a:endParaRPr lang="en-US" sz="2000" i="1" dirty="0" smtClean="0">
              <a:latin typeface="Symbol" pitchFamily="-65" charset="2"/>
            </a:endParaRPr>
          </a:p>
          <a:p>
            <a:pPr lvl="1">
              <a:buFontTx/>
              <a:buNone/>
            </a:pPr>
            <a:endParaRPr lang="en-US" sz="1200" dirty="0" smtClean="0"/>
          </a:p>
          <a:p>
            <a:pPr>
              <a:lnSpc>
                <a:spcPct val="80000"/>
              </a:lnSpc>
            </a:pPr>
            <a:r>
              <a:rPr lang="en-US" sz="2400" dirty="0"/>
              <a:t>Blaze condition:		</a:t>
            </a:r>
            <a:r>
              <a:rPr lang="en-US" sz="2400" dirty="0" smtClean="0"/>
              <a:t>				   </a:t>
            </a:r>
            <a:r>
              <a:rPr lang="en-US" sz="2400" i="1" dirty="0" err="1" smtClean="0">
                <a:latin typeface="Symbol" pitchFamily="-65" charset="2"/>
              </a:rPr>
              <a:t>q</a:t>
            </a:r>
            <a:r>
              <a:rPr lang="en-US" sz="2400" i="1" dirty="0" smtClean="0"/>
              <a:t> </a:t>
            </a:r>
            <a:r>
              <a:rPr lang="en-US" sz="2400" i="1" dirty="0">
                <a:latin typeface="Symbol" pitchFamily="-65" charset="2"/>
              </a:rPr>
              <a:t>=</a:t>
            </a:r>
            <a:r>
              <a:rPr lang="en-US" sz="2400" i="1" dirty="0"/>
              <a:t> </a:t>
            </a:r>
            <a:r>
              <a:rPr lang="en-US" sz="2400" i="1" dirty="0">
                <a:latin typeface="Times New Roman" pitchFamily="-65" charset="0"/>
              </a:rPr>
              <a:t>0</a:t>
            </a:r>
            <a:r>
              <a:rPr lang="en-US" sz="2400" i="1" dirty="0"/>
              <a:t> </a:t>
            </a:r>
            <a:r>
              <a:rPr lang="en-US" sz="2400" i="1" dirty="0" err="1">
                <a:sym typeface="Symbol" pitchFamily="-65" charset="2"/>
              </a:rPr>
              <a:t></a:t>
            </a:r>
            <a:r>
              <a:rPr lang="en-US" sz="2400" i="1" dirty="0"/>
              <a:t> </a:t>
            </a:r>
            <a:r>
              <a:rPr lang="en-US" sz="2400" i="1" dirty="0" err="1">
                <a:latin typeface="Symbol" pitchFamily="-65" charset="2"/>
              </a:rPr>
              <a:t>l</a:t>
            </a:r>
            <a:r>
              <a:rPr lang="en-US" sz="2400" i="1" baseline="-25000" dirty="0" err="1">
                <a:latin typeface="Times New Roman" pitchFamily="-65" charset="0"/>
              </a:rPr>
              <a:t>B</a:t>
            </a:r>
            <a:r>
              <a:rPr lang="en-US" sz="2400" i="1" dirty="0"/>
              <a:t> = </a:t>
            </a:r>
            <a:r>
              <a:rPr lang="en-US" sz="2400" i="1" dirty="0" err="1">
                <a:latin typeface="Symbol" pitchFamily="-65" charset="2"/>
              </a:rPr>
              <a:t>l</a:t>
            </a:r>
            <a:r>
              <a:rPr lang="en-US" sz="2400" i="1" baseline="-25000" dirty="0" err="1">
                <a:latin typeface="Times New Roman" pitchFamily="-65" charset="0"/>
              </a:rPr>
              <a:t>U</a:t>
            </a:r>
            <a:endParaRPr lang="en-US" sz="2400" dirty="0"/>
          </a:p>
          <a:p>
            <a:endParaRPr lang="en-US" sz="2400" dirty="0"/>
          </a:p>
          <a:p>
            <a:pPr>
              <a:lnSpc>
                <a:spcPct val="70000"/>
              </a:lnSpc>
            </a:pPr>
            <a:r>
              <a:rPr lang="en-US" sz="2400" dirty="0"/>
              <a:t>Resolving power</a:t>
            </a:r>
          </a:p>
          <a:p>
            <a:pPr>
              <a:lnSpc>
                <a:spcPct val="70000"/>
              </a:lnSpc>
              <a:buFontTx/>
              <a:buNone/>
            </a:pPr>
            <a:r>
              <a:rPr lang="en-US" sz="2000" i="1" dirty="0"/>
              <a:t>	(same procedure as for grating)</a:t>
            </a:r>
            <a:endParaRPr lang="en-US" sz="2000" dirty="0"/>
          </a:p>
        </p:txBody>
      </p:sp>
      <p:graphicFrame>
        <p:nvGraphicFramePr>
          <p:cNvPr id="47108" name="Object 4"/>
          <p:cNvGraphicFramePr>
            <a:graphicFrameLocks noChangeAspect="1"/>
          </p:cNvGraphicFramePr>
          <p:nvPr/>
        </p:nvGraphicFramePr>
        <p:xfrm>
          <a:off x="6096000" y="1524000"/>
          <a:ext cx="2651125" cy="365125"/>
        </p:xfrm>
        <a:graphic>
          <a:graphicData uri="http://schemas.openxmlformats.org/presentationml/2006/ole">
            <mc:AlternateContent xmlns:mc="http://schemas.openxmlformats.org/markup-compatibility/2006">
              <mc:Choice xmlns:v="urn:schemas-microsoft-com:vml" Requires="v">
                <p:oleObj spid="_x0000_s45087" name="Equation" r:id="rId3" imgW="1473120" imgH="203040" progId="Equation.3">
                  <p:embed/>
                </p:oleObj>
              </mc:Choice>
              <mc:Fallback>
                <p:oleObj name="Equation" r:id="rId3" imgW="1473120" imgH="20304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524000"/>
                        <a:ext cx="2651125"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47109" name="Object 5"/>
          <p:cNvGraphicFramePr>
            <a:graphicFrameLocks noChangeAspect="1"/>
          </p:cNvGraphicFramePr>
          <p:nvPr/>
        </p:nvGraphicFramePr>
        <p:xfrm>
          <a:off x="6096000" y="2438400"/>
          <a:ext cx="2262188" cy="411163"/>
        </p:xfrm>
        <a:graphic>
          <a:graphicData uri="http://schemas.openxmlformats.org/presentationml/2006/ole">
            <mc:AlternateContent xmlns:mc="http://schemas.openxmlformats.org/markup-compatibility/2006">
              <mc:Choice xmlns:v="urn:schemas-microsoft-com:vml" Requires="v">
                <p:oleObj spid="_x0000_s45088" name="Equation" r:id="rId5" imgW="1257120" imgH="228600" progId="Equation.3">
                  <p:embed/>
                </p:oleObj>
              </mc:Choice>
              <mc:Fallback>
                <p:oleObj name="Equation" r:id="rId5" imgW="1257120" imgH="228600" progId="Equation.3">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2438400"/>
                        <a:ext cx="2262188" cy="41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47110" name="Object 6"/>
          <p:cNvGraphicFramePr>
            <a:graphicFrameLocks noChangeAspect="1"/>
          </p:cNvGraphicFramePr>
          <p:nvPr/>
        </p:nvGraphicFramePr>
        <p:xfrm>
          <a:off x="6096000" y="4267200"/>
          <a:ext cx="1370013" cy="776288"/>
        </p:xfrm>
        <a:graphic>
          <a:graphicData uri="http://schemas.openxmlformats.org/presentationml/2006/ole">
            <mc:AlternateContent xmlns:mc="http://schemas.openxmlformats.org/markup-compatibility/2006">
              <mc:Choice xmlns:v="urn:schemas-microsoft-com:vml" Requires="v">
                <p:oleObj spid="_x0000_s45089" name="Equation" r:id="rId7" imgW="761760" imgH="431640" progId="Equation.3">
                  <p:embed/>
                </p:oleObj>
              </mc:Choice>
              <mc:Fallback>
                <p:oleObj name="Equation" r:id="rId7" imgW="761760" imgH="431640" progId="Equation.3">
                  <p:embed/>
                  <p:pic>
                    <p:nvPicPr>
                      <p:cNvPr id="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6000" y="4267200"/>
                        <a:ext cx="1370013" cy="776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47111" name="Object 7"/>
          <p:cNvGraphicFramePr>
            <a:graphicFrameLocks noChangeAspect="1"/>
          </p:cNvGraphicFramePr>
          <p:nvPr/>
        </p:nvGraphicFramePr>
        <p:xfrm>
          <a:off x="6096000" y="5067300"/>
          <a:ext cx="1508125" cy="661988"/>
        </p:xfrm>
        <a:graphic>
          <a:graphicData uri="http://schemas.openxmlformats.org/presentationml/2006/ole">
            <mc:AlternateContent xmlns:mc="http://schemas.openxmlformats.org/markup-compatibility/2006">
              <mc:Choice xmlns:v="urn:schemas-microsoft-com:vml" Requires="v">
                <p:oleObj spid="_x0000_s45090" name="Equation" r:id="rId9" imgW="838080" imgH="368280" progId="Equation.3">
                  <p:embed/>
                </p:oleObj>
              </mc:Choice>
              <mc:Fallback>
                <p:oleObj name="Equation" r:id="rId9" imgW="838080" imgH="368280" progId="Equation.3">
                  <p:embed/>
                  <p:pic>
                    <p:nvPicPr>
                      <p:cNvPr id="0"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96000" y="5067300"/>
                        <a:ext cx="1508125" cy="661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47112" name="Object 8"/>
          <p:cNvGraphicFramePr>
            <a:graphicFrameLocks noChangeAspect="1"/>
          </p:cNvGraphicFramePr>
          <p:nvPr/>
        </p:nvGraphicFramePr>
        <p:xfrm>
          <a:off x="6096000" y="5791200"/>
          <a:ext cx="2147888" cy="800100"/>
        </p:xfrm>
        <a:graphic>
          <a:graphicData uri="http://schemas.openxmlformats.org/presentationml/2006/ole">
            <mc:AlternateContent xmlns:mc="http://schemas.openxmlformats.org/markup-compatibility/2006">
              <mc:Choice xmlns:v="urn:schemas-microsoft-com:vml" Requires="v">
                <p:oleObj spid="_x0000_s45091" name="Equation" r:id="rId11" imgW="1193760" imgH="444240" progId="Equation.3">
                  <p:embed/>
                </p:oleObj>
              </mc:Choice>
              <mc:Fallback>
                <p:oleObj name="Equation" r:id="rId11" imgW="1193760" imgH="444240" progId="Equation.3">
                  <p:embed/>
                  <p:pic>
                    <p:nvPicPr>
                      <p:cNvPr id="0" name="Picture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96000" y="5791200"/>
                        <a:ext cx="2147888" cy="80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47113" name="AutoShape 9"/>
          <p:cNvSpPr>
            <a:spLocks noChangeArrowheads="1"/>
          </p:cNvSpPr>
          <p:nvPr/>
        </p:nvSpPr>
        <p:spPr bwMode="auto">
          <a:xfrm>
            <a:off x="6076950" y="3111500"/>
            <a:ext cx="2157413" cy="469900"/>
          </a:xfrm>
          <a:prstGeom prst="wedgeRectCallout">
            <a:avLst>
              <a:gd name="adj1" fmla="val -37713"/>
              <a:gd name="adj2" fmla="val 95269"/>
            </a:avLst>
          </a:prstGeom>
          <a:noFill/>
          <a:ln w="12700">
            <a:solidFill>
              <a:schemeClr val="tx1"/>
            </a:solidFill>
            <a:miter lim="800000"/>
            <a:headEnd/>
            <a:tailEnd/>
          </a:ln>
          <a:effectLst/>
        </p:spPr>
        <p:txBody>
          <a:bodyPr>
            <a:prstTxWarp prst="textNoShape">
              <a:avLst/>
            </a:prstTxWarp>
            <a:spAutoFit/>
          </a:bodyPr>
          <a:lstStyle/>
          <a:p>
            <a:pPr defTabSz="762000"/>
            <a:r>
              <a:rPr lang="en-US" sz="1200" i="1" dirty="0" err="1">
                <a:latin typeface="Symbol" pitchFamily="-65" charset="2"/>
              </a:rPr>
              <a:t>q</a:t>
            </a:r>
            <a:r>
              <a:rPr lang="en-US" sz="1200" i="1" dirty="0">
                <a:latin typeface="Symbol" pitchFamily="-65" charset="2"/>
              </a:rPr>
              <a:t> </a:t>
            </a:r>
            <a:r>
              <a:rPr lang="en-US" sz="1200" i="1" dirty="0">
                <a:latin typeface="Times New Roman" pitchFamily="-65" charset="0"/>
              </a:rPr>
              <a:t>= phase difference from centre of one ruling to its edge</a:t>
            </a:r>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152400" y="0"/>
            <a:ext cx="9448800" cy="1143000"/>
          </a:xfrm>
        </p:spPr>
        <p:txBody>
          <a:bodyPr/>
          <a:lstStyle/>
          <a:p>
            <a:r>
              <a:rPr lang="en-US" dirty="0"/>
              <a:t>Volume Phase Holographic gratings</a:t>
            </a:r>
          </a:p>
        </p:txBody>
      </p:sp>
      <p:sp>
        <p:nvSpPr>
          <p:cNvPr id="48131" name="Rectangle 3"/>
          <p:cNvSpPr>
            <a:spLocks noGrp="1" noChangeArrowheads="1"/>
          </p:cNvSpPr>
          <p:nvPr>
            <p:ph type="body" idx="1"/>
          </p:nvPr>
        </p:nvSpPr>
        <p:spPr>
          <a:xfrm>
            <a:off x="457200" y="1600200"/>
            <a:ext cx="8229600" cy="5105400"/>
          </a:xfrm>
        </p:spPr>
        <p:txBody>
          <a:bodyPr>
            <a:normAutofit fontScale="62500" lnSpcReduction="20000"/>
          </a:bodyPr>
          <a:lstStyle/>
          <a:p>
            <a:r>
              <a:rPr lang="en-US" sz="3840" dirty="0"/>
              <a:t>So far we have considered </a:t>
            </a:r>
            <a:r>
              <a:rPr lang="en-US" sz="3840" i="1" dirty="0"/>
              <a:t>surface relief</a:t>
            </a:r>
            <a:r>
              <a:rPr lang="en-US" sz="3840" dirty="0"/>
              <a:t> gratings</a:t>
            </a:r>
          </a:p>
          <a:p>
            <a:r>
              <a:rPr lang="en-US" sz="3840" dirty="0"/>
              <a:t>An alternative is </a:t>
            </a:r>
            <a:r>
              <a:rPr lang="en-US" sz="3840" i="1" dirty="0"/>
              <a:t>VPH</a:t>
            </a:r>
            <a:r>
              <a:rPr lang="en-US" sz="3840" dirty="0"/>
              <a:t> in which refractive index varies harmonically throughout the body of the grating:</a:t>
            </a:r>
          </a:p>
          <a:p>
            <a:r>
              <a:rPr lang="en-US" sz="3840" dirty="0"/>
              <a:t>Don't confuse with '</a:t>
            </a:r>
            <a:r>
              <a:rPr lang="en-US" sz="3840" i="1" dirty="0"/>
              <a:t>holographic' </a:t>
            </a:r>
            <a:r>
              <a:rPr lang="en-US" sz="3840" dirty="0"/>
              <a:t>gratings (SR)</a:t>
            </a:r>
          </a:p>
          <a:p>
            <a:r>
              <a:rPr lang="en-US" sz="3840" dirty="0"/>
              <a:t>Advantages:</a:t>
            </a:r>
          </a:p>
          <a:p>
            <a:pPr lvl="1"/>
            <a:r>
              <a:rPr lang="en-US" dirty="0"/>
              <a:t>Higher peak efficiency than SR</a:t>
            </a:r>
          </a:p>
          <a:p>
            <a:pPr lvl="1"/>
            <a:r>
              <a:rPr lang="en-US" dirty="0"/>
              <a:t>Possibility of very large size with high</a:t>
            </a:r>
            <a:r>
              <a:rPr lang="en-US" dirty="0">
                <a:latin typeface="Symbol" pitchFamily="-65" charset="2"/>
              </a:rPr>
              <a:t> </a:t>
            </a:r>
            <a:r>
              <a:rPr lang="en-US" i="1" dirty="0" err="1">
                <a:latin typeface="Symbol" pitchFamily="-65" charset="2"/>
              </a:rPr>
              <a:t>r</a:t>
            </a:r>
            <a:endParaRPr lang="en-US" dirty="0"/>
          </a:p>
          <a:p>
            <a:pPr lvl="1"/>
            <a:r>
              <a:rPr lang="en-US" dirty="0"/>
              <a:t>Blaze condition can be altered </a:t>
            </a:r>
            <a:r>
              <a:rPr lang="en-US" i="1" dirty="0"/>
              <a:t>(tuned)</a:t>
            </a:r>
          </a:p>
          <a:p>
            <a:pPr lvl="1"/>
            <a:r>
              <a:rPr lang="en-US" dirty="0"/>
              <a:t>Encapsulation in flat glass makes more robust</a:t>
            </a:r>
          </a:p>
          <a:p>
            <a:r>
              <a:rPr lang="en-US" sz="3840" dirty="0"/>
              <a:t>Disadvantages</a:t>
            </a:r>
          </a:p>
          <a:p>
            <a:pPr lvl="1"/>
            <a:r>
              <a:rPr lang="en-US" dirty="0"/>
              <a:t>Tuning of blaze requires</a:t>
            </a:r>
            <a:r>
              <a:rPr lang="en-US" i="1" dirty="0"/>
              <a:t> bendable spectrograph!</a:t>
            </a:r>
          </a:p>
          <a:p>
            <a:pPr lvl="1"/>
            <a:r>
              <a:rPr lang="en-US" dirty="0"/>
              <a:t>Issues of </a:t>
            </a:r>
            <a:r>
              <a:rPr lang="en-US" dirty="0" err="1"/>
              <a:t>wavefront</a:t>
            </a:r>
            <a:r>
              <a:rPr lang="en-US" dirty="0"/>
              <a:t> errors and cryogenic use</a:t>
            </a:r>
          </a:p>
        </p:txBody>
      </p:sp>
      <p:graphicFrame>
        <p:nvGraphicFramePr>
          <p:cNvPr id="48132" name="Object 4"/>
          <p:cNvGraphicFramePr>
            <a:graphicFrameLocks noChangeAspect="1"/>
          </p:cNvGraphicFramePr>
          <p:nvPr/>
        </p:nvGraphicFramePr>
        <p:xfrm>
          <a:off x="2895600" y="3278188"/>
          <a:ext cx="4495800" cy="379412"/>
        </p:xfrm>
        <a:graphic>
          <a:graphicData uri="http://schemas.openxmlformats.org/presentationml/2006/ole">
            <mc:AlternateContent xmlns:mc="http://schemas.openxmlformats.org/markup-compatibility/2006">
              <mc:Choice xmlns:v="urn:schemas-microsoft-com:vml" Requires="v">
                <p:oleObj spid="_x0000_s46091" name="Equation" r:id="rId3" imgW="2869920" imgH="241200" progId="Equation.3">
                  <p:embed/>
                </p:oleObj>
              </mc:Choice>
              <mc:Fallback>
                <p:oleObj name="Equation" r:id="rId3" imgW="2869920" imgH="24120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3278188"/>
                        <a:ext cx="4495800" cy="379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r>
              <a:rPr lang="en-US"/>
              <a:t>VPH configurations</a:t>
            </a:r>
          </a:p>
        </p:txBody>
      </p:sp>
      <p:sp>
        <p:nvSpPr>
          <p:cNvPr id="49155" name="Rectangle 3"/>
          <p:cNvSpPr>
            <a:spLocks noGrp="1" noChangeArrowheads="1"/>
          </p:cNvSpPr>
          <p:nvPr>
            <p:ph type="body" idx="1"/>
          </p:nvPr>
        </p:nvSpPr>
        <p:spPr>
          <a:xfrm>
            <a:off x="685800" y="1524000"/>
            <a:ext cx="4191000" cy="4953000"/>
          </a:xfrm>
        </p:spPr>
        <p:txBody>
          <a:bodyPr>
            <a:normAutofit fontScale="85000" lnSpcReduction="20000"/>
          </a:bodyPr>
          <a:lstStyle/>
          <a:p>
            <a:r>
              <a:rPr lang="en-US" i="1" dirty="0"/>
              <a:t>Fringes</a:t>
            </a:r>
            <a:r>
              <a:rPr lang="en-US" dirty="0"/>
              <a:t> = planes of constant </a:t>
            </a:r>
            <a:r>
              <a:rPr lang="en-US" i="1" dirty="0" err="1"/>
              <a:t>n</a:t>
            </a:r>
            <a:endParaRPr lang="en-US" i="1" dirty="0"/>
          </a:p>
          <a:p>
            <a:r>
              <a:rPr lang="en-US" dirty="0"/>
              <a:t>Body of grating made from </a:t>
            </a:r>
            <a:r>
              <a:rPr lang="en-US" i="1" dirty="0" err="1"/>
              <a:t>Dichromated</a:t>
            </a:r>
            <a:r>
              <a:rPr lang="en-US" i="1" dirty="0"/>
              <a:t> </a:t>
            </a:r>
            <a:r>
              <a:rPr lang="en-US" i="1" dirty="0" err="1"/>
              <a:t>Gelatine</a:t>
            </a:r>
            <a:r>
              <a:rPr lang="en-US" dirty="0"/>
              <a:t> (DCG) which permanently adopts fringe pattern generated </a:t>
            </a:r>
            <a:r>
              <a:rPr lang="en-US" dirty="0" err="1"/>
              <a:t>holographically</a:t>
            </a:r>
            <a:r>
              <a:rPr lang="en-US" dirty="0"/>
              <a:t>  </a:t>
            </a:r>
          </a:p>
          <a:p>
            <a:r>
              <a:rPr lang="en-US" dirty="0"/>
              <a:t>Fringe orientation allows operation in transmission or reflection</a:t>
            </a:r>
          </a:p>
          <a:p>
            <a:endParaRPr lang="en-US" dirty="0"/>
          </a:p>
        </p:txBody>
      </p:sp>
      <p:pic>
        <p:nvPicPr>
          <p:cNvPr id="49161" name="Picture 9"/>
          <p:cNvPicPr>
            <a:picLocks noChangeAspect="1" noChangeArrowheads="1"/>
          </p:cNvPicPr>
          <p:nvPr/>
        </p:nvPicPr>
        <p:blipFill>
          <a:blip r:embed="rId2"/>
          <a:srcRect/>
          <a:stretch>
            <a:fillRect/>
          </a:stretch>
        </p:blipFill>
        <p:spPr bwMode="auto">
          <a:xfrm>
            <a:off x="4978400" y="1714500"/>
            <a:ext cx="3748088" cy="3859213"/>
          </a:xfrm>
          <a:prstGeom prst="rect">
            <a:avLst/>
          </a:prstGeom>
          <a:noFill/>
          <a:ln w="12700">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a:t>VPH equations</a:t>
            </a:r>
          </a:p>
        </p:txBody>
      </p:sp>
      <p:sp>
        <p:nvSpPr>
          <p:cNvPr id="50179" name="Rectangle 3"/>
          <p:cNvSpPr>
            <a:spLocks noGrp="1" noChangeArrowheads="1"/>
          </p:cNvSpPr>
          <p:nvPr>
            <p:ph type="body" idx="1"/>
          </p:nvPr>
        </p:nvSpPr>
        <p:spPr>
          <a:xfrm>
            <a:off x="685800" y="1524000"/>
            <a:ext cx="4343400" cy="4953000"/>
          </a:xfrm>
        </p:spPr>
        <p:txBody>
          <a:bodyPr>
            <a:normAutofit fontScale="70000" lnSpcReduction="20000"/>
          </a:bodyPr>
          <a:lstStyle/>
          <a:p>
            <a:pPr>
              <a:lnSpc>
                <a:spcPct val="140000"/>
              </a:lnSpc>
            </a:pPr>
            <a:r>
              <a:rPr lang="en-US"/>
              <a:t>Modified grating equation: </a:t>
            </a:r>
          </a:p>
          <a:p>
            <a:pPr>
              <a:lnSpc>
                <a:spcPct val="140000"/>
              </a:lnSpc>
            </a:pPr>
            <a:r>
              <a:rPr lang="en-US"/>
              <a:t>Blaze condition: </a:t>
            </a:r>
          </a:p>
          <a:p>
            <a:pPr>
              <a:lnSpc>
                <a:spcPct val="140000"/>
              </a:lnSpc>
              <a:buFontTx/>
              <a:buNone/>
            </a:pPr>
            <a:r>
              <a:rPr lang="en-US"/>
              <a:t>	= </a:t>
            </a:r>
            <a:r>
              <a:rPr lang="en-US" i="1"/>
              <a:t>Bragg</a:t>
            </a:r>
            <a:r>
              <a:rPr lang="en-US"/>
              <a:t> diffraction</a:t>
            </a:r>
          </a:p>
          <a:p>
            <a:pPr>
              <a:lnSpc>
                <a:spcPct val="140000"/>
              </a:lnSpc>
            </a:pPr>
            <a:r>
              <a:rPr lang="en-US"/>
              <a:t>Resolving power:</a:t>
            </a:r>
          </a:p>
          <a:p>
            <a:endParaRPr lang="en-US"/>
          </a:p>
          <a:p>
            <a:pPr>
              <a:lnSpc>
                <a:spcPct val="90000"/>
              </a:lnSpc>
            </a:pPr>
            <a:r>
              <a:rPr lang="en-US"/>
              <a:t>Tune blaze condition by tilting grating (</a:t>
            </a:r>
            <a:r>
              <a:rPr lang="en-US">
                <a:latin typeface="Symbol" pitchFamily="-65" charset="2"/>
              </a:rPr>
              <a:t>a</a:t>
            </a:r>
            <a:r>
              <a:rPr lang="en-US"/>
              <a:t>)</a:t>
            </a:r>
          </a:p>
          <a:p>
            <a:endParaRPr lang="en-US"/>
          </a:p>
          <a:p>
            <a:r>
              <a:rPr lang="en-US"/>
              <a:t>Collimator-camera angle must also change by 2</a:t>
            </a:r>
            <a:r>
              <a:rPr lang="en-US">
                <a:latin typeface="Symbol" pitchFamily="-65" charset="2"/>
              </a:rPr>
              <a:t>a  </a:t>
            </a:r>
            <a:r>
              <a:rPr lang="en-US"/>
              <a:t> </a:t>
            </a:r>
            <a:r>
              <a:rPr lang="en-US">
                <a:sym typeface="Symbol" pitchFamily="-65" charset="2"/>
              </a:rPr>
              <a:t> mechanical complexity</a:t>
            </a:r>
            <a:endParaRPr lang="en-US"/>
          </a:p>
          <a:p>
            <a:endParaRPr lang="en-US"/>
          </a:p>
        </p:txBody>
      </p:sp>
      <p:graphicFrame>
        <p:nvGraphicFramePr>
          <p:cNvPr id="50180" name="Object 4"/>
          <p:cNvGraphicFramePr>
            <a:graphicFrameLocks noChangeAspect="1"/>
          </p:cNvGraphicFramePr>
          <p:nvPr/>
        </p:nvGraphicFramePr>
        <p:xfrm>
          <a:off x="5334000" y="1676400"/>
          <a:ext cx="1990725" cy="325438"/>
        </p:xfrm>
        <a:graphic>
          <a:graphicData uri="http://schemas.openxmlformats.org/presentationml/2006/ole">
            <mc:AlternateContent xmlns:mc="http://schemas.openxmlformats.org/markup-compatibility/2006">
              <mc:Choice xmlns:v="urn:schemas-microsoft-com:vml" Requires="v">
                <p:oleObj spid="_x0000_s48154" name="Equation" r:id="rId3" imgW="1244520" imgH="203040" progId="Equation.3">
                  <p:embed/>
                </p:oleObj>
              </mc:Choice>
              <mc:Fallback>
                <p:oleObj name="Equation" r:id="rId3" imgW="1244520" imgH="20304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1676400"/>
                        <a:ext cx="1990725" cy="325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50181" name="Object 5"/>
          <p:cNvGraphicFramePr>
            <a:graphicFrameLocks noChangeAspect="1"/>
          </p:cNvGraphicFramePr>
          <p:nvPr/>
        </p:nvGraphicFramePr>
        <p:xfrm>
          <a:off x="5394325" y="2286000"/>
          <a:ext cx="2822575" cy="385763"/>
        </p:xfrm>
        <a:graphic>
          <a:graphicData uri="http://schemas.openxmlformats.org/presentationml/2006/ole">
            <mc:AlternateContent xmlns:mc="http://schemas.openxmlformats.org/markup-compatibility/2006">
              <mc:Choice xmlns:v="urn:schemas-microsoft-com:vml" Requires="v">
                <p:oleObj spid="_x0000_s48155" name="Equation" r:id="rId5" imgW="1765080" imgH="241200" progId="Equation.3">
                  <p:embed/>
                </p:oleObj>
              </mc:Choice>
              <mc:Fallback>
                <p:oleObj name="Equation" r:id="rId5" imgW="1765080" imgH="241200" progId="Equation.3">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4325" y="2286000"/>
                        <a:ext cx="2822575" cy="385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50182" name="Object 6"/>
          <p:cNvGraphicFramePr>
            <a:graphicFrameLocks noChangeAspect="1"/>
          </p:cNvGraphicFramePr>
          <p:nvPr/>
        </p:nvGraphicFramePr>
        <p:xfrm>
          <a:off x="5334000" y="2743200"/>
          <a:ext cx="1685925" cy="385763"/>
        </p:xfrm>
        <a:graphic>
          <a:graphicData uri="http://schemas.openxmlformats.org/presentationml/2006/ole">
            <mc:AlternateContent xmlns:mc="http://schemas.openxmlformats.org/markup-compatibility/2006">
              <mc:Choice xmlns:v="urn:schemas-microsoft-com:vml" Requires="v">
                <p:oleObj spid="_x0000_s48156" name="Equation" r:id="rId7" imgW="1054080" imgH="241200" progId="Equation.3">
                  <p:embed/>
                </p:oleObj>
              </mc:Choice>
              <mc:Fallback>
                <p:oleObj name="Equation" r:id="rId7" imgW="1054080" imgH="241200" progId="Equation.3">
                  <p:embed/>
                  <p:pic>
                    <p:nvPicPr>
                      <p:cNvPr id="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4000" y="2743200"/>
                        <a:ext cx="1685925" cy="385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50183" name="Object 7"/>
          <p:cNvGraphicFramePr>
            <a:graphicFrameLocks noChangeAspect="1"/>
          </p:cNvGraphicFramePr>
          <p:nvPr/>
        </p:nvGraphicFramePr>
        <p:xfrm>
          <a:off x="5257800" y="3200400"/>
          <a:ext cx="2559050" cy="711200"/>
        </p:xfrm>
        <a:graphic>
          <a:graphicData uri="http://schemas.openxmlformats.org/presentationml/2006/ole">
            <mc:AlternateContent xmlns:mc="http://schemas.openxmlformats.org/markup-compatibility/2006">
              <mc:Choice xmlns:v="urn:schemas-microsoft-com:vml" Requires="v">
                <p:oleObj spid="_x0000_s48157" name="Equation" r:id="rId9" imgW="1600200" imgH="444240" progId="Equation.3">
                  <p:embed/>
                </p:oleObj>
              </mc:Choice>
              <mc:Fallback>
                <p:oleObj name="Equation" r:id="rId9" imgW="1600200" imgH="444240" progId="Equation.3">
                  <p:embed/>
                  <p:pic>
                    <p:nvPicPr>
                      <p:cNvPr id="0"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57800" y="3200400"/>
                        <a:ext cx="2559050" cy="71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50184" name="Picture 8"/>
          <p:cNvPicPr>
            <a:picLocks noChangeAspect="1" noChangeArrowheads="1"/>
          </p:cNvPicPr>
          <p:nvPr/>
        </p:nvPicPr>
        <p:blipFill>
          <a:blip r:embed="rId11"/>
          <a:srcRect/>
          <a:stretch>
            <a:fillRect/>
          </a:stretch>
        </p:blipFill>
        <p:spPr bwMode="auto">
          <a:xfrm>
            <a:off x="6648450" y="3657600"/>
            <a:ext cx="2154238" cy="3135313"/>
          </a:xfrm>
          <a:prstGeom prst="rect">
            <a:avLst/>
          </a:prstGeom>
          <a:noFill/>
          <a:ln w="12700">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r>
              <a:rPr lang="en-US"/>
              <a:t>VPH efficiency</a:t>
            </a:r>
          </a:p>
        </p:txBody>
      </p:sp>
      <p:sp>
        <p:nvSpPr>
          <p:cNvPr id="52227" name="Rectangle 3"/>
          <p:cNvSpPr>
            <a:spLocks noGrp="1" noChangeArrowheads="1"/>
          </p:cNvSpPr>
          <p:nvPr>
            <p:ph type="body" idx="1"/>
          </p:nvPr>
        </p:nvSpPr>
        <p:spPr/>
        <p:txBody>
          <a:bodyPr>
            <a:normAutofit fontScale="55000" lnSpcReduction="20000"/>
          </a:bodyPr>
          <a:lstStyle/>
          <a:p>
            <a:r>
              <a:rPr lang="en-US" dirty="0" err="1"/>
              <a:t>Kogelnik's</a:t>
            </a:r>
            <a:r>
              <a:rPr lang="en-US" dirty="0"/>
              <a:t> analysis when:</a:t>
            </a:r>
          </a:p>
          <a:p>
            <a:endParaRPr lang="en-US" dirty="0"/>
          </a:p>
          <a:p>
            <a:pPr>
              <a:lnSpc>
                <a:spcPct val="40000"/>
              </a:lnSpc>
            </a:pPr>
            <a:r>
              <a:rPr lang="en-US" dirty="0"/>
              <a:t>Bragg condition when:</a:t>
            </a:r>
          </a:p>
          <a:p>
            <a:pPr>
              <a:lnSpc>
                <a:spcPct val="120000"/>
              </a:lnSpc>
            </a:pPr>
            <a:r>
              <a:rPr lang="en-US" dirty="0"/>
              <a:t>Bragg envelopes </a:t>
            </a:r>
            <a:r>
              <a:rPr lang="en-US" sz="2000" dirty="0"/>
              <a:t>(efficiency FWHM)</a:t>
            </a:r>
            <a:r>
              <a:rPr lang="en-US" dirty="0"/>
              <a:t>:</a:t>
            </a:r>
          </a:p>
          <a:p>
            <a:pPr lvl="1">
              <a:lnSpc>
                <a:spcPct val="170000"/>
              </a:lnSpc>
            </a:pPr>
            <a:r>
              <a:rPr lang="en-US" dirty="0"/>
              <a:t>in wavelength: </a:t>
            </a:r>
          </a:p>
          <a:p>
            <a:pPr lvl="1"/>
            <a:endParaRPr lang="en-US" dirty="0"/>
          </a:p>
          <a:p>
            <a:pPr lvl="1">
              <a:lnSpc>
                <a:spcPct val="20000"/>
              </a:lnSpc>
            </a:pPr>
            <a:endParaRPr lang="en-US" dirty="0"/>
          </a:p>
          <a:p>
            <a:pPr lvl="1">
              <a:lnSpc>
                <a:spcPct val="20000"/>
              </a:lnSpc>
            </a:pPr>
            <a:r>
              <a:rPr lang="en-US" dirty="0"/>
              <a:t>in angle:</a:t>
            </a:r>
          </a:p>
          <a:p>
            <a:pPr lvl="1"/>
            <a:endParaRPr lang="en-US" dirty="0"/>
          </a:p>
          <a:p>
            <a:r>
              <a:rPr lang="en-US" dirty="0"/>
              <a:t>Broad blaze requires</a:t>
            </a:r>
          </a:p>
          <a:p>
            <a:pPr lvl="1"/>
            <a:r>
              <a:rPr lang="en-US" dirty="0"/>
              <a:t>thin DCG</a:t>
            </a:r>
          </a:p>
          <a:p>
            <a:pPr lvl="1"/>
            <a:r>
              <a:rPr lang="en-US" dirty="0"/>
              <a:t>large index amplitude</a:t>
            </a:r>
          </a:p>
          <a:p>
            <a:r>
              <a:rPr lang="en-US" i="1" dirty="0" err="1"/>
              <a:t>Superblaze</a:t>
            </a:r>
            <a:endParaRPr lang="en-US" i="1" dirty="0"/>
          </a:p>
        </p:txBody>
      </p:sp>
      <p:graphicFrame>
        <p:nvGraphicFramePr>
          <p:cNvPr id="52228" name="Object 4"/>
          <p:cNvGraphicFramePr>
            <a:graphicFrameLocks noChangeAspect="1"/>
          </p:cNvGraphicFramePr>
          <p:nvPr/>
        </p:nvGraphicFramePr>
        <p:xfrm>
          <a:off x="5867400" y="1466850"/>
          <a:ext cx="1350963" cy="742950"/>
        </p:xfrm>
        <a:graphic>
          <a:graphicData uri="http://schemas.openxmlformats.org/presentationml/2006/ole">
            <mc:AlternateContent xmlns:mc="http://schemas.openxmlformats.org/markup-compatibility/2006">
              <mc:Choice xmlns:v="urn:schemas-microsoft-com:vml" Requires="v">
                <p:oleObj spid="_x0000_s55320" name="Equation" r:id="rId3" imgW="901440" imgH="495000" progId="Equation.3">
                  <p:embed/>
                </p:oleObj>
              </mc:Choice>
              <mc:Fallback>
                <p:oleObj name="Equation" r:id="rId3" imgW="901440" imgH="495000" progId="Equation.3">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1466850"/>
                        <a:ext cx="1350963" cy="74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52229" name="Object 5"/>
          <p:cNvGraphicFramePr>
            <a:graphicFrameLocks noChangeAspect="1"/>
          </p:cNvGraphicFramePr>
          <p:nvPr/>
        </p:nvGraphicFramePr>
        <p:xfrm>
          <a:off x="5867400" y="2133600"/>
          <a:ext cx="1028700" cy="590550"/>
        </p:xfrm>
        <a:graphic>
          <a:graphicData uri="http://schemas.openxmlformats.org/presentationml/2006/ole">
            <mc:AlternateContent xmlns:mc="http://schemas.openxmlformats.org/markup-compatibility/2006">
              <mc:Choice xmlns:v="urn:schemas-microsoft-com:vml" Requires="v">
                <p:oleObj spid="_x0000_s55321" name="Equation" r:id="rId5" imgW="685800" imgH="393480" progId="Equation.3">
                  <p:embed/>
                </p:oleObj>
              </mc:Choice>
              <mc:Fallback>
                <p:oleObj name="Equation" r:id="rId5" imgW="685800" imgH="393480" progId="Equation.3">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7400" y="2133600"/>
                        <a:ext cx="1028700" cy="59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52230" name="Object 6"/>
          <p:cNvGraphicFramePr>
            <a:graphicFrameLocks noChangeAspect="1"/>
          </p:cNvGraphicFramePr>
          <p:nvPr/>
        </p:nvGraphicFramePr>
        <p:xfrm>
          <a:off x="3235325" y="3886200"/>
          <a:ext cx="1085850" cy="666750"/>
        </p:xfrm>
        <a:graphic>
          <a:graphicData uri="http://schemas.openxmlformats.org/presentationml/2006/ole">
            <mc:AlternateContent xmlns:mc="http://schemas.openxmlformats.org/markup-compatibility/2006">
              <mc:Choice xmlns:v="urn:schemas-microsoft-com:vml" Requires="v">
                <p:oleObj spid="_x0000_s55322" name="Equation" r:id="rId7" imgW="723600" imgH="444240" progId="Equation.3">
                  <p:embed/>
                </p:oleObj>
              </mc:Choice>
              <mc:Fallback>
                <p:oleObj name="Equation" r:id="rId7" imgW="723600" imgH="444240" progId="Equation.3">
                  <p:embed/>
                  <p:pic>
                    <p:nvPicPr>
                      <p:cNvPr id="0" name="Picture 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35325" y="3886200"/>
                        <a:ext cx="1085850" cy="66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52231" name="Object 7"/>
          <p:cNvGraphicFramePr>
            <a:graphicFrameLocks noChangeAspect="1"/>
          </p:cNvGraphicFramePr>
          <p:nvPr/>
        </p:nvGraphicFramePr>
        <p:xfrm>
          <a:off x="3276600" y="2819400"/>
          <a:ext cx="3732213" cy="762000"/>
        </p:xfrm>
        <a:graphic>
          <a:graphicData uri="http://schemas.openxmlformats.org/presentationml/2006/ole">
            <mc:AlternateContent xmlns:mc="http://schemas.openxmlformats.org/markup-compatibility/2006">
              <mc:Choice xmlns:v="urn:schemas-microsoft-com:vml" Requires="v">
                <p:oleObj spid="_x0000_s55323" name="Equation" r:id="rId9" imgW="2489040" imgH="507960" progId="Equation.3">
                  <p:embed/>
                </p:oleObj>
              </mc:Choice>
              <mc:Fallback>
                <p:oleObj name="Equation" r:id="rId9" imgW="2489040" imgH="507960" progId="Equation.3">
                  <p:embed/>
                  <p:pic>
                    <p:nvPicPr>
                      <p:cNvPr id="0" name="Picture 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76600" y="2819400"/>
                        <a:ext cx="373221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pSp>
        <p:nvGrpSpPr>
          <p:cNvPr id="12" name="Group 15"/>
          <p:cNvGrpSpPr>
            <a:grpSpLocks/>
          </p:cNvGrpSpPr>
          <p:nvPr/>
        </p:nvGrpSpPr>
        <p:grpSpPr bwMode="auto">
          <a:xfrm>
            <a:off x="3235325" y="3962400"/>
            <a:ext cx="5738813" cy="2933700"/>
            <a:chOff x="2038" y="2496"/>
            <a:chExt cx="3615" cy="1848"/>
          </a:xfrm>
        </p:grpSpPr>
        <p:pic>
          <p:nvPicPr>
            <p:cNvPr id="13" name="Picture 9"/>
            <p:cNvPicPr>
              <a:picLocks noChangeAspect="1" noChangeArrowheads="1"/>
            </p:cNvPicPr>
            <p:nvPr/>
          </p:nvPicPr>
          <p:blipFill>
            <a:blip r:embed="rId11"/>
            <a:srcRect/>
            <a:stretch>
              <a:fillRect/>
            </a:stretch>
          </p:blipFill>
          <p:spPr bwMode="auto">
            <a:xfrm>
              <a:off x="2977" y="2496"/>
              <a:ext cx="2676" cy="1848"/>
            </a:xfrm>
            <a:prstGeom prst="rect">
              <a:avLst/>
            </a:prstGeom>
            <a:noFill/>
            <a:ln w="9525">
              <a:noFill/>
              <a:miter lim="800000"/>
              <a:headEnd/>
              <a:tailEnd/>
            </a:ln>
          </p:spPr>
        </p:pic>
        <p:sp>
          <p:nvSpPr>
            <p:cNvPr id="14" name="Freeform 12"/>
            <p:cNvSpPr>
              <a:spLocks/>
            </p:cNvSpPr>
            <p:nvPr/>
          </p:nvSpPr>
          <p:spPr bwMode="auto">
            <a:xfrm>
              <a:off x="3584" y="2720"/>
              <a:ext cx="1477" cy="584"/>
            </a:xfrm>
            <a:custGeom>
              <a:avLst/>
              <a:gdLst/>
              <a:ahLst/>
              <a:cxnLst>
                <a:cxn ang="0">
                  <a:pos x="16" y="544"/>
                </a:cxn>
                <a:cxn ang="0">
                  <a:pos x="16" y="448"/>
                </a:cxn>
                <a:cxn ang="0">
                  <a:pos x="112" y="160"/>
                </a:cxn>
                <a:cxn ang="0">
                  <a:pos x="304" y="16"/>
                </a:cxn>
                <a:cxn ang="0">
                  <a:pos x="544" y="64"/>
                </a:cxn>
                <a:cxn ang="0">
                  <a:pos x="784" y="208"/>
                </a:cxn>
                <a:cxn ang="0">
                  <a:pos x="1072" y="352"/>
                </a:cxn>
                <a:cxn ang="0">
                  <a:pos x="1477" y="584"/>
                </a:cxn>
              </a:cxnLst>
              <a:rect l="0" t="0" r="r" b="b"/>
              <a:pathLst>
                <a:path w="1477" h="584">
                  <a:moveTo>
                    <a:pt x="16" y="544"/>
                  </a:moveTo>
                  <a:cubicBezTo>
                    <a:pt x="8" y="528"/>
                    <a:pt x="0" y="512"/>
                    <a:pt x="16" y="448"/>
                  </a:cubicBezTo>
                  <a:cubicBezTo>
                    <a:pt x="32" y="384"/>
                    <a:pt x="64" y="232"/>
                    <a:pt x="112" y="160"/>
                  </a:cubicBezTo>
                  <a:cubicBezTo>
                    <a:pt x="160" y="88"/>
                    <a:pt x="232" y="32"/>
                    <a:pt x="304" y="16"/>
                  </a:cubicBezTo>
                  <a:cubicBezTo>
                    <a:pt x="376" y="0"/>
                    <a:pt x="464" y="32"/>
                    <a:pt x="544" y="64"/>
                  </a:cubicBezTo>
                  <a:cubicBezTo>
                    <a:pt x="624" y="96"/>
                    <a:pt x="696" y="160"/>
                    <a:pt x="784" y="208"/>
                  </a:cubicBezTo>
                  <a:cubicBezTo>
                    <a:pt x="872" y="256"/>
                    <a:pt x="957" y="289"/>
                    <a:pt x="1072" y="352"/>
                  </a:cubicBezTo>
                  <a:cubicBezTo>
                    <a:pt x="1187" y="415"/>
                    <a:pt x="1413" y="544"/>
                    <a:pt x="1477" y="584"/>
                  </a:cubicBezTo>
                </a:path>
              </a:pathLst>
            </a:custGeom>
            <a:noFill/>
            <a:ln w="38100" cap="flat" cmpd="sng">
              <a:solidFill>
                <a:schemeClr val="hlink"/>
              </a:solidFill>
              <a:prstDash val="solid"/>
              <a:round/>
              <a:headEnd type="none" w="med" len="med"/>
              <a:tailEnd type="none" w="med" len="med"/>
            </a:ln>
            <a:effectLst/>
          </p:spPr>
          <p:txBody>
            <a:bodyPr wrap="none" anchor="ctr">
              <a:prstTxWarp prst="textNoShape">
                <a:avLst/>
              </a:prstTxWarp>
            </a:bodyPr>
            <a:lstStyle/>
            <a:p>
              <a:endParaRPr lang="en-US"/>
            </a:p>
          </p:txBody>
        </p:sp>
        <p:sp>
          <p:nvSpPr>
            <p:cNvPr id="15" name="Text Box 14"/>
            <p:cNvSpPr txBox="1">
              <a:spLocks noChangeArrowheads="1"/>
            </p:cNvSpPr>
            <p:nvPr/>
          </p:nvSpPr>
          <p:spPr bwMode="auto">
            <a:xfrm>
              <a:off x="2038" y="4147"/>
              <a:ext cx="1722" cy="194"/>
            </a:xfrm>
            <a:prstGeom prst="rect">
              <a:avLst/>
            </a:prstGeom>
            <a:noFill/>
            <a:ln w="12700">
              <a:noFill/>
              <a:miter lim="800000"/>
              <a:headEnd/>
              <a:tailEnd/>
            </a:ln>
            <a:effectLst/>
          </p:spPr>
          <p:txBody>
            <a:bodyPr wrap="none">
              <a:prstTxWarp prst="textNoShape">
                <a:avLst/>
              </a:prstTxWarp>
              <a:spAutoFit/>
            </a:bodyPr>
            <a:lstStyle/>
            <a:p>
              <a:pPr defTabSz="762000"/>
              <a:r>
                <a:rPr lang="en-US" sz="1400" dirty="0"/>
                <a:t> Barden et al. PASP 112, 809 (2000)</a:t>
              </a: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Resolving power and resolution</a:t>
            </a:r>
            <a:endParaRPr lang="en-US" dirty="0"/>
          </a:p>
        </p:txBody>
      </p:sp>
      <p:sp>
        <p:nvSpPr>
          <p:cNvPr id="9" name="Rectangle 8"/>
          <p:cNvSpPr/>
          <p:nvPr/>
        </p:nvSpPr>
        <p:spPr>
          <a:xfrm>
            <a:off x="533400" y="1936182"/>
            <a:ext cx="6934200" cy="4222695"/>
          </a:xfrm>
          <a:prstGeom prst="rect">
            <a:avLst/>
          </a:prstGeom>
        </p:spPr>
        <p:txBody>
          <a:bodyPr wrap="square">
            <a:spAutoFit/>
          </a:bodyPr>
          <a:lstStyle/>
          <a:p>
            <a:pPr marL="342900" lvl="0" indent="-342900">
              <a:spcBef>
                <a:spcPct val="20000"/>
              </a:spcBef>
              <a:spcAft>
                <a:spcPts val="600"/>
              </a:spcAft>
              <a:defRPr/>
            </a:pPr>
            <a:r>
              <a:rPr lang="en-US" dirty="0" smtClean="0">
                <a:latin typeface="Comic Sans MS"/>
                <a:cs typeface="Comic Sans MS"/>
              </a:rPr>
              <a:t>The objective translates angles into positions on the detector. Each position (pixel) of the detector ‘sees’ a given angle of the parallel (collimated) beam</a:t>
            </a:r>
          </a:p>
          <a:p>
            <a:pPr marL="342900" lvl="0" indent="-342900">
              <a:spcBef>
                <a:spcPct val="20000"/>
              </a:spcBef>
              <a:spcAft>
                <a:spcPts val="600"/>
              </a:spcAft>
              <a:defRPr/>
            </a:pPr>
            <a:endParaRPr lang="en-US" dirty="0" smtClean="0">
              <a:latin typeface="Comic Sans MS"/>
              <a:cs typeface="Comic Sans MS"/>
            </a:endParaRPr>
          </a:p>
          <a:p>
            <a:pPr marL="342900" lvl="0" indent="-342900">
              <a:spcBef>
                <a:spcPct val="20000"/>
              </a:spcBef>
              <a:spcAft>
                <a:spcPts val="600"/>
              </a:spcAft>
              <a:defRPr/>
            </a:pPr>
            <a:r>
              <a:rPr lang="en-US" dirty="0" smtClean="0">
                <a:latin typeface="Comic Sans MS"/>
                <a:cs typeface="Comic Sans MS"/>
              </a:rPr>
              <a:t>The collimated beam is never perfectly parallel, because either of the limited diameter of the beam, which produces diffraction</a:t>
            </a:r>
            <a:r>
              <a:rPr lang="en-US" dirty="0" smtClean="0">
                <a:solidFill>
                  <a:srgbClr val="FF0000"/>
                </a:solidFill>
                <a:latin typeface="Comic Sans MS"/>
                <a:cs typeface="Comic Sans MS"/>
              </a:rPr>
              <a:t> </a:t>
            </a:r>
            <a:r>
              <a:rPr lang="en-US" dirty="0" err="1" smtClean="0">
                <a:solidFill>
                  <a:srgbClr val="FF0000"/>
                </a:solidFill>
                <a:latin typeface="Symbol" charset="2"/>
                <a:cs typeface="Symbol" charset="2"/>
              </a:rPr>
              <a:t>df</a:t>
            </a:r>
            <a:r>
              <a:rPr lang="en-US" dirty="0" smtClean="0">
                <a:solidFill>
                  <a:srgbClr val="FF0000"/>
                </a:solidFill>
                <a:latin typeface="Comic Sans MS"/>
                <a:cs typeface="Comic Sans MS"/>
              </a:rPr>
              <a:t> = 1.22</a:t>
            </a:r>
            <a:r>
              <a:rPr lang="en-US" dirty="0" smtClean="0">
                <a:solidFill>
                  <a:srgbClr val="FF0000"/>
                </a:solidFill>
                <a:latin typeface="Symbol" charset="2"/>
                <a:cs typeface="Symbol" charset="2"/>
              </a:rPr>
              <a:t> l</a:t>
            </a:r>
            <a:r>
              <a:rPr lang="en-US" dirty="0" smtClean="0">
                <a:solidFill>
                  <a:srgbClr val="FF0000"/>
                </a:solidFill>
                <a:latin typeface="Comic Sans MS"/>
                <a:cs typeface="Comic Sans MS"/>
              </a:rPr>
              <a:t>/D</a:t>
            </a:r>
            <a:r>
              <a:rPr lang="en-US" baseline="-25000" dirty="0" smtClean="0">
                <a:solidFill>
                  <a:srgbClr val="FF0000"/>
                </a:solidFill>
                <a:latin typeface="Comic Sans MS"/>
                <a:cs typeface="Comic Sans MS"/>
              </a:rPr>
              <a:t>1</a:t>
            </a:r>
            <a:r>
              <a:rPr lang="en-US" dirty="0" smtClean="0">
                <a:solidFill>
                  <a:srgbClr val="FF0000"/>
                </a:solidFill>
                <a:latin typeface="Comic Sans MS"/>
                <a:cs typeface="Comic Sans MS"/>
              </a:rPr>
              <a:t>, </a:t>
            </a:r>
            <a:r>
              <a:rPr lang="en-US" dirty="0" smtClean="0">
                <a:latin typeface="Comic Sans MS"/>
                <a:cs typeface="Comic Sans MS"/>
              </a:rPr>
              <a:t>or because of the finite slit, which produces and angular divergence </a:t>
            </a:r>
            <a:r>
              <a:rPr lang="en-US" dirty="0" err="1" smtClean="0">
                <a:solidFill>
                  <a:srgbClr val="FF0000"/>
                </a:solidFill>
                <a:latin typeface="Symbol" charset="2"/>
                <a:cs typeface="Symbol" charset="2"/>
              </a:rPr>
              <a:t>dQ</a:t>
            </a:r>
            <a:r>
              <a:rPr lang="en-US" dirty="0" smtClean="0">
                <a:solidFill>
                  <a:srgbClr val="FF0000"/>
                </a:solidFill>
                <a:latin typeface="Comic Sans MS"/>
                <a:cs typeface="Comic Sans MS"/>
              </a:rPr>
              <a:t> = s/f</a:t>
            </a:r>
            <a:r>
              <a:rPr lang="en-US" baseline="-25000" dirty="0" smtClean="0">
                <a:solidFill>
                  <a:srgbClr val="FF0000"/>
                </a:solidFill>
                <a:latin typeface="Comic Sans MS"/>
                <a:cs typeface="Comic Sans MS"/>
              </a:rPr>
              <a:t>1</a:t>
            </a:r>
            <a:r>
              <a:rPr lang="en-US" baseline="-25000" dirty="0" smtClean="0">
                <a:latin typeface="Comic Sans MS"/>
                <a:cs typeface="Comic Sans MS"/>
              </a:rPr>
              <a:t>.</a:t>
            </a:r>
          </a:p>
          <a:p>
            <a:pPr marL="342900" lvl="0" indent="-342900">
              <a:spcBef>
                <a:spcPct val="20000"/>
              </a:spcBef>
              <a:spcAft>
                <a:spcPts val="600"/>
              </a:spcAft>
              <a:defRPr/>
            </a:pPr>
            <a:endParaRPr lang="en-US" dirty="0" smtClean="0">
              <a:latin typeface="Comic Sans MS"/>
              <a:cs typeface="Comic Sans MS"/>
            </a:endParaRPr>
          </a:p>
          <a:p>
            <a:pPr marL="342900" lvl="0" indent="-342900">
              <a:spcBef>
                <a:spcPct val="20000"/>
              </a:spcBef>
              <a:spcAft>
                <a:spcPts val="600"/>
              </a:spcAft>
              <a:defRPr/>
            </a:pPr>
            <a:r>
              <a:rPr lang="en-US" dirty="0" smtClean="0">
                <a:latin typeface="Comic Sans MS"/>
                <a:cs typeface="Comic Sans MS"/>
              </a:rPr>
              <a:t>The angular divergence is translated into a distance </a:t>
            </a:r>
            <a:r>
              <a:rPr lang="en-US" dirty="0" smtClean="0">
                <a:latin typeface="Symbol" charset="2"/>
                <a:cs typeface="Symbol" charset="2"/>
              </a:rPr>
              <a:t>dl</a:t>
            </a:r>
            <a:r>
              <a:rPr lang="en-US" dirty="0" smtClean="0">
                <a:latin typeface="Comic Sans MS"/>
                <a:cs typeface="Comic Sans MS"/>
              </a:rPr>
              <a:t> = f</a:t>
            </a:r>
            <a:r>
              <a:rPr lang="en-US" baseline="-25000" dirty="0" smtClean="0">
                <a:latin typeface="Comic Sans MS"/>
                <a:cs typeface="Comic Sans MS"/>
              </a:rPr>
              <a:t>2</a:t>
            </a:r>
            <a:r>
              <a:rPr lang="en-US" dirty="0" smtClean="0">
                <a:latin typeface="Comic Sans MS"/>
                <a:cs typeface="Comic Sans MS"/>
              </a:rPr>
              <a:t> </a:t>
            </a:r>
            <a:r>
              <a:rPr lang="en-US" dirty="0" err="1" smtClean="0">
                <a:solidFill>
                  <a:srgbClr val="FF0000"/>
                </a:solidFill>
                <a:latin typeface="Symbol" charset="2"/>
                <a:cs typeface="Symbol" charset="2"/>
              </a:rPr>
              <a:t>dQ</a:t>
            </a:r>
            <a:r>
              <a:rPr lang="en-US" dirty="0" smtClean="0">
                <a:solidFill>
                  <a:srgbClr val="FF0000"/>
                </a:solidFill>
                <a:latin typeface="Symbol" charset="2"/>
                <a:cs typeface="Symbol" charset="2"/>
              </a:rPr>
              <a:t> </a:t>
            </a:r>
            <a:r>
              <a:rPr lang="en-US" dirty="0" smtClean="0">
                <a:latin typeface="Comic Sans MS"/>
                <a:cs typeface="Comic Sans MS"/>
              </a:rPr>
              <a:t>or </a:t>
            </a:r>
            <a:r>
              <a:rPr lang="en-US" dirty="0" smtClean="0">
                <a:latin typeface="Symbol" charset="2"/>
                <a:cs typeface="Symbol" charset="2"/>
              </a:rPr>
              <a:t>dl</a:t>
            </a:r>
            <a:r>
              <a:rPr lang="en-US" dirty="0" smtClean="0">
                <a:latin typeface="Comic Sans MS"/>
                <a:cs typeface="Comic Sans MS"/>
              </a:rPr>
              <a:t> = f</a:t>
            </a:r>
            <a:r>
              <a:rPr lang="en-US" baseline="-25000" dirty="0" smtClean="0">
                <a:latin typeface="Comic Sans MS"/>
                <a:cs typeface="Comic Sans MS"/>
              </a:rPr>
              <a:t>2</a:t>
            </a:r>
            <a:r>
              <a:rPr lang="en-US" dirty="0" smtClean="0">
                <a:latin typeface="Comic Sans MS"/>
                <a:cs typeface="Comic Sans MS"/>
              </a:rPr>
              <a:t> </a:t>
            </a:r>
            <a:r>
              <a:rPr lang="en-US" dirty="0" err="1" smtClean="0">
                <a:solidFill>
                  <a:srgbClr val="FF0000"/>
                </a:solidFill>
                <a:latin typeface="Symbol" charset="2"/>
                <a:cs typeface="Symbol" charset="2"/>
              </a:rPr>
              <a:t>df</a:t>
            </a:r>
            <a:r>
              <a:rPr lang="en-US" dirty="0" smtClean="0">
                <a:solidFill>
                  <a:srgbClr val="FF0000"/>
                </a:solidFill>
                <a:latin typeface="Symbol" charset="2"/>
                <a:cs typeface="Symbol" charset="2"/>
              </a:rPr>
              <a:t>  </a:t>
            </a:r>
            <a:r>
              <a:rPr lang="en-US" dirty="0" smtClean="0">
                <a:latin typeface="Comic Sans MS"/>
                <a:cs typeface="Comic Sans MS"/>
              </a:rPr>
              <a:t>on the CCD. This means that over this distances the wavelengths are mixed (cannot be separated angularly.</a:t>
            </a:r>
          </a:p>
        </p:txBody>
      </p:sp>
    </p:spTree>
    <p:extLst>
      <p:ext uri="{BB962C8B-B14F-4D97-AF65-F5344CB8AC3E}">
        <p14:creationId xmlns:p14="http://schemas.microsoft.com/office/powerpoint/2010/main" val="1319414402"/>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Resolving power and resolution</a:t>
            </a:r>
            <a:endParaRPr lang="en-US" dirty="0"/>
          </a:p>
        </p:txBody>
      </p:sp>
      <p:sp>
        <p:nvSpPr>
          <p:cNvPr id="4" name="Rectangle 3"/>
          <p:cNvSpPr/>
          <p:nvPr/>
        </p:nvSpPr>
        <p:spPr>
          <a:xfrm>
            <a:off x="685800" y="1752600"/>
            <a:ext cx="8001000" cy="3801041"/>
          </a:xfrm>
          <a:prstGeom prst="rect">
            <a:avLst/>
          </a:prstGeom>
        </p:spPr>
        <p:txBody>
          <a:bodyPr wrap="square">
            <a:spAutoFit/>
          </a:bodyPr>
          <a:lstStyle/>
          <a:p>
            <a:pPr marL="342900" lvl="0" indent="-342900">
              <a:spcBef>
                <a:spcPct val="20000"/>
              </a:spcBef>
              <a:spcAft>
                <a:spcPts val="600"/>
              </a:spcAft>
              <a:defRPr/>
            </a:pPr>
            <a:r>
              <a:rPr lang="en-US" dirty="0" smtClean="0">
                <a:latin typeface="Comic Sans MS"/>
                <a:cs typeface="Comic Sans MS"/>
              </a:rPr>
              <a:t>Resolving power is the maximum spectral resolution which can be reached if the slit </a:t>
            </a:r>
            <a:r>
              <a:rPr lang="en-US" dirty="0" err="1" smtClean="0">
                <a:latin typeface="Comic Sans MS"/>
                <a:cs typeface="Comic Sans MS"/>
              </a:rPr>
              <a:t>s</a:t>
            </a:r>
            <a:r>
              <a:rPr lang="en-US" dirty="0" smtClean="0">
                <a:latin typeface="Comic Sans MS"/>
                <a:cs typeface="Comic Sans MS"/>
              </a:rPr>
              <a:t> = 0 and the angular divergence is limited by diffraction arising from the limited beam diameter. For a given Dispersion D we get the </a:t>
            </a:r>
            <a:r>
              <a:rPr lang="en-US" dirty="0" smtClean="0">
                <a:solidFill>
                  <a:srgbClr val="FF0000"/>
                </a:solidFill>
                <a:latin typeface="Comic Sans MS"/>
                <a:cs typeface="Comic Sans MS"/>
              </a:rPr>
              <a:t>resolving power</a:t>
            </a:r>
            <a:r>
              <a:rPr lang="en-US" dirty="0" smtClean="0">
                <a:latin typeface="Comic Sans MS"/>
                <a:cs typeface="Comic Sans MS"/>
              </a:rPr>
              <a:t>:</a:t>
            </a:r>
          </a:p>
          <a:p>
            <a:pPr marL="342900" lvl="0" indent="-342900">
              <a:spcBef>
                <a:spcPct val="20000"/>
              </a:spcBef>
              <a:spcAft>
                <a:spcPts val="600"/>
              </a:spcAft>
              <a:defRPr/>
            </a:pPr>
            <a:endParaRPr lang="en-US" dirty="0" smtClean="0">
              <a:latin typeface="Comic Sans MS"/>
              <a:cs typeface="Comic Sans MS"/>
            </a:endParaRPr>
          </a:p>
          <a:p>
            <a:pPr marL="342900" lvl="0" indent="-342900">
              <a:spcBef>
                <a:spcPct val="20000"/>
              </a:spcBef>
              <a:spcAft>
                <a:spcPts val="600"/>
              </a:spcAft>
              <a:defRPr/>
            </a:pPr>
            <a:endParaRPr lang="en-US" dirty="0" smtClean="0">
              <a:latin typeface="Comic Sans MS"/>
              <a:cs typeface="Comic Sans MS"/>
            </a:endParaRPr>
          </a:p>
          <a:p>
            <a:pPr marL="342900" lvl="0" indent="-342900">
              <a:spcBef>
                <a:spcPct val="20000"/>
              </a:spcBef>
              <a:spcAft>
                <a:spcPts val="600"/>
              </a:spcAft>
              <a:defRPr/>
            </a:pPr>
            <a:endParaRPr lang="en-US" dirty="0" smtClean="0">
              <a:latin typeface="Comic Sans MS"/>
              <a:cs typeface="Comic Sans MS"/>
            </a:endParaRPr>
          </a:p>
          <a:p>
            <a:pPr marL="342900" lvl="0" indent="-342900">
              <a:spcBef>
                <a:spcPct val="20000"/>
              </a:spcBef>
              <a:spcAft>
                <a:spcPts val="600"/>
              </a:spcAft>
              <a:defRPr/>
            </a:pPr>
            <a:r>
              <a:rPr lang="en-US" dirty="0" smtClean="0">
                <a:latin typeface="Comic Sans MS"/>
                <a:cs typeface="Comic Sans MS"/>
              </a:rPr>
              <a:t>Spectral resolution is the effective spectral resolution which is finally reached when assuming a finite slit </a:t>
            </a:r>
            <a:r>
              <a:rPr lang="en-US" dirty="0" err="1" smtClean="0">
                <a:latin typeface="Comic Sans MS"/>
                <a:cs typeface="Comic Sans MS"/>
              </a:rPr>
              <a:t>s</a:t>
            </a:r>
            <a:r>
              <a:rPr lang="en-US" dirty="0" smtClean="0">
                <a:latin typeface="Comic Sans MS"/>
                <a:cs typeface="Comic Sans MS"/>
              </a:rPr>
              <a:t>. For a given Dispersion D we get the </a:t>
            </a:r>
            <a:r>
              <a:rPr lang="en-US" dirty="0" smtClean="0">
                <a:solidFill>
                  <a:srgbClr val="FF0000"/>
                </a:solidFill>
                <a:latin typeface="Comic Sans MS"/>
                <a:cs typeface="Comic Sans MS"/>
              </a:rPr>
              <a:t>spectral resolution</a:t>
            </a:r>
            <a:r>
              <a:rPr lang="en-US" dirty="0" smtClean="0">
                <a:latin typeface="Comic Sans MS"/>
                <a:cs typeface="Comic Sans MS"/>
              </a:rPr>
              <a:t>:</a:t>
            </a:r>
          </a:p>
          <a:p>
            <a:pPr marL="342900" lvl="0" indent="-342900">
              <a:spcBef>
                <a:spcPct val="20000"/>
              </a:spcBef>
              <a:spcAft>
                <a:spcPts val="600"/>
              </a:spcAft>
              <a:defRPr/>
            </a:pPr>
            <a:endParaRPr lang="en-US" dirty="0" smtClean="0">
              <a:latin typeface="Comic Sans MS"/>
              <a:cs typeface="Comic Sans MS"/>
            </a:endParaRPr>
          </a:p>
        </p:txBody>
      </p:sp>
      <p:graphicFrame>
        <p:nvGraphicFramePr>
          <p:cNvPr id="43010" name="Object 2"/>
          <p:cNvGraphicFramePr>
            <a:graphicFrameLocks noChangeAspect="1"/>
          </p:cNvGraphicFramePr>
          <p:nvPr/>
        </p:nvGraphicFramePr>
        <p:xfrm>
          <a:off x="2803525" y="3049587"/>
          <a:ext cx="4105275" cy="912813"/>
        </p:xfrm>
        <a:graphic>
          <a:graphicData uri="http://schemas.openxmlformats.org/presentationml/2006/ole">
            <mc:AlternateContent xmlns:mc="http://schemas.openxmlformats.org/markup-compatibility/2006">
              <mc:Choice xmlns:v="urn:schemas-microsoft-com:vml" Requires="v">
                <p:oleObj spid="_x0000_s1030" name="Equation" r:id="rId3" imgW="2400300" imgH="584200" progId="Equation.3">
                  <p:embed/>
                </p:oleObj>
              </mc:Choice>
              <mc:Fallback>
                <p:oleObj name="Equation" r:id="rId3" imgW="2400300" imgH="5842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3525" y="3049587"/>
                        <a:ext cx="4105275" cy="912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43011" name="Object 3"/>
          <p:cNvGraphicFramePr>
            <a:graphicFrameLocks noChangeAspect="1"/>
          </p:cNvGraphicFramePr>
          <p:nvPr/>
        </p:nvGraphicFramePr>
        <p:xfrm>
          <a:off x="2971800" y="5259387"/>
          <a:ext cx="4030662" cy="912813"/>
        </p:xfrm>
        <a:graphic>
          <a:graphicData uri="http://schemas.openxmlformats.org/presentationml/2006/ole">
            <mc:AlternateContent xmlns:mc="http://schemas.openxmlformats.org/markup-compatibility/2006">
              <mc:Choice xmlns:v="urn:schemas-microsoft-com:vml" Requires="v">
                <p:oleObj spid="_x0000_s1031" name="Equation" r:id="rId5" imgW="2311400" imgH="584200" progId="Equation.3">
                  <p:embed/>
                </p:oleObj>
              </mc:Choice>
              <mc:Fallback>
                <p:oleObj name="Equation" r:id="rId5" imgW="2311400" imgH="5842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1800" y="5259387"/>
                        <a:ext cx="4030662" cy="912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856152953"/>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Example of spectrographs</a:t>
            </a:r>
            <a:endParaRPr lang="en-US" dirty="0"/>
          </a:p>
        </p:txBody>
      </p:sp>
      <p:sp>
        <p:nvSpPr>
          <p:cNvPr id="3" name="Content Placeholder 2"/>
          <p:cNvSpPr>
            <a:spLocks noGrp="1"/>
          </p:cNvSpPr>
          <p:nvPr>
            <p:ph idx="1"/>
          </p:nvPr>
        </p:nvSpPr>
        <p:spPr/>
        <p:txBody>
          <a:bodyPr>
            <a:normAutofit fontScale="70000" lnSpcReduction="20000"/>
          </a:bodyPr>
          <a:lstStyle/>
          <a:p>
            <a:pPr>
              <a:buNone/>
            </a:pPr>
            <a:r>
              <a:rPr lang="en-US" dirty="0" smtClean="0"/>
              <a:t>Basic Parameters</a:t>
            </a:r>
          </a:p>
          <a:p>
            <a:r>
              <a:rPr lang="en-US" dirty="0" smtClean="0"/>
              <a:t>Telescope diameter: D</a:t>
            </a:r>
            <a:r>
              <a:rPr lang="en-US" baseline="-25000" dirty="0" smtClean="0"/>
              <a:t>T</a:t>
            </a:r>
            <a:endParaRPr lang="en-US" dirty="0" smtClean="0"/>
          </a:p>
          <a:p>
            <a:r>
              <a:rPr lang="en-US" dirty="0" smtClean="0"/>
              <a:t>Source/seeing/slit: </a:t>
            </a:r>
            <a:r>
              <a:rPr lang="en-US" dirty="0" err="1" smtClean="0"/>
              <a:t>s</a:t>
            </a:r>
            <a:r>
              <a:rPr lang="en-US" baseline="-25000" dirty="0" err="1" smtClean="0"/>
              <a:t>sky</a:t>
            </a:r>
            <a:endParaRPr lang="en-US" dirty="0" smtClean="0"/>
          </a:p>
          <a:p>
            <a:r>
              <a:rPr lang="en-US" dirty="0" smtClean="0"/>
              <a:t>Collimated beam of the spectrograph: D</a:t>
            </a:r>
            <a:r>
              <a:rPr lang="en-US" baseline="-25000" dirty="0" smtClean="0"/>
              <a:t>1</a:t>
            </a:r>
            <a:endParaRPr lang="en-US" dirty="0" smtClean="0"/>
          </a:p>
          <a:p>
            <a:pPr>
              <a:buNone/>
            </a:pPr>
            <a:endParaRPr lang="en-US" dirty="0" smtClean="0"/>
          </a:p>
          <a:p>
            <a:pPr>
              <a:buNone/>
            </a:pPr>
            <a:r>
              <a:rPr lang="en-US" dirty="0" smtClean="0"/>
              <a:t>Other parameters:</a:t>
            </a:r>
          </a:p>
          <a:p>
            <a:r>
              <a:rPr lang="en-US" dirty="0" smtClean="0"/>
              <a:t>Telescope focal length: </a:t>
            </a:r>
            <a:r>
              <a:rPr lang="en-US" dirty="0" err="1" smtClean="0"/>
              <a:t>f</a:t>
            </a:r>
            <a:r>
              <a:rPr lang="en-US" baseline="-25000" dirty="0" err="1" smtClean="0"/>
              <a:t>T</a:t>
            </a:r>
            <a:endParaRPr lang="en-US" baseline="-25000" dirty="0" smtClean="0"/>
          </a:p>
          <a:p>
            <a:r>
              <a:rPr lang="en-US" dirty="0" smtClean="0"/>
              <a:t>Telescope F-number (focal ratio): F</a:t>
            </a:r>
            <a:r>
              <a:rPr lang="en-US" baseline="-25000" dirty="0" smtClean="0"/>
              <a:t>T</a:t>
            </a:r>
            <a:r>
              <a:rPr lang="en-US" dirty="0" smtClean="0"/>
              <a:t> = F = </a:t>
            </a:r>
            <a:r>
              <a:rPr lang="en-US" dirty="0" err="1" smtClean="0"/>
              <a:t>f</a:t>
            </a:r>
            <a:r>
              <a:rPr lang="en-US" baseline="-25000" dirty="0" err="1" smtClean="0"/>
              <a:t>T</a:t>
            </a:r>
            <a:r>
              <a:rPr lang="en-US" dirty="0" smtClean="0"/>
              <a:t>/D</a:t>
            </a:r>
            <a:r>
              <a:rPr lang="en-US" baseline="-25000" dirty="0" smtClean="0"/>
              <a:t>T</a:t>
            </a:r>
            <a:endParaRPr lang="en-US" dirty="0" smtClean="0"/>
          </a:p>
          <a:p>
            <a:r>
              <a:rPr lang="en-US" dirty="0" smtClean="0"/>
              <a:t>Physical slit/fiber width: </a:t>
            </a:r>
            <a:r>
              <a:rPr lang="en-US" dirty="0" err="1" smtClean="0"/>
              <a:t>s</a:t>
            </a:r>
            <a:r>
              <a:rPr lang="en-US" dirty="0" smtClean="0"/>
              <a:t> = </a:t>
            </a:r>
            <a:r>
              <a:rPr lang="en-US" dirty="0" err="1" smtClean="0"/>
              <a:t>f</a:t>
            </a:r>
            <a:r>
              <a:rPr lang="en-US" baseline="-25000" dirty="0" err="1" smtClean="0"/>
              <a:t>T</a:t>
            </a:r>
            <a:r>
              <a:rPr lang="en-US" dirty="0" smtClean="0"/>
              <a:t> </a:t>
            </a:r>
            <a:r>
              <a:rPr lang="en-US" dirty="0" err="1" smtClean="0"/>
              <a:t>x</a:t>
            </a:r>
            <a:r>
              <a:rPr lang="en-US" dirty="0" smtClean="0"/>
              <a:t> </a:t>
            </a:r>
            <a:r>
              <a:rPr lang="en-US" dirty="0" err="1" smtClean="0"/>
              <a:t>s</a:t>
            </a:r>
            <a:r>
              <a:rPr lang="en-US" baseline="-25000" dirty="0" err="1" smtClean="0"/>
              <a:t>sky</a:t>
            </a:r>
            <a:r>
              <a:rPr lang="en-US" baseline="-25000" dirty="0" smtClean="0"/>
              <a:t> </a:t>
            </a:r>
            <a:endParaRPr lang="en-US" dirty="0" smtClean="0"/>
          </a:p>
          <a:p>
            <a:r>
              <a:rPr lang="en-US" dirty="0" smtClean="0"/>
              <a:t>Collimator focal length: f</a:t>
            </a:r>
            <a:r>
              <a:rPr lang="en-US" baseline="-25000" dirty="0" smtClean="0"/>
              <a:t>1</a:t>
            </a:r>
          </a:p>
          <a:p>
            <a:r>
              <a:rPr lang="en-US" dirty="0" smtClean="0"/>
              <a:t>Objective focal length: f</a:t>
            </a:r>
            <a:r>
              <a:rPr lang="en-US" baseline="-25000" dirty="0" smtClean="0"/>
              <a:t>2</a:t>
            </a:r>
          </a:p>
        </p:txBody>
      </p:sp>
    </p:spTree>
    <p:extLst>
      <p:ext uri="{BB962C8B-B14F-4D97-AF65-F5344CB8AC3E}">
        <p14:creationId xmlns:p14="http://schemas.microsoft.com/office/powerpoint/2010/main" val="38540064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Grating spectrograph</a:t>
            </a:r>
            <a:endParaRPr lang="en-US" dirty="0"/>
          </a:p>
        </p:txBody>
      </p:sp>
      <p:grpSp>
        <p:nvGrpSpPr>
          <p:cNvPr id="4" name="Group 81"/>
          <p:cNvGrpSpPr>
            <a:grpSpLocks/>
          </p:cNvGrpSpPr>
          <p:nvPr/>
        </p:nvGrpSpPr>
        <p:grpSpPr bwMode="auto">
          <a:xfrm>
            <a:off x="1066800" y="1693862"/>
            <a:ext cx="7162800" cy="4783138"/>
            <a:chOff x="1104" y="975"/>
            <a:chExt cx="4512" cy="3013"/>
          </a:xfrm>
        </p:grpSpPr>
        <p:pic>
          <p:nvPicPr>
            <p:cNvPr id="5" name="Picture 78"/>
            <p:cNvPicPr>
              <a:picLocks noChangeAspect="1" noChangeArrowheads="1"/>
            </p:cNvPicPr>
            <p:nvPr/>
          </p:nvPicPr>
          <p:blipFill>
            <a:blip r:embed="rId2"/>
            <a:srcRect/>
            <a:stretch>
              <a:fillRect/>
            </a:stretch>
          </p:blipFill>
          <p:spPr bwMode="auto">
            <a:xfrm>
              <a:off x="1104" y="975"/>
              <a:ext cx="4512" cy="3013"/>
            </a:xfrm>
            <a:prstGeom prst="rect">
              <a:avLst/>
            </a:prstGeom>
            <a:noFill/>
            <a:ln w="12700">
              <a:noFill/>
              <a:miter lim="800000"/>
              <a:headEnd/>
              <a:tailEnd/>
            </a:ln>
            <a:effectLst/>
          </p:spPr>
        </p:pic>
        <p:sp>
          <p:nvSpPr>
            <p:cNvPr id="6" name="Text Box 79"/>
            <p:cNvSpPr txBox="1">
              <a:spLocks noChangeArrowheads="1"/>
            </p:cNvSpPr>
            <p:nvPr/>
          </p:nvSpPr>
          <p:spPr bwMode="auto">
            <a:xfrm>
              <a:off x="4502" y="1752"/>
              <a:ext cx="564" cy="231"/>
            </a:xfrm>
            <a:prstGeom prst="rect">
              <a:avLst/>
            </a:prstGeom>
            <a:noFill/>
            <a:ln w="12700">
              <a:noFill/>
              <a:miter lim="800000"/>
              <a:headEnd/>
              <a:tailEnd/>
            </a:ln>
            <a:effectLst/>
          </p:spPr>
          <p:txBody>
            <a:bodyPr wrap="none">
              <a:prstTxWarp prst="textNoShape">
                <a:avLst/>
              </a:prstTxWarp>
              <a:spAutoFit/>
            </a:bodyPr>
            <a:lstStyle/>
            <a:p>
              <a:pPr defTabSz="762000"/>
              <a:r>
                <a:rPr lang="en-US" sz="1800">
                  <a:latin typeface="Times New Roman" pitchFamily="-65" charset="0"/>
                </a:rPr>
                <a:t>Camera</a:t>
              </a:r>
              <a:endParaRPr lang="en-US" sz="1800"/>
            </a:p>
          </p:txBody>
        </p:sp>
        <p:sp>
          <p:nvSpPr>
            <p:cNvPr id="7" name="Text Box 80"/>
            <p:cNvSpPr txBox="1">
              <a:spLocks noChangeArrowheads="1"/>
            </p:cNvSpPr>
            <p:nvPr/>
          </p:nvSpPr>
          <p:spPr bwMode="auto">
            <a:xfrm>
              <a:off x="3744" y="3757"/>
              <a:ext cx="740" cy="231"/>
            </a:xfrm>
            <a:prstGeom prst="rect">
              <a:avLst/>
            </a:prstGeom>
            <a:noFill/>
            <a:ln w="12700">
              <a:noFill/>
              <a:miter lim="800000"/>
              <a:headEnd/>
              <a:tailEnd/>
            </a:ln>
            <a:effectLst/>
          </p:spPr>
          <p:txBody>
            <a:bodyPr wrap="none">
              <a:prstTxWarp prst="textNoShape">
                <a:avLst/>
              </a:prstTxWarp>
              <a:spAutoFit/>
            </a:bodyPr>
            <a:lstStyle/>
            <a:p>
              <a:pPr defTabSz="762000"/>
              <a:r>
                <a:rPr lang="en-US" sz="1800">
                  <a:latin typeface="Times New Roman" pitchFamily="-65" charset="0"/>
                </a:rPr>
                <a:t>Collimator</a:t>
              </a:r>
              <a:endParaRPr lang="en-US" sz="1800"/>
            </a:p>
          </p:txBody>
        </p:sp>
      </p:grpSp>
      <p:sp>
        <p:nvSpPr>
          <p:cNvPr id="8" name="Text Box 83"/>
          <p:cNvSpPr txBox="1">
            <a:spLocks noChangeArrowheads="1"/>
          </p:cNvSpPr>
          <p:nvPr/>
        </p:nvSpPr>
        <p:spPr bwMode="auto">
          <a:xfrm>
            <a:off x="746125" y="2192337"/>
            <a:ext cx="1539875" cy="915988"/>
          </a:xfrm>
          <a:prstGeom prst="rect">
            <a:avLst/>
          </a:prstGeom>
          <a:noFill/>
          <a:ln w="12700">
            <a:noFill/>
            <a:miter lim="800000"/>
            <a:headEnd/>
            <a:tailEnd/>
          </a:ln>
          <a:effectLst/>
        </p:spPr>
        <p:txBody>
          <a:bodyPr>
            <a:prstTxWarp prst="textNoShape">
              <a:avLst/>
            </a:prstTxWarp>
            <a:spAutoFit/>
          </a:bodyPr>
          <a:lstStyle/>
          <a:p>
            <a:pPr defTabSz="762000"/>
            <a:r>
              <a:rPr lang="en-US" sz="1800" i="1"/>
              <a:t>Focal ratios defined as</a:t>
            </a:r>
          </a:p>
          <a:p>
            <a:pPr defTabSz="762000"/>
            <a:r>
              <a:rPr lang="en-US" sz="1800" i="1"/>
              <a:t>F</a:t>
            </a:r>
            <a:r>
              <a:rPr lang="en-US" sz="1800" i="1" baseline="-25000"/>
              <a:t>i</a:t>
            </a:r>
            <a:r>
              <a:rPr lang="en-US" sz="1800" i="1"/>
              <a:t>  =  f</a:t>
            </a:r>
            <a:r>
              <a:rPr lang="en-US" sz="1800" i="1" baseline="-25000"/>
              <a:t>i </a:t>
            </a:r>
            <a:r>
              <a:rPr lang="en-US" sz="1800" i="1"/>
              <a:t>/ D</a:t>
            </a:r>
            <a:r>
              <a:rPr lang="en-US" sz="1800" i="1" baseline="-25000"/>
              <a:t>i</a:t>
            </a:r>
            <a:endParaRPr lang="en-US" sz="1800" i="1"/>
          </a:p>
        </p:txBody>
      </p:sp>
    </p:spTree>
    <p:extLst>
      <p:ext uri="{BB962C8B-B14F-4D97-AF65-F5344CB8AC3E}">
        <p14:creationId xmlns:p14="http://schemas.microsoft.com/office/powerpoint/2010/main" val="367172197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observables</a:t>
            </a:r>
            <a:endParaRPr lang="en-US" dirty="0"/>
          </a:p>
        </p:txBody>
      </p:sp>
      <p:sp>
        <p:nvSpPr>
          <p:cNvPr id="3" name="Content Placeholder 2"/>
          <p:cNvSpPr>
            <a:spLocks noGrp="1"/>
          </p:cNvSpPr>
          <p:nvPr>
            <p:ph idx="1"/>
          </p:nvPr>
        </p:nvSpPr>
        <p:spPr>
          <a:xfrm>
            <a:off x="457200" y="1600200"/>
            <a:ext cx="8229600" cy="3200399"/>
          </a:xfrm>
        </p:spPr>
        <p:txBody>
          <a:bodyPr>
            <a:normAutofit/>
          </a:bodyPr>
          <a:lstStyle/>
          <a:p>
            <a:pPr>
              <a:buNone/>
            </a:pPr>
            <a:r>
              <a:rPr lang="en-US" sz="2400" dirty="0" smtClean="0"/>
              <a:t>Astronomical spectroscopy aims at measuring:</a:t>
            </a:r>
          </a:p>
          <a:p>
            <a:pPr>
              <a:buNone/>
            </a:pPr>
            <a:endParaRPr lang="en-US" sz="2400" dirty="0" smtClean="0"/>
          </a:p>
          <a:p>
            <a:pPr>
              <a:buNone/>
            </a:pPr>
            <a:endParaRPr lang="en-US" sz="2400" dirty="0" smtClean="0"/>
          </a:p>
          <a:p>
            <a:pPr>
              <a:buNone/>
            </a:pPr>
            <a:r>
              <a:rPr lang="en-US" sz="2400" dirty="0" smtClean="0"/>
              <a:t>At optical wavelength </a:t>
            </a:r>
            <a:r>
              <a:rPr lang="en-US" sz="2400" dirty="0" err="1" smtClean="0">
                <a:latin typeface="Symbol" charset="2"/>
                <a:cs typeface="Symbol" charset="2"/>
              </a:rPr>
              <a:t>n</a:t>
            </a:r>
            <a:r>
              <a:rPr lang="en-US" sz="2400" dirty="0" smtClean="0"/>
              <a:t>=</a:t>
            </a:r>
            <a:r>
              <a:rPr lang="en-US" sz="2400" dirty="0" smtClean="0">
                <a:latin typeface="Symbol" charset="2"/>
                <a:cs typeface="Symbol" charset="2"/>
              </a:rPr>
              <a:t>w</a:t>
            </a:r>
            <a:r>
              <a:rPr lang="en-US" sz="2400" dirty="0" smtClean="0"/>
              <a:t>/2</a:t>
            </a:r>
            <a:r>
              <a:rPr lang="en-US" sz="2400" dirty="0" smtClean="0">
                <a:latin typeface="Symbol" charset="2"/>
                <a:cs typeface="Symbol" charset="2"/>
              </a:rPr>
              <a:t>p</a:t>
            </a:r>
            <a:r>
              <a:rPr lang="en-US" sz="2400" dirty="0" smtClean="0"/>
              <a:t> is 10</a:t>
            </a:r>
            <a:r>
              <a:rPr lang="en-US" sz="2400" baseline="30000" dirty="0" smtClean="0"/>
              <a:t>15</a:t>
            </a:r>
            <a:r>
              <a:rPr lang="en-US" sz="2400" dirty="0" smtClean="0"/>
              <a:t> Hz, thus too fast to be resolved by detectors. The observable becomes the (surface) brightness or </a:t>
            </a:r>
            <a:r>
              <a:rPr lang="en-US" sz="2400" dirty="0" smtClean="0">
                <a:solidFill>
                  <a:srgbClr val="FF0000"/>
                </a:solidFill>
              </a:rPr>
              <a:t>specific intensity </a:t>
            </a:r>
            <a:r>
              <a:rPr lang="en-US" sz="2400" i="1" dirty="0" smtClean="0">
                <a:solidFill>
                  <a:srgbClr val="FF0000"/>
                </a:solidFill>
              </a:rPr>
              <a:t>I</a:t>
            </a:r>
            <a:r>
              <a:rPr lang="en-US" sz="2400" baseline="-25000" dirty="0" smtClean="0">
                <a:solidFill>
                  <a:srgbClr val="FF0000"/>
                </a:solidFill>
                <a:latin typeface="Symbol" charset="2"/>
                <a:cs typeface="Symbol" charset="2"/>
              </a:rPr>
              <a:t>n</a:t>
            </a:r>
            <a:r>
              <a:rPr lang="en-US" sz="2400" dirty="0" smtClean="0"/>
              <a:t> or </a:t>
            </a:r>
            <a:r>
              <a:rPr lang="en-US" sz="2400" i="1" dirty="0" smtClean="0">
                <a:solidFill>
                  <a:srgbClr val="FF0000"/>
                </a:solidFill>
              </a:rPr>
              <a:t>I</a:t>
            </a:r>
            <a:r>
              <a:rPr lang="en-US" sz="2400" baseline="-25000" dirty="0" smtClean="0">
                <a:solidFill>
                  <a:srgbClr val="FF0000"/>
                </a:solidFill>
                <a:latin typeface="Symbol" charset="2"/>
                <a:cs typeface="Symbol" charset="2"/>
              </a:rPr>
              <a:t>l</a:t>
            </a:r>
            <a:r>
              <a:rPr lang="en-US" sz="2400" dirty="0" smtClean="0"/>
              <a:t>:</a:t>
            </a:r>
          </a:p>
        </p:txBody>
      </p:sp>
      <p:graphicFrame>
        <p:nvGraphicFramePr>
          <p:cNvPr id="15364" name="Object 4"/>
          <p:cNvGraphicFramePr>
            <a:graphicFrameLocks noChangeAspect="1"/>
          </p:cNvGraphicFramePr>
          <p:nvPr/>
        </p:nvGraphicFramePr>
        <p:xfrm>
          <a:off x="1608138" y="2092325"/>
          <a:ext cx="6207125" cy="801688"/>
        </p:xfrm>
        <a:graphic>
          <a:graphicData uri="http://schemas.openxmlformats.org/presentationml/2006/ole">
            <mc:AlternateContent xmlns:mc="http://schemas.openxmlformats.org/markup-compatibility/2006">
              <mc:Choice xmlns:v="urn:schemas-microsoft-com:vml" Requires="v">
                <p:oleObj spid="_x0000_s16403" name="Equation" r:id="rId3" imgW="1866900" imgH="241300" progId="Equation.3">
                  <p:embed/>
                </p:oleObj>
              </mc:Choice>
              <mc:Fallback>
                <p:oleObj name="Equation" r:id="rId3" imgW="1866900" imgH="241300" progId="Equation.3">
                  <p:embed/>
                  <p:pic>
                    <p:nvPicPr>
                      <p:cNvPr id="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8138" y="2092325"/>
                        <a:ext cx="6207125" cy="8016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390" name="Object 6"/>
          <p:cNvGraphicFramePr>
            <a:graphicFrameLocks noChangeAspect="1"/>
          </p:cNvGraphicFramePr>
          <p:nvPr/>
        </p:nvGraphicFramePr>
        <p:xfrm>
          <a:off x="800100" y="4724400"/>
          <a:ext cx="7734300" cy="1517650"/>
        </p:xfrm>
        <a:graphic>
          <a:graphicData uri="http://schemas.openxmlformats.org/presentationml/2006/ole">
            <mc:AlternateContent xmlns:mc="http://schemas.openxmlformats.org/markup-compatibility/2006">
              <mc:Choice xmlns:v="urn:schemas-microsoft-com:vml" Requires="v">
                <p:oleObj spid="_x0000_s16404" name="Equation" r:id="rId5" imgW="4140200" imgH="812800" progId="Equation.3">
                  <p:embed/>
                </p:oleObj>
              </mc:Choice>
              <mc:Fallback>
                <p:oleObj name="Equation" r:id="rId5" imgW="4140200" imgH="812800" progId="Equation.3">
                  <p:embed/>
                  <p:pic>
                    <p:nvPicPr>
                      <p:cNvPr id="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 y="4724400"/>
                        <a:ext cx="7734300" cy="1517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Example of simple spectrographs</a:t>
            </a:r>
            <a:endParaRPr lang="en-US" dirty="0"/>
          </a:p>
        </p:txBody>
      </p:sp>
      <p:sp>
        <p:nvSpPr>
          <p:cNvPr id="3" name="Content Placeholder 2"/>
          <p:cNvSpPr>
            <a:spLocks noGrp="1"/>
          </p:cNvSpPr>
          <p:nvPr>
            <p:ph idx="1"/>
          </p:nvPr>
        </p:nvSpPr>
        <p:spPr/>
        <p:txBody>
          <a:bodyPr>
            <a:normAutofit/>
          </a:bodyPr>
          <a:lstStyle/>
          <a:p>
            <a:pPr>
              <a:buNone/>
            </a:pPr>
            <a:r>
              <a:rPr lang="en-US" dirty="0" smtClean="0"/>
              <a:t>Spectral resolution:</a:t>
            </a:r>
          </a:p>
          <a:p>
            <a:pPr>
              <a:buNone/>
            </a:pPr>
            <a:endParaRPr lang="en-US" dirty="0" smtClean="0"/>
          </a:p>
          <a:p>
            <a:pPr>
              <a:buNone/>
            </a:pPr>
            <a:endParaRPr lang="en-US" dirty="0" smtClean="0"/>
          </a:p>
          <a:p>
            <a:pPr>
              <a:buNone/>
            </a:pPr>
            <a:endParaRPr lang="en-US" dirty="0" smtClean="0"/>
          </a:p>
          <a:p>
            <a:pPr>
              <a:buNone/>
            </a:pPr>
            <a:endParaRPr lang="en-US" dirty="0" smtClean="0"/>
          </a:p>
          <a:p>
            <a:pPr>
              <a:buNone/>
            </a:pPr>
            <a:r>
              <a:rPr lang="en-US" dirty="0" smtClean="0"/>
              <a:t>where </a:t>
            </a:r>
            <a:endParaRPr lang="en-US" baseline="-25000" dirty="0" smtClean="0"/>
          </a:p>
        </p:txBody>
      </p:sp>
      <p:graphicFrame>
        <p:nvGraphicFramePr>
          <p:cNvPr id="83970" name="Object 2"/>
          <p:cNvGraphicFramePr>
            <a:graphicFrameLocks noChangeAspect="1"/>
          </p:cNvGraphicFramePr>
          <p:nvPr/>
        </p:nvGraphicFramePr>
        <p:xfrm>
          <a:off x="533400" y="2819400"/>
          <a:ext cx="7924600" cy="1447800"/>
        </p:xfrm>
        <a:graphic>
          <a:graphicData uri="http://schemas.openxmlformats.org/presentationml/2006/ole">
            <mc:AlternateContent xmlns:mc="http://schemas.openxmlformats.org/markup-compatibility/2006">
              <mc:Choice xmlns:v="urn:schemas-microsoft-com:vml" Requires="v">
                <p:oleObj spid="_x0000_s86022" name="Equation" r:id="rId3" imgW="3860800" imgH="787400" progId="Equation.3">
                  <p:embed/>
                </p:oleObj>
              </mc:Choice>
              <mc:Fallback>
                <p:oleObj name="Equation" r:id="rId3" imgW="3860800" imgH="7874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2819400"/>
                        <a:ext cx="7924600" cy="144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83971" name="Object 3"/>
          <p:cNvGraphicFramePr>
            <a:graphicFrameLocks noChangeAspect="1"/>
          </p:cNvGraphicFramePr>
          <p:nvPr/>
        </p:nvGraphicFramePr>
        <p:xfrm>
          <a:off x="3805238" y="4884738"/>
          <a:ext cx="1381125" cy="677862"/>
        </p:xfrm>
        <a:graphic>
          <a:graphicData uri="http://schemas.openxmlformats.org/presentationml/2006/ole">
            <mc:AlternateContent xmlns:mc="http://schemas.openxmlformats.org/markup-compatibility/2006">
              <mc:Choice xmlns:v="urn:schemas-microsoft-com:vml" Requires="v">
                <p:oleObj spid="_x0000_s86023" name="Equation" r:id="rId5" imgW="673100" imgH="368300" progId="Equation.3">
                  <p:embed/>
                </p:oleObj>
              </mc:Choice>
              <mc:Fallback>
                <p:oleObj name="Equation" r:id="rId5" imgW="673100" imgH="3683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05238" y="4884738"/>
                        <a:ext cx="1381125" cy="6778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6267976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Example of ‘simple’ spectrographs</a:t>
            </a:r>
            <a:endParaRPr lang="en-US" dirty="0"/>
          </a:p>
        </p:txBody>
      </p:sp>
      <p:sp>
        <p:nvSpPr>
          <p:cNvPr id="13" name="Content Placeholder 2"/>
          <p:cNvSpPr>
            <a:spLocks noGrp="1"/>
          </p:cNvSpPr>
          <p:nvPr>
            <p:ph idx="1"/>
          </p:nvPr>
        </p:nvSpPr>
        <p:spPr>
          <a:xfrm>
            <a:off x="457200" y="1600201"/>
            <a:ext cx="8229600" cy="2133599"/>
          </a:xfrm>
        </p:spPr>
        <p:txBody>
          <a:bodyPr>
            <a:normAutofit fontScale="77500" lnSpcReduction="20000"/>
          </a:bodyPr>
          <a:lstStyle/>
          <a:p>
            <a:pPr>
              <a:buNone/>
            </a:pPr>
            <a:r>
              <a:rPr lang="en-US" dirty="0" err="1" smtClean="0"/>
              <a:t>Coralie@Euler</a:t>
            </a:r>
            <a:r>
              <a:rPr lang="en-US" dirty="0" smtClean="0"/>
              <a:t>:</a:t>
            </a:r>
          </a:p>
          <a:p>
            <a:r>
              <a:rPr lang="en-US" dirty="0" smtClean="0"/>
              <a:t>Telescope diameter: D</a:t>
            </a:r>
            <a:r>
              <a:rPr lang="en-US" baseline="-25000" dirty="0" smtClean="0"/>
              <a:t>T</a:t>
            </a:r>
            <a:r>
              <a:rPr lang="en-US" dirty="0" smtClean="0"/>
              <a:t> = 1.2 </a:t>
            </a:r>
            <a:r>
              <a:rPr lang="en-US" dirty="0" err="1" smtClean="0"/>
              <a:t>m</a:t>
            </a:r>
            <a:endParaRPr lang="en-US" dirty="0" smtClean="0"/>
          </a:p>
          <a:p>
            <a:r>
              <a:rPr lang="en-US" dirty="0" smtClean="0"/>
              <a:t>Source/seeing/slit: </a:t>
            </a:r>
            <a:r>
              <a:rPr lang="en-US" dirty="0" err="1" smtClean="0"/>
              <a:t>s</a:t>
            </a:r>
            <a:r>
              <a:rPr lang="en-US" baseline="-25000" dirty="0" err="1" smtClean="0"/>
              <a:t>sky</a:t>
            </a:r>
            <a:r>
              <a:rPr lang="en-US" baseline="-25000" dirty="0" smtClean="0"/>
              <a:t> </a:t>
            </a:r>
            <a:r>
              <a:rPr lang="en-US" dirty="0" smtClean="0"/>
              <a:t>= 1 </a:t>
            </a:r>
            <a:r>
              <a:rPr lang="en-US" dirty="0" err="1" smtClean="0"/>
              <a:t>arcsec</a:t>
            </a:r>
            <a:endParaRPr lang="en-US" dirty="0" smtClean="0"/>
          </a:p>
          <a:p>
            <a:r>
              <a:rPr lang="en-US" dirty="0" smtClean="0"/>
              <a:t>Collimated beam of the spectrograph: D</a:t>
            </a:r>
            <a:r>
              <a:rPr lang="en-US" baseline="-25000" dirty="0" smtClean="0"/>
              <a:t>1 </a:t>
            </a:r>
            <a:r>
              <a:rPr lang="en-US" dirty="0" smtClean="0"/>
              <a:t>= 75 mm</a:t>
            </a:r>
          </a:p>
        </p:txBody>
      </p:sp>
      <p:pic>
        <p:nvPicPr>
          <p:cNvPr id="14" name="Picture 13"/>
          <p:cNvPicPr>
            <a:picLocks noChangeAspect="1"/>
          </p:cNvPicPr>
          <p:nvPr/>
        </p:nvPicPr>
        <p:blipFill>
          <a:blip r:embed="rId3"/>
          <a:stretch>
            <a:fillRect/>
          </a:stretch>
        </p:blipFill>
        <p:spPr>
          <a:xfrm>
            <a:off x="381000" y="3505200"/>
            <a:ext cx="2266950" cy="3022600"/>
          </a:xfrm>
          <a:prstGeom prst="rect">
            <a:avLst/>
          </a:prstGeom>
        </p:spPr>
      </p:pic>
      <p:graphicFrame>
        <p:nvGraphicFramePr>
          <p:cNvPr id="81924" name="Object 4"/>
          <p:cNvGraphicFramePr>
            <a:graphicFrameLocks noChangeAspect="1"/>
          </p:cNvGraphicFramePr>
          <p:nvPr/>
        </p:nvGraphicFramePr>
        <p:xfrm>
          <a:off x="3048000" y="4165600"/>
          <a:ext cx="5969000" cy="2387600"/>
        </p:xfrm>
        <a:graphic>
          <a:graphicData uri="http://schemas.openxmlformats.org/presentationml/2006/ole">
            <mc:AlternateContent xmlns:mc="http://schemas.openxmlformats.org/markup-compatibility/2006">
              <mc:Choice xmlns:v="urn:schemas-microsoft-com:vml" Requires="v">
                <p:oleObj spid="_x0000_s87044" name="Document" r:id="rId4" imgW="5969000" imgH="2387600" progId="Word.Document.12">
                  <p:link updateAutomatic="1"/>
                </p:oleObj>
              </mc:Choice>
              <mc:Fallback>
                <p:oleObj name="Document" r:id="rId4" imgW="5969000" imgH="2387600" progId="Word.Document.12">
                  <p:link updateAutomatic="1"/>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0" y="4165600"/>
                        <a:ext cx="5969000" cy="238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707570168"/>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Example of ‘simple’ spectrographs</a:t>
            </a:r>
            <a:endParaRPr lang="en-US" dirty="0"/>
          </a:p>
        </p:txBody>
      </p:sp>
      <p:sp>
        <p:nvSpPr>
          <p:cNvPr id="6" name="Rectangle 5"/>
          <p:cNvSpPr/>
          <p:nvPr/>
        </p:nvSpPr>
        <p:spPr>
          <a:xfrm>
            <a:off x="381000" y="1535668"/>
            <a:ext cx="8534400" cy="369332"/>
          </a:xfrm>
          <a:prstGeom prst="rect">
            <a:avLst/>
          </a:prstGeom>
        </p:spPr>
        <p:txBody>
          <a:bodyPr wrap="square">
            <a:spAutoFit/>
          </a:bodyPr>
          <a:lstStyle/>
          <a:p>
            <a:pPr marL="342900" lvl="0" indent="-342900">
              <a:spcBef>
                <a:spcPct val="20000"/>
              </a:spcBef>
              <a:spcAft>
                <a:spcPts val="600"/>
              </a:spcAft>
              <a:defRPr/>
            </a:pPr>
            <a:r>
              <a:rPr lang="en-US" dirty="0" smtClean="0">
                <a:latin typeface="Comic Sans MS"/>
                <a:cs typeface="Comic Sans MS"/>
              </a:rPr>
              <a:t>With prism: BK7 (normal glass), </a:t>
            </a:r>
            <a:r>
              <a:rPr lang="en-US" dirty="0" err="1" smtClean="0">
                <a:latin typeface="Comic Sans MS"/>
                <a:cs typeface="Comic Sans MS"/>
              </a:rPr>
              <a:t>t</a:t>
            </a:r>
            <a:r>
              <a:rPr lang="en-US" dirty="0" smtClean="0">
                <a:latin typeface="Comic Sans MS"/>
                <a:cs typeface="Comic Sans MS"/>
              </a:rPr>
              <a:t> = 50 mm</a:t>
            </a:r>
          </a:p>
        </p:txBody>
      </p:sp>
      <p:graphicFrame>
        <p:nvGraphicFramePr>
          <p:cNvPr id="7" name="Object 4"/>
          <p:cNvGraphicFramePr>
            <a:graphicFrameLocks noChangeAspect="1"/>
          </p:cNvGraphicFramePr>
          <p:nvPr/>
        </p:nvGraphicFramePr>
        <p:xfrm>
          <a:off x="1335087" y="2209800"/>
          <a:ext cx="6284913" cy="838200"/>
        </p:xfrm>
        <a:graphic>
          <a:graphicData uri="http://schemas.openxmlformats.org/presentationml/2006/ole">
            <mc:AlternateContent xmlns:mc="http://schemas.openxmlformats.org/markup-compatibility/2006">
              <mc:Choice xmlns:v="urn:schemas-microsoft-com:vml" Requires="v">
                <p:oleObj spid="_x0000_s88074" name="Equation" r:id="rId3" imgW="3048000" imgH="406400" progId="Equation.3">
                  <p:embed/>
                </p:oleObj>
              </mc:Choice>
              <mc:Fallback>
                <p:oleObj name="Equation" r:id="rId3" imgW="3048000" imgH="4064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5087" y="2209800"/>
                        <a:ext cx="6284913"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Rectangle 7"/>
          <p:cNvSpPr/>
          <p:nvPr/>
        </p:nvSpPr>
        <p:spPr>
          <a:xfrm>
            <a:off x="381000" y="4343400"/>
            <a:ext cx="7924800" cy="369332"/>
          </a:xfrm>
          <a:prstGeom prst="rect">
            <a:avLst/>
          </a:prstGeom>
        </p:spPr>
        <p:txBody>
          <a:bodyPr wrap="square">
            <a:spAutoFit/>
          </a:bodyPr>
          <a:lstStyle/>
          <a:p>
            <a:pPr marL="342900" lvl="0" indent="-342900">
              <a:spcBef>
                <a:spcPct val="20000"/>
              </a:spcBef>
              <a:spcAft>
                <a:spcPts val="600"/>
              </a:spcAft>
              <a:defRPr/>
            </a:pPr>
            <a:r>
              <a:rPr lang="en-US" dirty="0" smtClean="0">
                <a:latin typeface="Comic Sans MS"/>
                <a:cs typeface="Comic Sans MS"/>
              </a:rPr>
              <a:t>With </a:t>
            </a:r>
            <a:r>
              <a:rPr lang="en-US" dirty="0" err="1" smtClean="0">
                <a:latin typeface="Comic Sans MS"/>
                <a:cs typeface="Comic Sans MS"/>
              </a:rPr>
              <a:t>grism</a:t>
            </a:r>
            <a:r>
              <a:rPr lang="en-US" dirty="0" smtClean="0">
                <a:latin typeface="Comic Sans MS"/>
                <a:cs typeface="Comic Sans MS"/>
              </a:rPr>
              <a:t>: </a:t>
            </a:r>
            <a:r>
              <a:rPr lang="en-US" dirty="0" err="1" smtClean="0">
                <a:latin typeface="Comic Sans MS"/>
                <a:cs typeface="Comic Sans MS"/>
              </a:rPr>
              <a:t>m</a:t>
            </a:r>
            <a:r>
              <a:rPr lang="en-US" dirty="0" smtClean="0">
                <a:latin typeface="Comic Sans MS"/>
                <a:cs typeface="Comic Sans MS"/>
              </a:rPr>
              <a:t> = 1, </a:t>
            </a:r>
            <a:r>
              <a:rPr lang="en-US" dirty="0" err="1" smtClean="0">
                <a:latin typeface="Symbol" charset="2"/>
                <a:cs typeface="Symbol" charset="2"/>
              </a:rPr>
              <a:t>r</a:t>
            </a:r>
            <a:r>
              <a:rPr lang="en-US" dirty="0" smtClean="0">
                <a:latin typeface="Comic Sans MS"/>
                <a:cs typeface="Comic Sans MS"/>
              </a:rPr>
              <a:t> = 150 </a:t>
            </a:r>
            <a:r>
              <a:rPr lang="en-US" dirty="0" err="1" smtClean="0">
                <a:latin typeface="Comic Sans MS"/>
                <a:cs typeface="Comic Sans MS"/>
              </a:rPr>
              <a:t>gr</a:t>
            </a:r>
            <a:r>
              <a:rPr lang="en-US" dirty="0" smtClean="0">
                <a:latin typeface="Comic Sans MS"/>
                <a:cs typeface="Comic Sans MS"/>
              </a:rPr>
              <a:t>/mm, </a:t>
            </a:r>
            <a:r>
              <a:rPr lang="en-US" dirty="0" err="1" smtClean="0">
                <a:latin typeface="Comic Sans MS"/>
                <a:cs typeface="Comic Sans MS"/>
              </a:rPr>
              <a:t>cos</a:t>
            </a:r>
            <a:r>
              <a:rPr lang="en-US" dirty="0" err="1" smtClean="0">
                <a:latin typeface="Symbol" charset="2"/>
                <a:cs typeface="Symbol" charset="2"/>
              </a:rPr>
              <a:t>b</a:t>
            </a:r>
            <a:r>
              <a:rPr lang="en-US" dirty="0" smtClean="0">
                <a:latin typeface="Symbol" charset="2"/>
                <a:cs typeface="Symbol" charset="2"/>
              </a:rPr>
              <a:t>=1</a:t>
            </a:r>
            <a:endParaRPr lang="en-US" dirty="0" smtClean="0">
              <a:latin typeface="Comic Sans MS"/>
              <a:cs typeface="Comic Sans MS"/>
            </a:endParaRPr>
          </a:p>
        </p:txBody>
      </p:sp>
      <p:graphicFrame>
        <p:nvGraphicFramePr>
          <p:cNvPr id="9" name="Object 4"/>
          <p:cNvGraphicFramePr>
            <a:graphicFrameLocks noChangeAspect="1"/>
          </p:cNvGraphicFramePr>
          <p:nvPr/>
        </p:nvGraphicFramePr>
        <p:xfrm>
          <a:off x="1436688" y="4932363"/>
          <a:ext cx="4367212" cy="825500"/>
        </p:xfrm>
        <a:graphic>
          <a:graphicData uri="http://schemas.openxmlformats.org/presentationml/2006/ole">
            <mc:AlternateContent xmlns:mc="http://schemas.openxmlformats.org/markup-compatibility/2006">
              <mc:Choice xmlns:v="urn:schemas-microsoft-com:vml" Requires="v">
                <p:oleObj spid="_x0000_s88075" name="Equation" r:id="rId5" imgW="2082800" imgH="393700" progId="Equation.3">
                  <p:embed/>
                </p:oleObj>
              </mc:Choice>
              <mc:Fallback>
                <p:oleObj name="Equation" r:id="rId5" imgW="2082800" imgH="3937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36688" y="4932363"/>
                        <a:ext cx="4367212" cy="825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97285" name="Object 5"/>
          <p:cNvGraphicFramePr>
            <a:graphicFrameLocks noChangeAspect="1"/>
          </p:cNvGraphicFramePr>
          <p:nvPr/>
        </p:nvGraphicFramePr>
        <p:xfrm>
          <a:off x="1371600" y="3200400"/>
          <a:ext cx="7013575" cy="793750"/>
        </p:xfrm>
        <a:graphic>
          <a:graphicData uri="http://schemas.openxmlformats.org/presentationml/2006/ole">
            <mc:AlternateContent xmlns:mc="http://schemas.openxmlformats.org/markup-compatibility/2006">
              <mc:Choice xmlns:v="urn:schemas-microsoft-com:vml" Requires="v">
                <p:oleObj spid="_x0000_s88076" name="Equation" r:id="rId7" imgW="3416300" imgH="431800" progId="Equation.3">
                  <p:embed/>
                </p:oleObj>
              </mc:Choice>
              <mc:Fallback>
                <p:oleObj name="Equation" r:id="rId7" imgW="3416300" imgH="4318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71600" y="3200400"/>
                        <a:ext cx="7013575" cy="793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12" name="Object 5"/>
          <p:cNvGraphicFramePr>
            <a:graphicFrameLocks noChangeAspect="1"/>
          </p:cNvGraphicFramePr>
          <p:nvPr/>
        </p:nvGraphicFramePr>
        <p:xfrm>
          <a:off x="1447800" y="5943600"/>
          <a:ext cx="7116762" cy="793750"/>
        </p:xfrm>
        <a:graphic>
          <a:graphicData uri="http://schemas.openxmlformats.org/presentationml/2006/ole">
            <mc:AlternateContent xmlns:mc="http://schemas.openxmlformats.org/markup-compatibility/2006">
              <mc:Choice xmlns:v="urn:schemas-microsoft-com:vml" Requires="v">
                <p:oleObj spid="_x0000_s88077" name="Equation" r:id="rId9" imgW="3467100" imgH="431800" progId="Equation.3">
                  <p:embed/>
                </p:oleObj>
              </mc:Choice>
              <mc:Fallback>
                <p:oleObj name="Equation" r:id="rId9" imgW="3467100" imgH="4318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47800" y="5943600"/>
                        <a:ext cx="7116762" cy="793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028303409"/>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FORS@VLT</a:t>
            </a:r>
            <a:endParaRPr lang="en-US" dirty="0"/>
          </a:p>
        </p:txBody>
      </p:sp>
      <p:pic>
        <p:nvPicPr>
          <p:cNvPr id="7" name="Picture 6"/>
          <p:cNvPicPr>
            <a:picLocks noChangeAspect="1"/>
          </p:cNvPicPr>
          <p:nvPr/>
        </p:nvPicPr>
        <p:blipFill>
          <a:blip r:embed="rId2"/>
          <a:stretch>
            <a:fillRect/>
          </a:stretch>
        </p:blipFill>
        <p:spPr>
          <a:xfrm>
            <a:off x="-400050" y="-19050"/>
            <a:ext cx="9944100" cy="6896100"/>
          </a:xfrm>
          <a:prstGeom prst="rect">
            <a:avLst/>
          </a:prstGeom>
        </p:spPr>
      </p:pic>
    </p:spTree>
    <p:extLst>
      <p:ext uri="{BB962C8B-B14F-4D97-AF65-F5344CB8AC3E}">
        <p14:creationId xmlns:p14="http://schemas.microsoft.com/office/powerpoint/2010/main" val="27177940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FORS@VLT</a:t>
            </a:r>
            <a:endParaRPr lang="en-US" dirty="0"/>
          </a:p>
        </p:txBody>
      </p:sp>
      <p:pic>
        <p:nvPicPr>
          <p:cNvPr id="6" name="Picture 5"/>
          <p:cNvPicPr>
            <a:picLocks noChangeAspect="1"/>
          </p:cNvPicPr>
          <p:nvPr/>
        </p:nvPicPr>
        <p:blipFill>
          <a:blip r:embed="rId2"/>
          <a:stretch>
            <a:fillRect/>
          </a:stretch>
        </p:blipFill>
        <p:spPr>
          <a:xfrm>
            <a:off x="762000" y="1325447"/>
            <a:ext cx="7467600" cy="5279593"/>
          </a:xfrm>
          <a:prstGeom prst="rect">
            <a:avLst/>
          </a:prstGeom>
        </p:spPr>
      </p:pic>
      <p:sp>
        <p:nvSpPr>
          <p:cNvPr id="4" name="Oval 3"/>
          <p:cNvSpPr/>
          <p:nvPr/>
        </p:nvSpPr>
        <p:spPr>
          <a:xfrm>
            <a:off x="2133600" y="2514600"/>
            <a:ext cx="1066800" cy="228600"/>
          </a:xfrm>
          <a:prstGeom prst="ellipse">
            <a:avLst/>
          </a:prstGeom>
          <a:noFill/>
          <a:ln w="28575" cap="flat" cmpd="sng" algn="ctr">
            <a:solidFill>
              <a:srgbClr val="FFFF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1066800" y="3276600"/>
            <a:ext cx="1066800" cy="228600"/>
          </a:xfrm>
          <a:prstGeom prst="ellipse">
            <a:avLst/>
          </a:prstGeom>
          <a:noFill/>
          <a:ln w="28575" cap="flat" cmpd="sng" algn="ctr">
            <a:solidFill>
              <a:srgbClr val="FFFF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59768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FORS@VLT</a:t>
            </a:r>
            <a:endParaRPr lang="en-US" dirty="0"/>
          </a:p>
        </p:txBody>
      </p:sp>
      <p:pic>
        <p:nvPicPr>
          <p:cNvPr id="7" name="Picture 6"/>
          <p:cNvPicPr>
            <a:picLocks noChangeAspect="1"/>
          </p:cNvPicPr>
          <p:nvPr/>
        </p:nvPicPr>
        <p:blipFill>
          <a:blip r:embed="rId2"/>
          <a:stretch>
            <a:fillRect/>
          </a:stretch>
        </p:blipFill>
        <p:spPr>
          <a:xfrm>
            <a:off x="457200" y="1600200"/>
            <a:ext cx="4508500" cy="4953000"/>
          </a:xfrm>
          <a:prstGeom prst="rect">
            <a:avLst/>
          </a:prstGeom>
        </p:spPr>
      </p:pic>
      <p:pic>
        <p:nvPicPr>
          <p:cNvPr id="8" name="Picture 7"/>
          <p:cNvPicPr>
            <a:picLocks noChangeAspect="1"/>
          </p:cNvPicPr>
          <p:nvPr/>
        </p:nvPicPr>
        <p:blipFill>
          <a:blip r:embed="rId3"/>
          <a:stretch>
            <a:fillRect/>
          </a:stretch>
        </p:blipFill>
        <p:spPr>
          <a:xfrm>
            <a:off x="5765800" y="1663700"/>
            <a:ext cx="2921000" cy="3898900"/>
          </a:xfrm>
          <a:prstGeom prst="rect">
            <a:avLst/>
          </a:prstGeom>
        </p:spPr>
      </p:pic>
    </p:spTree>
    <p:extLst>
      <p:ext uri="{BB962C8B-B14F-4D97-AF65-F5344CB8AC3E}">
        <p14:creationId xmlns:p14="http://schemas.microsoft.com/office/powerpoint/2010/main" val="19584244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FORS@VLT</a:t>
            </a:r>
            <a:endParaRPr lang="en-US" dirty="0"/>
          </a:p>
        </p:txBody>
      </p:sp>
      <p:pic>
        <p:nvPicPr>
          <p:cNvPr id="6" name="Picture 5"/>
          <p:cNvPicPr>
            <a:picLocks noChangeAspect="1"/>
          </p:cNvPicPr>
          <p:nvPr/>
        </p:nvPicPr>
        <p:blipFill>
          <a:blip r:embed="rId2"/>
          <a:stretch>
            <a:fillRect/>
          </a:stretch>
        </p:blipFill>
        <p:spPr>
          <a:xfrm>
            <a:off x="457200" y="1828800"/>
            <a:ext cx="8279237" cy="4267200"/>
          </a:xfrm>
          <a:prstGeom prst="rect">
            <a:avLst/>
          </a:prstGeom>
        </p:spPr>
      </p:pic>
    </p:spTree>
    <p:extLst>
      <p:ext uri="{BB962C8B-B14F-4D97-AF65-F5344CB8AC3E}">
        <p14:creationId xmlns:p14="http://schemas.microsoft.com/office/powerpoint/2010/main" val="22722672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FORS: Filter mode</a:t>
            </a:r>
            <a:endParaRPr lang="en-US" dirty="0"/>
          </a:p>
        </p:txBody>
      </p:sp>
      <p:pic>
        <p:nvPicPr>
          <p:cNvPr id="4" name="Picture 3"/>
          <p:cNvPicPr>
            <a:picLocks noChangeAspect="1"/>
          </p:cNvPicPr>
          <p:nvPr/>
        </p:nvPicPr>
        <p:blipFill>
          <a:blip r:embed="rId2"/>
          <a:stretch>
            <a:fillRect/>
          </a:stretch>
        </p:blipFill>
        <p:spPr>
          <a:xfrm>
            <a:off x="1066800" y="1269550"/>
            <a:ext cx="7105284" cy="5436050"/>
          </a:xfrm>
          <a:prstGeom prst="rect">
            <a:avLst/>
          </a:prstGeom>
        </p:spPr>
      </p:pic>
    </p:spTree>
    <p:extLst>
      <p:ext uri="{BB962C8B-B14F-4D97-AF65-F5344CB8AC3E}">
        <p14:creationId xmlns:p14="http://schemas.microsoft.com/office/powerpoint/2010/main" val="12116401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FORS: </a:t>
            </a:r>
            <a:r>
              <a:rPr lang="en-US" dirty="0" err="1" smtClean="0"/>
              <a:t>Grism</a:t>
            </a:r>
            <a:r>
              <a:rPr lang="en-US" dirty="0" smtClean="0"/>
              <a:t> mode</a:t>
            </a:r>
            <a:endParaRPr lang="en-US" dirty="0"/>
          </a:p>
        </p:txBody>
      </p:sp>
      <p:sp>
        <p:nvSpPr>
          <p:cNvPr id="5" name="Content Placeholder 2"/>
          <p:cNvSpPr>
            <a:spLocks noGrp="1"/>
          </p:cNvSpPr>
          <p:nvPr>
            <p:ph idx="1"/>
          </p:nvPr>
        </p:nvSpPr>
        <p:spPr>
          <a:xfrm>
            <a:off x="457200" y="1600201"/>
            <a:ext cx="8229600" cy="4952999"/>
          </a:xfrm>
        </p:spPr>
        <p:txBody>
          <a:bodyPr>
            <a:normAutofit fontScale="92500" lnSpcReduction="10000"/>
          </a:bodyPr>
          <a:lstStyle/>
          <a:p>
            <a:r>
              <a:rPr lang="en-US" dirty="0" err="1" smtClean="0"/>
              <a:t>Grisms</a:t>
            </a:r>
            <a:r>
              <a:rPr lang="en-US" dirty="0" smtClean="0"/>
              <a:t> from 150 </a:t>
            </a:r>
            <a:r>
              <a:rPr lang="en-US" dirty="0" err="1" smtClean="0"/>
              <a:t>gr</a:t>
            </a:r>
            <a:r>
              <a:rPr lang="en-US" dirty="0" smtClean="0"/>
              <a:t>/mm to 1400 </a:t>
            </a:r>
            <a:r>
              <a:rPr lang="en-US" dirty="0" err="1" smtClean="0"/>
              <a:t>gr</a:t>
            </a:r>
            <a:r>
              <a:rPr lang="en-US" dirty="0" smtClean="0"/>
              <a:t>/mm</a:t>
            </a:r>
          </a:p>
          <a:p>
            <a:r>
              <a:rPr lang="en-US" dirty="0" smtClean="0"/>
              <a:t>Spectroscopic modes</a:t>
            </a:r>
          </a:p>
          <a:p>
            <a:pPr lvl="1"/>
            <a:r>
              <a:rPr lang="en-US" dirty="0" smtClean="0"/>
              <a:t>‘</a:t>
            </a:r>
            <a:r>
              <a:rPr lang="en-US" dirty="0" err="1" smtClean="0"/>
              <a:t>slitless</a:t>
            </a:r>
            <a:r>
              <a:rPr lang="en-US" dirty="0" smtClean="0"/>
              <a:t>’ MOS mode (R is given by seeing)</a:t>
            </a:r>
          </a:p>
          <a:p>
            <a:pPr lvl="1"/>
            <a:r>
              <a:rPr lang="en-US" dirty="0" smtClean="0"/>
              <a:t>Mask with up to 9  ‘long slits’ of 0.3” </a:t>
            </a:r>
            <a:r>
              <a:rPr lang="en-US" dirty="0" err="1" smtClean="0"/>
              <a:t>x</a:t>
            </a:r>
            <a:r>
              <a:rPr lang="en-US" dirty="0" smtClean="0"/>
              <a:t> 6.8’</a:t>
            </a:r>
          </a:p>
          <a:p>
            <a:pPr lvl="1"/>
            <a:r>
              <a:rPr lang="en-US" dirty="0" smtClean="0"/>
              <a:t>Up to 19 movable ‘</a:t>
            </a:r>
            <a:r>
              <a:rPr lang="en-US" dirty="0" err="1" smtClean="0"/>
              <a:t>slitlets</a:t>
            </a:r>
            <a:r>
              <a:rPr lang="en-US" dirty="0" smtClean="0"/>
              <a:t>’ of 0.3” </a:t>
            </a:r>
            <a:r>
              <a:rPr lang="en-US" dirty="0" err="1" smtClean="0"/>
              <a:t>x</a:t>
            </a:r>
            <a:r>
              <a:rPr lang="en-US" dirty="0" smtClean="0"/>
              <a:t> 22.5”</a:t>
            </a:r>
          </a:p>
          <a:p>
            <a:pPr lvl="1"/>
            <a:r>
              <a:rPr lang="en-US" dirty="0" smtClean="0"/>
              <a:t>MOS-MXU: Laser-cut masks (any format)</a:t>
            </a:r>
          </a:p>
          <a:p>
            <a:r>
              <a:rPr lang="en-US" dirty="0" smtClean="0"/>
              <a:t>Spectral resolution depends on </a:t>
            </a:r>
            <a:r>
              <a:rPr lang="en-US" dirty="0" err="1" smtClean="0"/>
              <a:t>grism</a:t>
            </a:r>
            <a:r>
              <a:rPr lang="en-US" dirty="0" smtClean="0"/>
              <a:t> dispersion and slit width in </a:t>
            </a:r>
            <a:r>
              <a:rPr lang="en-US" dirty="0" smtClean="0">
                <a:solidFill>
                  <a:srgbClr val="FF0000"/>
                </a:solidFill>
              </a:rPr>
              <a:t>dispersion</a:t>
            </a:r>
            <a:r>
              <a:rPr lang="en-US" dirty="0" smtClean="0"/>
              <a:t> direction.</a:t>
            </a:r>
          </a:p>
          <a:p>
            <a:endParaRPr lang="en-US" dirty="0" smtClean="0"/>
          </a:p>
          <a:p>
            <a:endParaRPr lang="en-US" dirty="0" smtClean="0"/>
          </a:p>
        </p:txBody>
      </p:sp>
    </p:spTree>
    <p:extLst>
      <p:ext uri="{BB962C8B-B14F-4D97-AF65-F5344CB8AC3E}">
        <p14:creationId xmlns:p14="http://schemas.microsoft.com/office/powerpoint/2010/main" val="40230391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FORS: </a:t>
            </a:r>
            <a:r>
              <a:rPr lang="en-US" dirty="0" err="1" smtClean="0"/>
              <a:t>Grism</a:t>
            </a:r>
            <a:r>
              <a:rPr lang="en-US" dirty="0" smtClean="0"/>
              <a:t> mode</a:t>
            </a:r>
            <a:endParaRPr lang="en-US" dirty="0"/>
          </a:p>
        </p:txBody>
      </p:sp>
      <p:pic>
        <p:nvPicPr>
          <p:cNvPr id="6" name="Picture 5"/>
          <p:cNvPicPr>
            <a:picLocks noChangeAspect="1"/>
          </p:cNvPicPr>
          <p:nvPr/>
        </p:nvPicPr>
        <p:blipFill>
          <a:blip r:embed="rId2"/>
          <a:stretch>
            <a:fillRect/>
          </a:stretch>
        </p:blipFill>
        <p:spPr>
          <a:xfrm>
            <a:off x="609600" y="19990"/>
            <a:ext cx="7848600" cy="6838010"/>
          </a:xfrm>
          <a:prstGeom prst="rect">
            <a:avLst/>
          </a:prstGeom>
        </p:spPr>
      </p:pic>
      <p:sp>
        <p:nvSpPr>
          <p:cNvPr id="7" name="Rectangle 6"/>
          <p:cNvSpPr/>
          <p:nvPr/>
        </p:nvSpPr>
        <p:spPr>
          <a:xfrm>
            <a:off x="2286000" y="1905000"/>
            <a:ext cx="1600200" cy="15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3962400" y="1905000"/>
            <a:ext cx="4191000" cy="15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2286000" y="1752600"/>
            <a:ext cx="3581400" cy="15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5943600" y="1752600"/>
            <a:ext cx="2209800" cy="15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2667000" y="1447800"/>
            <a:ext cx="5257800" cy="369332"/>
          </a:xfrm>
          <a:prstGeom prst="rect">
            <a:avLst/>
          </a:prstGeom>
          <a:noFill/>
        </p:spPr>
        <p:txBody>
          <a:bodyPr wrap="square" rtlCol="0">
            <a:spAutoFit/>
          </a:bodyPr>
          <a:lstStyle/>
          <a:p>
            <a:r>
              <a:rPr lang="en-US" dirty="0" smtClean="0">
                <a:solidFill>
                  <a:schemeClr val="bg1"/>
                </a:solidFill>
              </a:rPr>
              <a:t>Movable </a:t>
            </a:r>
            <a:r>
              <a:rPr lang="en-US" dirty="0" err="1" smtClean="0">
                <a:solidFill>
                  <a:schemeClr val="bg1"/>
                </a:solidFill>
              </a:rPr>
              <a:t>slilets</a:t>
            </a:r>
            <a:r>
              <a:rPr lang="en-US" dirty="0" smtClean="0">
                <a:solidFill>
                  <a:schemeClr val="bg1"/>
                </a:solidFill>
              </a:rPr>
              <a:t> (localized </a:t>
            </a:r>
            <a:r>
              <a:rPr lang="en-US" dirty="0" err="1" smtClean="0">
                <a:solidFill>
                  <a:schemeClr val="bg1"/>
                </a:solidFill>
              </a:rPr>
              <a:t>sourcess</a:t>
            </a:r>
            <a:r>
              <a:rPr lang="en-US" dirty="0" smtClean="0">
                <a:solidFill>
                  <a:schemeClr val="bg1"/>
                </a:solidFill>
              </a:rPr>
              <a:t> in ‘crowded fields)</a:t>
            </a:r>
            <a:endParaRPr lang="en-US" dirty="0">
              <a:solidFill>
                <a:schemeClr val="bg1"/>
              </a:solidFill>
            </a:endParaRPr>
          </a:p>
        </p:txBody>
      </p:sp>
      <p:cxnSp>
        <p:nvCxnSpPr>
          <p:cNvPr id="13" name="Straight Arrow Connector 12"/>
          <p:cNvCxnSpPr/>
          <p:nvPr/>
        </p:nvCxnSpPr>
        <p:spPr>
          <a:xfrm>
            <a:off x="3352800" y="2132012"/>
            <a:ext cx="1219200" cy="1588"/>
          </a:xfrm>
          <a:prstGeom prst="straightConnector1">
            <a:avLst/>
          </a:prstGeom>
          <a:ln>
            <a:solidFill>
              <a:schemeClr val="bg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2438400" y="3962400"/>
            <a:ext cx="1600200" cy="1295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4114800" y="3962400"/>
            <a:ext cx="4191000" cy="1295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2667000" y="3593068"/>
            <a:ext cx="5029200" cy="369332"/>
          </a:xfrm>
          <a:prstGeom prst="rect">
            <a:avLst/>
          </a:prstGeom>
          <a:noFill/>
        </p:spPr>
        <p:txBody>
          <a:bodyPr wrap="square" rtlCol="0">
            <a:spAutoFit/>
          </a:bodyPr>
          <a:lstStyle/>
          <a:p>
            <a:r>
              <a:rPr lang="en-US" dirty="0" smtClean="0">
                <a:solidFill>
                  <a:schemeClr val="bg1"/>
                </a:solidFill>
              </a:rPr>
              <a:t>Long slit (extended sources, 1-D image + spectrum)</a:t>
            </a:r>
            <a:endParaRPr lang="en-US" dirty="0">
              <a:solidFill>
                <a:schemeClr val="bg1"/>
              </a:solidFill>
            </a:endParaRPr>
          </a:p>
        </p:txBody>
      </p:sp>
    </p:spTree>
    <p:extLst>
      <p:ext uri="{BB962C8B-B14F-4D97-AF65-F5344CB8AC3E}">
        <p14:creationId xmlns:p14="http://schemas.microsoft.com/office/powerpoint/2010/main" val="21457918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observables</a:t>
            </a:r>
            <a:endParaRPr lang="en-US" dirty="0"/>
          </a:p>
        </p:txBody>
      </p:sp>
      <p:sp>
        <p:nvSpPr>
          <p:cNvPr id="3" name="Content Placeholder 2"/>
          <p:cNvSpPr>
            <a:spLocks noGrp="1"/>
          </p:cNvSpPr>
          <p:nvPr>
            <p:ph idx="1"/>
          </p:nvPr>
        </p:nvSpPr>
        <p:spPr/>
        <p:txBody>
          <a:bodyPr>
            <a:normAutofit/>
          </a:bodyPr>
          <a:lstStyle/>
          <a:p>
            <a:pPr>
              <a:buNone/>
            </a:pPr>
            <a:r>
              <a:rPr lang="en-US" sz="2300" dirty="0" smtClean="0"/>
              <a:t>If we integrate the surface brightness over a given source or sky aperture, we get the spectral </a:t>
            </a:r>
            <a:r>
              <a:rPr lang="en-US" sz="2300" dirty="0" smtClean="0">
                <a:solidFill>
                  <a:srgbClr val="FF0000"/>
                </a:solidFill>
              </a:rPr>
              <a:t>flux density </a:t>
            </a:r>
            <a:r>
              <a:rPr lang="en-US" sz="2300" i="1" dirty="0" smtClean="0">
                <a:solidFill>
                  <a:srgbClr val="FF0000"/>
                </a:solidFill>
              </a:rPr>
              <a:t>F</a:t>
            </a:r>
            <a:r>
              <a:rPr lang="en-US" sz="2300" i="1" baseline="-25000" dirty="0" smtClean="0">
                <a:solidFill>
                  <a:srgbClr val="FF0000"/>
                </a:solidFill>
                <a:latin typeface="Symbol" charset="2"/>
                <a:cs typeface="Symbol" charset="2"/>
              </a:rPr>
              <a:t>n</a:t>
            </a:r>
            <a:r>
              <a:rPr lang="en-US" sz="2300" dirty="0" smtClean="0">
                <a:solidFill>
                  <a:srgbClr val="FF0000"/>
                </a:solidFill>
              </a:rPr>
              <a:t> </a:t>
            </a:r>
            <a:r>
              <a:rPr lang="en-US" sz="2300" dirty="0" smtClean="0"/>
              <a:t>or </a:t>
            </a:r>
            <a:r>
              <a:rPr lang="en-US" sz="2300" i="1" dirty="0" smtClean="0">
                <a:solidFill>
                  <a:srgbClr val="FF0000"/>
                </a:solidFill>
              </a:rPr>
              <a:t>F</a:t>
            </a:r>
            <a:r>
              <a:rPr lang="en-US" sz="2300" i="1" baseline="-25000" dirty="0" smtClean="0">
                <a:solidFill>
                  <a:srgbClr val="FF0000"/>
                </a:solidFill>
                <a:latin typeface="Symbol" charset="2"/>
                <a:cs typeface="Symbol" charset="2"/>
              </a:rPr>
              <a:t>l</a:t>
            </a:r>
            <a:r>
              <a:rPr lang="en-US" sz="2300" dirty="0" smtClean="0"/>
              <a:t> at a given light frequency or wavelength:</a:t>
            </a:r>
          </a:p>
        </p:txBody>
      </p:sp>
      <p:graphicFrame>
        <p:nvGraphicFramePr>
          <p:cNvPr id="15364" name="Object 4"/>
          <p:cNvGraphicFramePr>
            <a:graphicFrameLocks noChangeAspect="1"/>
          </p:cNvGraphicFramePr>
          <p:nvPr/>
        </p:nvGraphicFramePr>
        <p:xfrm>
          <a:off x="1155700" y="2925762"/>
          <a:ext cx="6540500" cy="960438"/>
        </p:xfrm>
        <a:graphic>
          <a:graphicData uri="http://schemas.openxmlformats.org/presentationml/2006/ole">
            <mc:AlternateContent xmlns:mc="http://schemas.openxmlformats.org/markup-compatibility/2006">
              <mc:Choice xmlns:v="urn:schemas-microsoft-com:vml" Requires="v">
                <p:oleObj spid="_x0000_s17419" name="Equation" r:id="rId3" imgW="3632200" imgH="533400" progId="Equation.3">
                  <p:embed/>
                </p:oleObj>
              </mc:Choice>
              <mc:Fallback>
                <p:oleObj name="Equation" r:id="rId3" imgW="3632200" imgH="53340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5700" y="2925762"/>
                        <a:ext cx="6540500" cy="9604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6" name="Picture 5"/>
          <p:cNvPicPr>
            <a:picLocks noChangeAspect="1"/>
          </p:cNvPicPr>
          <p:nvPr/>
        </p:nvPicPr>
        <p:blipFill>
          <a:blip r:embed="rId5"/>
          <a:stretch>
            <a:fillRect/>
          </a:stretch>
        </p:blipFill>
        <p:spPr>
          <a:xfrm>
            <a:off x="533400" y="4149544"/>
            <a:ext cx="4495800" cy="2632256"/>
          </a:xfrm>
          <a:prstGeom prst="rect">
            <a:avLst/>
          </a:prstGeom>
        </p:spPr>
      </p:pic>
      <p:pic>
        <p:nvPicPr>
          <p:cNvPr id="7" name="Picture 6"/>
          <p:cNvPicPr>
            <a:picLocks noChangeAspect="1"/>
          </p:cNvPicPr>
          <p:nvPr/>
        </p:nvPicPr>
        <p:blipFill>
          <a:blip r:embed="rId6"/>
          <a:stretch>
            <a:fillRect/>
          </a:stretch>
        </p:blipFill>
        <p:spPr>
          <a:xfrm>
            <a:off x="5638800" y="4038600"/>
            <a:ext cx="2895600" cy="273841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FORS: MOS mode</a:t>
            </a:r>
            <a:endParaRPr lang="en-US" dirty="0"/>
          </a:p>
        </p:txBody>
      </p:sp>
      <p:pic>
        <p:nvPicPr>
          <p:cNvPr id="17" name="Picture 16"/>
          <p:cNvPicPr>
            <a:picLocks noChangeAspect="1"/>
          </p:cNvPicPr>
          <p:nvPr/>
        </p:nvPicPr>
        <p:blipFill>
          <a:blip r:embed="rId2"/>
          <a:stretch>
            <a:fillRect/>
          </a:stretch>
        </p:blipFill>
        <p:spPr>
          <a:xfrm>
            <a:off x="152400" y="1981200"/>
            <a:ext cx="4385924" cy="2870200"/>
          </a:xfrm>
          <a:prstGeom prst="rect">
            <a:avLst/>
          </a:prstGeom>
        </p:spPr>
      </p:pic>
      <p:pic>
        <p:nvPicPr>
          <p:cNvPr id="18" name="Picture 17"/>
          <p:cNvPicPr>
            <a:picLocks noChangeAspect="1"/>
          </p:cNvPicPr>
          <p:nvPr/>
        </p:nvPicPr>
        <p:blipFill>
          <a:blip r:embed="rId3"/>
          <a:stretch>
            <a:fillRect/>
          </a:stretch>
        </p:blipFill>
        <p:spPr>
          <a:xfrm>
            <a:off x="4612175" y="3381375"/>
            <a:ext cx="4455625" cy="2940050"/>
          </a:xfrm>
          <a:prstGeom prst="rect">
            <a:avLst/>
          </a:prstGeom>
        </p:spPr>
      </p:pic>
    </p:spTree>
    <p:extLst>
      <p:ext uri="{BB962C8B-B14F-4D97-AF65-F5344CB8AC3E}">
        <p14:creationId xmlns:p14="http://schemas.microsoft.com/office/powerpoint/2010/main" val="28210527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FORS@VLT</a:t>
            </a:r>
            <a:endParaRPr lang="en-US" dirty="0"/>
          </a:p>
        </p:txBody>
      </p:sp>
      <p:pic>
        <p:nvPicPr>
          <p:cNvPr id="7" name="Picture 6"/>
          <p:cNvPicPr>
            <a:picLocks noChangeAspect="1"/>
          </p:cNvPicPr>
          <p:nvPr/>
        </p:nvPicPr>
        <p:blipFill>
          <a:blip r:embed="rId2"/>
          <a:stretch>
            <a:fillRect/>
          </a:stretch>
        </p:blipFill>
        <p:spPr>
          <a:xfrm>
            <a:off x="0" y="1458000"/>
            <a:ext cx="4661272" cy="5040000"/>
          </a:xfrm>
          <a:prstGeom prst="rect">
            <a:avLst/>
          </a:prstGeom>
        </p:spPr>
      </p:pic>
      <p:pic>
        <p:nvPicPr>
          <p:cNvPr id="8" name="Picture 7"/>
          <p:cNvPicPr>
            <a:picLocks noChangeAspect="1"/>
          </p:cNvPicPr>
          <p:nvPr/>
        </p:nvPicPr>
        <p:blipFill>
          <a:blip r:embed="rId3"/>
          <a:stretch>
            <a:fillRect/>
          </a:stretch>
        </p:blipFill>
        <p:spPr>
          <a:xfrm>
            <a:off x="4805640" y="1447800"/>
            <a:ext cx="4262160" cy="5040000"/>
          </a:xfrm>
          <a:prstGeom prst="rect">
            <a:avLst/>
          </a:prstGeom>
        </p:spPr>
      </p:pic>
    </p:spTree>
    <p:extLst>
      <p:ext uri="{BB962C8B-B14F-4D97-AF65-F5344CB8AC3E}">
        <p14:creationId xmlns:p14="http://schemas.microsoft.com/office/powerpoint/2010/main" val="32065860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FORS@VLT</a:t>
            </a:r>
            <a:endParaRPr lang="en-US" dirty="0"/>
          </a:p>
        </p:txBody>
      </p:sp>
      <p:pic>
        <p:nvPicPr>
          <p:cNvPr id="5" name="Picture 4"/>
          <p:cNvPicPr>
            <a:picLocks noChangeAspect="1"/>
          </p:cNvPicPr>
          <p:nvPr/>
        </p:nvPicPr>
        <p:blipFill>
          <a:blip r:embed="rId2"/>
          <a:stretch>
            <a:fillRect/>
          </a:stretch>
        </p:blipFill>
        <p:spPr>
          <a:xfrm>
            <a:off x="251012" y="2438400"/>
            <a:ext cx="3787588" cy="3810000"/>
          </a:xfrm>
          <a:prstGeom prst="rect">
            <a:avLst/>
          </a:prstGeom>
        </p:spPr>
      </p:pic>
      <p:sp>
        <p:nvSpPr>
          <p:cNvPr id="6" name="Rectangle 5"/>
          <p:cNvSpPr/>
          <p:nvPr/>
        </p:nvSpPr>
        <p:spPr>
          <a:xfrm>
            <a:off x="4267200" y="2438400"/>
            <a:ext cx="4648200" cy="2862323"/>
          </a:xfrm>
          <a:prstGeom prst="rect">
            <a:avLst/>
          </a:prstGeom>
        </p:spPr>
        <p:txBody>
          <a:bodyPr wrap="square">
            <a:spAutoFit/>
          </a:bodyPr>
          <a:lstStyle/>
          <a:p>
            <a:r>
              <a:rPr lang="en-US" dirty="0" smtClean="0"/>
              <a:t>This image shows the first spectrum obtained of the comet 1995 Q1. The spectral coverage extends from about 3650 Angstrom (left) to 4100 Angstrom (right) in the violet region. The spectrograph slit was oriented along the main tail at position angle ~ 145 degrees. The total slit length was 5.6 </a:t>
            </a:r>
            <a:r>
              <a:rPr lang="en-US" dirty="0" err="1" smtClean="0"/>
              <a:t>arcminutes</a:t>
            </a:r>
            <a:r>
              <a:rPr lang="en-US" dirty="0" smtClean="0"/>
              <a:t>. The spectrum is typical for a comet at Comet Bradfield's current distance from the Sun (0.5 A.U., or about 75 million </a:t>
            </a:r>
            <a:r>
              <a:rPr lang="en-US" dirty="0" err="1" smtClean="0"/>
              <a:t>kilometres</a:t>
            </a:r>
            <a:r>
              <a:rPr lang="en-US" dirty="0" smtClean="0"/>
              <a:t>).</a:t>
            </a:r>
            <a:endParaRPr lang="en-US" dirty="0"/>
          </a:p>
        </p:txBody>
      </p:sp>
    </p:spTree>
    <p:extLst>
      <p:ext uri="{BB962C8B-B14F-4D97-AF65-F5344CB8AC3E}">
        <p14:creationId xmlns:p14="http://schemas.microsoft.com/office/powerpoint/2010/main" val="38510614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FORS: Spectral resolution</a:t>
            </a:r>
            <a:endParaRPr lang="en-US" dirty="0"/>
          </a:p>
        </p:txBody>
      </p:sp>
      <p:sp>
        <p:nvSpPr>
          <p:cNvPr id="13" name="Content Placeholder 2"/>
          <p:cNvSpPr>
            <a:spLocks noGrp="1"/>
          </p:cNvSpPr>
          <p:nvPr>
            <p:ph idx="1"/>
          </p:nvPr>
        </p:nvSpPr>
        <p:spPr>
          <a:xfrm>
            <a:off x="457200" y="1600201"/>
            <a:ext cx="8229600" cy="1371599"/>
          </a:xfrm>
        </p:spPr>
        <p:txBody>
          <a:bodyPr>
            <a:normAutofit fontScale="77500" lnSpcReduction="20000"/>
          </a:bodyPr>
          <a:lstStyle/>
          <a:p>
            <a:r>
              <a:rPr lang="en-US" dirty="0" smtClean="0"/>
              <a:t>Telescope diameter: D</a:t>
            </a:r>
            <a:r>
              <a:rPr lang="en-US" baseline="-25000" dirty="0" smtClean="0"/>
              <a:t>T</a:t>
            </a:r>
            <a:r>
              <a:rPr lang="en-US" dirty="0" smtClean="0"/>
              <a:t> = 8.2 </a:t>
            </a:r>
            <a:r>
              <a:rPr lang="en-US" dirty="0" err="1" smtClean="0"/>
              <a:t>m</a:t>
            </a:r>
            <a:endParaRPr lang="en-US" dirty="0" smtClean="0"/>
          </a:p>
          <a:p>
            <a:r>
              <a:rPr lang="en-US" dirty="0" smtClean="0"/>
              <a:t>Source/seeing/slit: </a:t>
            </a:r>
            <a:r>
              <a:rPr lang="en-US" dirty="0" err="1" smtClean="0"/>
              <a:t>s</a:t>
            </a:r>
            <a:r>
              <a:rPr lang="en-US" baseline="-25000" dirty="0" err="1" smtClean="0"/>
              <a:t>sky</a:t>
            </a:r>
            <a:r>
              <a:rPr lang="en-US" baseline="-25000" dirty="0" smtClean="0"/>
              <a:t> </a:t>
            </a:r>
            <a:r>
              <a:rPr lang="en-US" dirty="0" smtClean="0"/>
              <a:t>= 0.3 </a:t>
            </a:r>
            <a:r>
              <a:rPr lang="en-US" dirty="0" err="1" smtClean="0"/>
              <a:t>arcsec</a:t>
            </a:r>
            <a:endParaRPr lang="en-US" dirty="0" smtClean="0"/>
          </a:p>
          <a:p>
            <a:r>
              <a:rPr lang="en-US" dirty="0" smtClean="0"/>
              <a:t>Collimated beam : D</a:t>
            </a:r>
            <a:r>
              <a:rPr lang="en-US" baseline="-25000" dirty="0" smtClean="0"/>
              <a:t>1 </a:t>
            </a:r>
            <a:r>
              <a:rPr lang="en-US" dirty="0" smtClean="0"/>
              <a:t>= 125 mm</a:t>
            </a:r>
          </a:p>
        </p:txBody>
      </p:sp>
      <p:sp>
        <p:nvSpPr>
          <p:cNvPr id="6" name="Rectangle 5"/>
          <p:cNvSpPr/>
          <p:nvPr/>
        </p:nvSpPr>
        <p:spPr>
          <a:xfrm>
            <a:off x="381000" y="4355068"/>
            <a:ext cx="7924800" cy="369332"/>
          </a:xfrm>
          <a:prstGeom prst="rect">
            <a:avLst/>
          </a:prstGeom>
        </p:spPr>
        <p:txBody>
          <a:bodyPr wrap="square">
            <a:spAutoFit/>
          </a:bodyPr>
          <a:lstStyle/>
          <a:p>
            <a:pPr marL="342900" lvl="0" indent="-342900">
              <a:spcBef>
                <a:spcPct val="20000"/>
              </a:spcBef>
              <a:spcAft>
                <a:spcPts val="600"/>
              </a:spcAft>
              <a:defRPr/>
            </a:pPr>
            <a:r>
              <a:rPr lang="en-US" dirty="0" smtClean="0">
                <a:latin typeface="Comic Sans MS"/>
                <a:cs typeface="Comic Sans MS"/>
              </a:rPr>
              <a:t>With </a:t>
            </a:r>
            <a:r>
              <a:rPr lang="en-US" dirty="0" err="1" smtClean="0">
                <a:latin typeface="Comic Sans MS"/>
                <a:cs typeface="Comic Sans MS"/>
              </a:rPr>
              <a:t>grism</a:t>
            </a:r>
            <a:r>
              <a:rPr lang="en-US" dirty="0" smtClean="0">
                <a:latin typeface="Comic Sans MS"/>
                <a:cs typeface="Comic Sans MS"/>
              </a:rPr>
              <a:t>: </a:t>
            </a:r>
            <a:r>
              <a:rPr lang="en-US" dirty="0" err="1" smtClean="0">
                <a:latin typeface="Comic Sans MS"/>
                <a:cs typeface="Comic Sans MS"/>
              </a:rPr>
              <a:t>m</a:t>
            </a:r>
            <a:r>
              <a:rPr lang="en-US" dirty="0" smtClean="0">
                <a:latin typeface="Comic Sans MS"/>
                <a:cs typeface="Comic Sans MS"/>
              </a:rPr>
              <a:t> = 1, </a:t>
            </a:r>
            <a:r>
              <a:rPr lang="en-US" dirty="0" err="1" smtClean="0">
                <a:latin typeface="Symbol" charset="2"/>
                <a:cs typeface="Symbol" charset="2"/>
              </a:rPr>
              <a:t>r</a:t>
            </a:r>
            <a:r>
              <a:rPr lang="en-US" dirty="0" smtClean="0">
                <a:latin typeface="Comic Sans MS"/>
                <a:cs typeface="Comic Sans MS"/>
              </a:rPr>
              <a:t> = 1400 </a:t>
            </a:r>
            <a:r>
              <a:rPr lang="en-US" dirty="0" err="1" smtClean="0">
                <a:latin typeface="Comic Sans MS"/>
                <a:cs typeface="Comic Sans MS"/>
              </a:rPr>
              <a:t>gr</a:t>
            </a:r>
            <a:r>
              <a:rPr lang="en-US" dirty="0" smtClean="0">
                <a:latin typeface="Comic Sans MS"/>
                <a:cs typeface="Comic Sans MS"/>
              </a:rPr>
              <a:t>/mm, </a:t>
            </a:r>
            <a:r>
              <a:rPr lang="en-US" dirty="0" err="1" smtClean="0">
                <a:latin typeface="Comic Sans MS"/>
                <a:cs typeface="Comic Sans MS"/>
              </a:rPr>
              <a:t>cos</a:t>
            </a:r>
            <a:r>
              <a:rPr lang="en-US" dirty="0" err="1" smtClean="0">
                <a:latin typeface="Symbol" charset="2"/>
                <a:cs typeface="Symbol" charset="2"/>
              </a:rPr>
              <a:t>b</a:t>
            </a:r>
            <a:r>
              <a:rPr lang="en-US" dirty="0" smtClean="0">
                <a:latin typeface="Symbol" charset="2"/>
                <a:cs typeface="Symbol" charset="2"/>
              </a:rPr>
              <a:t>=1</a:t>
            </a:r>
            <a:endParaRPr lang="en-US" dirty="0" smtClean="0">
              <a:latin typeface="Comic Sans MS"/>
              <a:cs typeface="Comic Sans MS"/>
            </a:endParaRPr>
          </a:p>
        </p:txBody>
      </p:sp>
      <p:graphicFrame>
        <p:nvGraphicFramePr>
          <p:cNvPr id="7" name="Object 4"/>
          <p:cNvGraphicFramePr>
            <a:graphicFrameLocks noChangeAspect="1"/>
          </p:cNvGraphicFramePr>
          <p:nvPr/>
        </p:nvGraphicFramePr>
        <p:xfrm>
          <a:off x="838200" y="4965700"/>
          <a:ext cx="4206875" cy="825500"/>
        </p:xfrm>
        <a:graphic>
          <a:graphicData uri="http://schemas.openxmlformats.org/presentationml/2006/ole">
            <mc:AlternateContent xmlns:mc="http://schemas.openxmlformats.org/markup-compatibility/2006">
              <mc:Choice xmlns:v="urn:schemas-microsoft-com:vml" Requires="v">
                <p:oleObj spid="_x0000_s89094" name="Equation" r:id="rId3" imgW="2006600" imgH="393700" progId="Equation.3">
                  <p:embed/>
                </p:oleObj>
              </mc:Choice>
              <mc:Fallback>
                <p:oleObj name="Equation" r:id="rId3" imgW="2006600" imgH="3937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4965700"/>
                        <a:ext cx="4206875" cy="825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8" name="Object 5"/>
          <p:cNvGraphicFramePr>
            <a:graphicFrameLocks noChangeAspect="1"/>
          </p:cNvGraphicFramePr>
          <p:nvPr/>
        </p:nvGraphicFramePr>
        <p:xfrm>
          <a:off x="838200" y="5911850"/>
          <a:ext cx="7143750" cy="793750"/>
        </p:xfrm>
        <a:graphic>
          <a:graphicData uri="http://schemas.openxmlformats.org/presentationml/2006/ole">
            <mc:AlternateContent xmlns:mc="http://schemas.openxmlformats.org/markup-compatibility/2006">
              <mc:Choice xmlns:v="urn:schemas-microsoft-com:vml" Requires="v">
                <p:oleObj spid="_x0000_s89095" name="Equation" r:id="rId5" imgW="3479800" imgH="431800" progId="Equation.3">
                  <p:embed/>
                </p:oleObj>
              </mc:Choice>
              <mc:Fallback>
                <p:oleObj name="Equation" r:id="rId5" imgW="3479800" imgH="4318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5911850"/>
                        <a:ext cx="7143750" cy="793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pic>
        <p:nvPicPr>
          <p:cNvPr id="9" name="Picture 8"/>
          <p:cNvPicPr>
            <a:picLocks noChangeAspect="1"/>
          </p:cNvPicPr>
          <p:nvPr/>
        </p:nvPicPr>
        <p:blipFill>
          <a:blip r:embed="rId7"/>
          <a:stretch>
            <a:fillRect/>
          </a:stretch>
        </p:blipFill>
        <p:spPr>
          <a:xfrm>
            <a:off x="5334000" y="2657085"/>
            <a:ext cx="3810000" cy="3013465"/>
          </a:xfrm>
          <a:prstGeom prst="rect">
            <a:avLst/>
          </a:prstGeom>
        </p:spPr>
      </p:pic>
      <p:pic>
        <p:nvPicPr>
          <p:cNvPr id="10" name="Picture 9"/>
          <p:cNvPicPr>
            <a:picLocks noChangeAspect="1"/>
          </p:cNvPicPr>
          <p:nvPr/>
        </p:nvPicPr>
        <p:blipFill>
          <a:blip r:embed="rId8"/>
          <a:stretch>
            <a:fillRect/>
          </a:stretch>
        </p:blipFill>
        <p:spPr>
          <a:xfrm>
            <a:off x="381000" y="3161441"/>
            <a:ext cx="4876800" cy="953359"/>
          </a:xfrm>
          <a:prstGeom prst="rect">
            <a:avLst/>
          </a:prstGeom>
        </p:spPr>
      </p:pic>
    </p:spTree>
    <p:extLst>
      <p:ext uri="{BB962C8B-B14F-4D97-AF65-F5344CB8AC3E}">
        <p14:creationId xmlns:p14="http://schemas.microsoft.com/office/powerpoint/2010/main" val="2098449270"/>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Example of ‘simple’ spectrographs</a:t>
            </a:r>
            <a:endParaRPr lang="en-US" dirty="0"/>
          </a:p>
        </p:txBody>
      </p:sp>
      <p:sp>
        <p:nvSpPr>
          <p:cNvPr id="13" name="Content Placeholder 2"/>
          <p:cNvSpPr>
            <a:spLocks noGrp="1"/>
          </p:cNvSpPr>
          <p:nvPr>
            <p:ph idx="1"/>
          </p:nvPr>
        </p:nvSpPr>
        <p:spPr>
          <a:xfrm>
            <a:off x="457201" y="1600201"/>
            <a:ext cx="4648200" cy="4469892"/>
          </a:xfrm>
        </p:spPr>
        <p:txBody>
          <a:bodyPr>
            <a:normAutofit fontScale="85000" lnSpcReduction="10000"/>
          </a:bodyPr>
          <a:lstStyle/>
          <a:p>
            <a:r>
              <a:rPr lang="en-US" dirty="0" smtClean="0"/>
              <a:t>With single prisms resolution remains small</a:t>
            </a:r>
          </a:p>
          <a:p>
            <a:r>
              <a:rPr lang="en-US" dirty="0" smtClean="0"/>
              <a:t>Possibility to increase dispersion by adding up several prisms</a:t>
            </a:r>
          </a:p>
          <a:p>
            <a:r>
              <a:rPr lang="en-US" dirty="0" smtClean="0"/>
              <a:t>With gratings or </a:t>
            </a:r>
            <a:r>
              <a:rPr lang="en-US" dirty="0" err="1" smtClean="0"/>
              <a:t>grisms</a:t>
            </a:r>
            <a:r>
              <a:rPr lang="en-US" dirty="0" smtClean="0"/>
              <a:t>, the spectral resolution is up to several 1000 but still modest.</a:t>
            </a:r>
          </a:p>
          <a:p>
            <a:r>
              <a:rPr lang="en-US" dirty="0" smtClean="0"/>
              <a:t>Other ‘tricks’ required</a:t>
            </a:r>
          </a:p>
          <a:p>
            <a:pPr>
              <a:buNone/>
            </a:pPr>
            <a:endParaRPr lang="en-US" dirty="0" smtClean="0"/>
          </a:p>
        </p:txBody>
      </p:sp>
      <p:pic>
        <p:nvPicPr>
          <p:cNvPr id="6" name="Picture 5" descr="Photo 069.jpg"/>
          <p:cNvPicPr>
            <a:picLocks noChangeAspect="1"/>
          </p:cNvPicPr>
          <p:nvPr/>
        </p:nvPicPr>
        <p:blipFill>
          <a:blip r:embed="rId2"/>
          <a:stretch>
            <a:fillRect/>
          </a:stretch>
        </p:blipFill>
        <p:spPr>
          <a:xfrm rot="16200000">
            <a:off x="4584701" y="2298701"/>
            <a:ext cx="4775199" cy="3581399"/>
          </a:xfrm>
          <a:prstGeom prst="rect">
            <a:avLst/>
          </a:prstGeom>
        </p:spPr>
      </p:pic>
    </p:spTree>
    <p:extLst>
      <p:ext uri="{BB962C8B-B14F-4D97-AF65-F5344CB8AC3E}">
        <p14:creationId xmlns:p14="http://schemas.microsoft.com/office/powerpoint/2010/main" val="3177178446"/>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Echelle</a:t>
            </a:r>
            <a:r>
              <a:rPr lang="en-US" dirty="0" smtClean="0"/>
              <a:t> grating</a:t>
            </a:r>
            <a:endParaRPr lang="en-US" dirty="0"/>
          </a:p>
        </p:txBody>
      </p:sp>
      <p:pic>
        <p:nvPicPr>
          <p:cNvPr id="12" name="Picture 7"/>
          <p:cNvPicPr>
            <a:picLocks noChangeAspect="1" noChangeArrowheads="1"/>
          </p:cNvPicPr>
          <p:nvPr/>
        </p:nvPicPr>
        <p:blipFill>
          <a:blip r:embed="rId2"/>
          <a:srcRect/>
          <a:stretch>
            <a:fillRect/>
          </a:stretch>
        </p:blipFill>
        <p:spPr bwMode="auto">
          <a:xfrm>
            <a:off x="3505200" y="3773442"/>
            <a:ext cx="5029199" cy="2932158"/>
          </a:xfrm>
          <a:prstGeom prst="rect">
            <a:avLst/>
          </a:prstGeom>
          <a:noFill/>
          <a:ln w="12700">
            <a:noFill/>
            <a:miter lim="800000"/>
            <a:headEnd/>
            <a:tailEnd/>
          </a:ln>
          <a:effectLst/>
        </p:spPr>
      </p:pic>
      <p:sp>
        <p:nvSpPr>
          <p:cNvPr id="13" name="Content Placeholder 2"/>
          <p:cNvSpPr>
            <a:spLocks noGrp="1"/>
          </p:cNvSpPr>
          <p:nvPr>
            <p:ph idx="1"/>
          </p:nvPr>
        </p:nvSpPr>
        <p:spPr>
          <a:xfrm>
            <a:off x="457200" y="1600201"/>
            <a:ext cx="8077199" cy="3047999"/>
          </a:xfrm>
        </p:spPr>
        <p:txBody>
          <a:bodyPr>
            <a:normAutofit fontScale="77500" lnSpcReduction="20000"/>
          </a:bodyPr>
          <a:lstStyle/>
          <a:p>
            <a:r>
              <a:rPr lang="en-US" dirty="0" smtClean="0"/>
              <a:t>Increase dispersion of the ordinary </a:t>
            </a:r>
            <a:r>
              <a:rPr lang="en-US" dirty="0" err="1" smtClean="0"/>
              <a:t>greating</a:t>
            </a:r>
            <a:r>
              <a:rPr lang="en-US" dirty="0" smtClean="0"/>
              <a:t> by increasing the difference between entrance and exit angle</a:t>
            </a:r>
          </a:p>
          <a:p>
            <a:r>
              <a:rPr lang="en-US" dirty="0" smtClean="0"/>
              <a:t>The use in </a:t>
            </a:r>
            <a:r>
              <a:rPr lang="en-US" dirty="0" err="1" smtClean="0"/>
              <a:t>Littrow</a:t>
            </a:r>
            <a:r>
              <a:rPr lang="en-US" dirty="0" smtClean="0"/>
              <a:t> condition will make the mounting symmetric and maximize </a:t>
            </a:r>
            <a:r>
              <a:rPr lang="en-US" i="1" dirty="0" smtClean="0">
                <a:latin typeface="Symbol" charset="2"/>
                <a:cs typeface="Symbol" charset="2"/>
              </a:rPr>
              <a:t>a </a:t>
            </a:r>
            <a:r>
              <a:rPr lang="en-US" dirty="0" smtClean="0"/>
              <a:t>+ </a:t>
            </a:r>
            <a:r>
              <a:rPr lang="en-US" i="1" dirty="0" err="1" smtClean="0">
                <a:latin typeface="Symbol" charset="2"/>
                <a:cs typeface="Symbol" charset="2"/>
              </a:rPr>
              <a:t>b</a:t>
            </a:r>
            <a:r>
              <a:rPr lang="en-US" dirty="0" smtClean="0"/>
              <a:t>, since a is set equal to </a:t>
            </a:r>
            <a:r>
              <a:rPr lang="en-US" i="1" dirty="0" err="1" smtClean="0">
                <a:latin typeface="Symbol" charset="2"/>
                <a:cs typeface="Symbol" charset="2"/>
              </a:rPr>
              <a:t>b</a:t>
            </a:r>
            <a:r>
              <a:rPr lang="en-US" dirty="0" smtClean="0"/>
              <a:t>: </a:t>
            </a:r>
            <a:r>
              <a:rPr lang="en-US" i="1" dirty="0" smtClean="0">
                <a:latin typeface="Symbol" charset="2"/>
                <a:cs typeface="Symbol" charset="2"/>
              </a:rPr>
              <a:t>a </a:t>
            </a:r>
            <a:r>
              <a:rPr lang="en-US" dirty="0" smtClean="0"/>
              <a:t>= </a:t>
            </a:r>
            <a:r>
              <a:rPr lang="en-US" i="1" dirty="0" err="1" smtClean="0">
                <a:latin typeface="Symbol" charset="2"/>
                <a:cs typeface="Symbol" charset="2"/>
              </a:rPr>
              <a:t>b</a:t>
            </a:r>
            <a:endParaRPr lang="en-US" i="1" dirty="0" smtClean="0">
              <a:latin typeface="Symbol" charset="2"/>
              <a:cs typeface="Symbol" charset="2"/>
            </a:endParaRPr>
          </a:p>
          <a:p>
            <a:r>
              <a:rPr lang="en-US" dirty="0" smtClean="0"/>
              <a:t>Use in blaze condition for maximum efficiency: Groove angle </a:t>
            </a:r>
            <a:r>
              <a:rPr lang="en-US" i="1" dirty="0" err="1" smtClean="0">
                <a:latin typeface="Symbol" charset="2"/>
                <a:cs typeface="Symbol" charset="2"/>
              </a:rPr>
              <a:t>g</a:t>
            </a:r>
            <a:r>
              <a:rPr lang="en-US" i="1" dirty="0" smtClean="0">
                <a:latin typeface="Symbol" charset="2"/>
                <a:cs typeface="Symbol" charset="2"/>
              </a:rPr>
              <a:t> </a:t>
            </a:r>
            <a:r>
              <a:rPr lang="en-US" dirty="0" smtClean="0"/>
              <a:t>= </a:t>
            </a:r>
            <a:r>
              <a:rPr lang="en-US" i="1" dirty="0" err="1" smtClean="0">
                <a:latin typeface="Symbol" charset="2"/>
                <a:cs typeface="Symbol" charset="2"/>
              </a:rPr>
              <a:t>b</a:t>
            </a:r>
            <a:endParaRPr lang="en-US" i="1" dirty="0" smtClean="0">
              <a:latin typeface="Symbol" charset="2"/>
              <a:cs typeface="Symbol" charset="2"/>
            </a:endParaRPr>
          </a:p>
          <a:p>
            <a:pPr>
              <a:buNone/>
            </a:pPr>
            <a:endParaRPr lang="en-US" dirty="0" smtClean="0"/>
          </a:p>
        </p:txBody>
      </p:sp>
    </p:spTree>
    <p:extLst>
      <p:ext uri="{BB962C8B-B14F-4D97-AF65-F5344CB8AC3E}">
        <p14:creationId xmlns:p14="http://schemas.microsoft.com/office/powerpoint/2010/main" val="3043468932"/>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Echelle</a:t>
            </a:r>
            <a:r>
              <a:rPr lang="en-US" dirty="0" smtClean="0"/>
              <a:t> grating</a:t>
            </a:r>
            <a:endParaRPr lang="en-US" dirty="0"/>
          </a:p>
        </p:txBody>
      </p:sp>
      <p:pic>
        <p:nvPicPr>
          <p:cNvPr id="12" name="Picture 7"/>
          <p:cNvPicPr>
            <a:picLocks noChangeAspect="1" noChangeArrowheads="1"/>
          </p:cNvPicPr>
          <p:nvPr/>
        </p:nvPicPr>
        <p:blipFill>
          <a:blip r:embed="rId3"/>
          <a:srcRect/>
          <a:stretch>
            <a:fillRect/>
          </a:stretch>
        </p:blipFill>
        <p:spPr bwMode="auto">
          <a:xfrm>
            <a:off x="3505200" y="3773442"/>
            <a:ext cx="5029199" cy="2932158"/>
          </a:xfrm>
          <a:prstGeom prst="rect">
            <a:avLst/>
          </a:prstGeom>
          <a:noFill/>
          <a:ln w="12700">
            <a:noFill/>
            <a:miter lim="800000"/>
            <a:headEnd/>
            <a:tailEnd/>
          </a:ln>
          <a:effectLst/>
        </p:spPr>
      </p:pic>
      <p:sp>
        <p:nvSpPr>
          <p:cNvPr id="13" name="Content Placeholder 2"/>
          <p:cNvSpPr>
            <a:spLocks noGrp="1"/>
          </p:cNvSpPr>
          <p:nvPr>
            <p:ph idx="1"/>
          </p:nvPr>
        </p:nvSpPr>
        <p:spPr>
          <a:xfrm>
            <a:off x="457200" y="1600201"/>
            <a:ext cx="8077199" cy="838199"/>
          </a:xfrm>
        </p:spPr>
        <p:txBody>
          <a:bodyPr>
            <a:normAutofit fontScale="85000" lnSpcReduction="20000"/>
          </a:bodyPr>
          <a:lstStyle/>
          <a:p>
            <a:pPr>
              <a:buNone/>
            </a:pPr>
            <a:r>
              <a:rPr lang="en-US" dirty="0" smtClean="0"/>
              <a:t>From the grating equation we derive the dispersion law of an </a:t>
            </a:r>
            <a:r>
              <a:rPr lang="en-US" dirty="0" err="1" smtClean="0"/>
              <a:t>echelle</a:t>
            </a:r>
            <a:r>
              <a:rPr lang="en-US" dirty="0" smtClean="0"/>
              <a:t> grating:</a:t>
            </a:r>
          </a:p>
          <a:p>
            <a:pPr>
              <a:buNone/>
            </a:pPr>
            <a:endParaRPr lang="en-US" dirty="0" smtClean="0"/>
          </a:p>
        </p:txBody>
      </p:sp>
      <p:graphicFrame>
        <p:nvGraphicFramePr>
          <p:cNvPr id="84999" name="Object 7"/>
          <p:cNvGraphicFramePr>
            <a:graphicFrameLocks noChangeAspect="1"/>
          </p:cNvGraphicFramePr>
          <p:nvPr/>
        </p:nvGraphicFramePr>
        <p:xfrm>
          <a:off x="1676400" y="2667000"/>
          <a:ext cx="5103812" cy="1645892"/>
        </p:xfrm>
        <a:graphic>
          <a:graphicData uri="http://schemas.openxmlformats.org/presentationml/2006/ole">
            <mc:AlternateContent xmlns:mc="http://schemas.openxmlformats.org/markup-compatibility/2006">
              <mc:Choice xmlns:v="urn:schemas-microsoft-com:vml" Requires="v">
                <p:oleObj spid="_x0000_s90118" name="Equation" r:id="rId4" imgW="3289300" imgH="1054100" progId="Equation.3">
                  <p:embed/>
                </p:oleObj>
              </mc:Choice>
              <mc:Fallback>
                <p:oleObj name="Equation" r:id="rId4" imgW="3289300" imgH="10541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2667000"/>
                        <a:ext cx="5103812" cy="1645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6" name="Content Placeholder 2"/>
          <p:cNvSpPr txBox="1">
            <a:spLocks/>
          </p:cNvSpPr>
          <p:nvPr/>
        </p:nvSpPr>
        <p:spPr>
          <a:xfrm>
            <a:off x="228601" y="5105401"/>
            <a:ext cx="3429000" cy="457200"/>
          </a:xfrm>
          <a:prstGeom prst="rect">
            <a:avLst/>
          </a:prstGeom>
        </p:spPr>
        <p:txBody>
          <a:bodyPr vert="horz" lIns="91440" tIns="45720" rIns="91440" bIns="45720" rtlCol="0">
            <a:normAutofit fontScale="70000" lnSpcReduction="20000"/>
          </a:bodyPr>
          <a:lstStyle/>
          <a:p>
            <a:pPr marL="342900" marR="0" lvl="0" indent="-342900" algn="l" defTabSz="457200" rtl="0" eaLnBrk="1" fontAlgn="auto" latinLnBrk="0" hangingPunct="1">
              <a:lnSpc>
                <a:spcPct val="100000"/>
              </a:lnSpc>
              <a:spcBef>
                <a:spcPct val="20000"/>
              </a:spcBef>
              <a:spcAft>
                <a:spcPts val="600"/>
              </a:spcAft>
              <a:buClrTx/>
              <a:buSzTx/>
              <a:buFont typeface="Arial"/>
              <a:buNone/>
              <a:tabLst/>
              <a:defRPr/>
            </a:pPr>
            <a:r>
              <a:rPr kumimoji="0" lang="en-US" sz="3200" b="0" i="0" u="none" strike="noStrike" kern="1200" cap="none" spc="0" normalizeH="0" baseline="0" noProof="0" dirty="0" smtClean="0">
                <a:ln>
                  <a:noFill/>
                </a:ln>
                <a:solidFill>
                  <a:schemeClr val="tx1"/>
                </a:solidFill>
                <a:effectLst/>
                <a:uLnTx/>
                <a:uFillTx/>
                <a:latin typeface="Comic Sans MS"/>
                <a:ea typeface="+mn-ea"/>
                <a:cs typeface="Comic Sans MS"/>
              </a:rPr>
              <a:t>Example: R = 4 grating:</a:t>
            </a:r>
          </a:p>
          <a:p>
            <a:pPr marL="342900" marR="0" lvl="0" indent="-342900" algn="l" defTabSz="457200" rtl="0" eaLnBrk="1" fontAlgn="auto" latinLnBrk="0" hangingPunct="1">
              <a:lnSpc>
                <a:spcPct val="100000"/>
              </a:lnSpc>
              <a:spcBef>
                <a:spcPct val="20000"/>
              </a:spcBef>
              <a:spcAft>
                <a:spcPts val="600"/>
              </a:spcAft>
              <a:buClrTx/>
              <a:buSzTx/>
              <a:buFont typeface="Arial"/>
              <a:buNone/>
              <a:tabLst/>
              <a:defRPr/>
            </a:pPr>
            <a:endParaRPr kumimoji="0" lang="en-US" sz="3200" b="0" i="0" u="none" strike="noStrike" kern="1200" cap="none" spc="0" normalizeH="0" baseline="0" noProof="0" dirty="0" smtClean="0">
              <a:ln>
                <a:noFill/>
              </a:ln>
              <a:solidFill>
                <a:schemeClr val="tx1"/>
              </a:solidFill>
              <a:effectLst/>
              <a:uLnTx/>
              <a:uFillTx/>
              <a:latin typeface="Comic Sans MS"/>
              <a:ea typeface="+mn-ea"/>
              <a:cs typeface="Comic Sans MS"/>
            </a:endParaRPr>
          </a:p>
          <a:p>
            <a:pPr marL="342900" marR="0" lvl="0" indent="-342900" algn="l" defTabSz="457200" rtl="0" eaLnBrk="1" fontAlgn="auto" latinLnBrk="0" hangingPunct="1">
              <a:lnSpc>
                <a:spcPct val="100000"/>
              </a:lnSpc>
              <a:spcBef>
                <a:spcPct val="20000"/>
              </a:spcBef>
              <a:spcAft>
                <a:spcPts val="600"/>
              </a:spcAft>
              <a:buClrTx/>
              <a:buSzTx/>
              <a:buFont typeface="Arial"/>
              <a:buNone/>
              <a:tabLst/>
              <a:defRPr/>
            </a:pPr>
            <a:endParaRPr kumimoji="0" lang="en-US" sz="3200" b="0" i="0" u="none" strike="noStrike" kern="1200" cap="none" spc="0" normalizeH="0" baseline="0" noProof="0" dirty="0" smtClean="0">
              <a:ln>
                <a:noFill/>
              </a:ln>
              <a:solidFill>
                <a:schemeClr val="tx1"/>
              </a:solidFill>
              <a:effectLst/>
              <a:uLnTx/>
              <a:uFillTx/>
              <a:latin typeface="Comic Sans MS"/>
              <a:ea typeface="+mn-ea"/>
              <a:cs typeface="Comic Sans MS"/>
            </a:endParaRPr>
          </a:p>
        </p:txBody>
      </p:sp>
      <p:graphicFrame>
        <p:nvGraphicFramePr>
          <p:cNvPr id="87043" name="Object 3"/>
          <p:cNvGraphicFramePr>
            <a:graphicFrameLocks noChangeAspect="1"/>
          </p:cNvGraphicFramePr>
          <p:nvPr/>
        </p:nvGraphicFramePr>
        <p:xfrm>
          <a:off x="304800" y="5638801"/>
          <a:ext cx="2774726" cy="609599"/>
        </p:xfrm>
        <a:graphic>
          <a:graphicData uri="http://schemas.openxmlformats.org/presentationml/2006/ole">
            <mc:AlternateContent xmlns:mc="http://schemas.openxmlformats.org/markup-compatibility/2006">
              <mc:Choice xmlns:v="urn:schemas-microsoft-com:vml" Requires="v">
                <p:oleObj spid="_x0000_s90119" name="Equation" r:id="rId6" imgW="1676400" imgH="368300" progId="Equation.3">
                  <p:embed/>
                </p:oleObj>
              </mc:Choice>
              <mc:Fallback>
                <p:oleObj name="Equation" r:id="rId6" imgW="1676400" imgH="3683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 y="5638801"/>
                        <a:ext cx="2774726" cy="609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566812091"/>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Characteristics of </a:t>
            </a:r>
            <a:r>
              <a:rPr lang="en-US" dirty="0" err="1" smtClean="0"/>
              <a:t>Echelle</a:t>
            </a:r>
            <a:r>
              <a:rPr lang="en-US" dirty="0" smtClean="0"/>
              <a:t> grating</a:t>
            </a:r>
            <a:endParaRPr lang="en-US" dirty="0"/>
          </a:p>
        </p:txBody>
      </p:sp>
      <p:sp>
        <p:nvSpPr>
          <p:cNvPr id="13" name="Content Placeholder 2"/>
          <p:cNvSpPr>
            <a:spLocks noGrp="1"/>
          </p:cNvSpPr>
          <p:nvPr>
            <p:ph idx="1"/>
          </p:nvPr>
        </p:nvSpPr>
        <p:spPr>
          <a:xfrm>
            <a:off x="457200" y="1600201"/>
            <a:ext cx="8229600" cy="2712691"/>
          </a:xfrm>
        </p:spPr>
        <p:txBody>
          <a:bodyPr>
            <a:normAutofit fontScale="70000" lnSpcReduction="20000"/>
          </a:bodyPr>
          <a:lstStyle/>
          <a:p>
            <a:r>
              <a:rPr lang="en-US" dirty="0" smtClean="0"/>
              <a:t>High dispersion -&gt; high resolution</a:t>
            </a:r>
          </a:p>
          <a:p>
            <a:r>
              <a:rPr lang="en-US" dirty="0" smtClean="0"/>
              <a:t>Spectrum becomes VERY long and efficiency drops because of blaze function</a:t>
            </a:r>
          </a:p>
          <a:p>
            <a:r>
              <a:rPr lang="en-US" dirty="0" smtClean="0"/>
              <a:t>Alternative: use at high order, e.g. </a:t>
            </a:r>
            <a:r>
              <a:rPr lang="en-US" i="1" dirty="0" err="1" smtClean="0"/>
              <a:t>m</a:t>
            </a:r>
            <a:r>
              <a:rPr lang="en-US" dirty="0" smtClean="0"/>
              <a:t> = 100 (</a:t>
            </a:r>
            <a:r>
              <a:rPr lang="en-US" i="1" dirty="0" err="1" smtClean="0">
                <a:latin typeface="Symbol" charset="2"/>
                <a:cs typeface="Symbol" charset="2"/>
              </a:rPr>
              <a:t>r</a:t>
            </a:r>
            <a:r>
              <a:rPr lang="en-US" dirty="0" smtClean="0"/>
              <a:t> = 30 </a:t>
            </a:r>
            <a:r>
              <a:rPr lang="en-US" dirty="0" err="1" smtClean="0"/>
              <a:t>gr</a:t>
            </a:r>
            <a:r>
              <a:rPr lang="en-US" dirty="0" smtClean="0"/>
              <a:t>/mm)</a:t>
            </a:r>
          </a:p>
          <a:p>
            <a:r>
              <a:rPr lang="en-US" dirty="0" smtClean="0"/>
              <a:t>-&gt; Orders overlap </a:t>
            </a:r>
            <a:r>
              <a:rPr lang="en-US" dirty="0" err="1" smtClean="0"/>
              <a:t>spacially</a:t>
            </a:r>
            <a:r>
              <a:rPr lang="en-US" dirty="0" smtClean="0"/>
              <a:t> and must be separated (filtering, pre-dispersion or cross-dispersion)</a:t>
            </a:r>
          </a:p>
          <a:p>
            <a:pPr>
              <a:buNone/>
            </a:pPr>
            <a:endParaRPr lang="en-US" dirty="0" smtClean="0"/>
          </a:p>
        </p:txBody>
      </p:sp>
      <p:sp>
        <p:nvSpPr>
          <p:cNvPr id="6" name="Content Placeholder 2"/>
          <p:cNvSpPr txBox="1">
            <a:spLocks/>
          </p:cNvSpPr>
          <p:nvPr/>
        </p:nvSpPr>
        <p:spPr>
          <a:xfrm>
            <a:off x="457199" y="4876800"/>
            <a:ext cx="8077199" cy="1676399"/>
          </a:xfrm>
          <a:prstGeom prst="rect">
            <a:avLst/>
          </a:prstGeom>
        </p:spPr>
        <p:txBody>
          <a:bodyPr vert="horz" lIns="91440" tIns="45720" rIns="91440" bIns="45720" rtlCol="0">
            <a:normAutofit fontScale="70000" lnSpcReduction="20000"/>
          </a:bodyPr>
          <a:lstStyle/>
          <a:p>
            <a:pPr marL="342900" marR="0" lvl="0" indent="-342900" algn="l" defTabSz="457200" rtl="0" eaLnBrk="1" fontAlgn="auto" latinLnBrk="0" hangingPunct="1">
              <a:lnSpc>
                <a:spcPct val="100000"/>
              </a:lnSpc>
              <a:spcBef>
                <a:spcPct val="20000"/>
              </a:spcBef>
              <a:spcAft>
                <a:spcPts val="600"/>
              </a:spcAft>
              <a:buClrTx/>
              <a:buSzTx/>
              <a:buFont typeface="Arial"/>
              <a:buNone/>
              <a:tabLst/>
              <a:defRPr/>
            </a:pPr>
            <a:r>
              <a:rPr kumimoji="0" lang="en-US" sz="3200" b="0" i="0" u="none" strike="noStrike" kern="1200" cap="none" spc="0" normalizeH="0" baseline="0" noProof="0" dirty="0" smtClean="0">
                <a:ln>
                  <a:noFill/>
                </a:ln>
                <a:solidFill>
                  <a:schemeClr val="tx1"/>
                </a:solidFill>
                <a:effectLst/>
                <a:uLnTx/>
                <a:uFillTx/>
                <a:latin typeface="Comic Sans MS"/>
                <a:ea typeface="+mn-ea"/>
                <a:cs typeface="Comic Sans MS"/>
              </a:rPr>
              <a:t>Free spectral range:</a:t>
            </a:r>
          </a:p>
          <a:p>
            <a:pPr marL="342900" marR="0" lvl="0" indent="-342900" algn="l" defTabSz="457200" rtl="0" eaLnBrk="1" fontAlgn="auto" latinLnBrk="0" hangingPunct="1">
              <a:lnSpc>
                <a:spcPct val="100000"/>
              </a:lnSpc>
              <a:spcBef>
                <a:spcPct val="20000"/>
              </a:spcBef>
              <a:spcAft>
                <a:spcPts val="600"/>
              </a:spcAft>
              <a:buClrTx/>
              <a:buSzTx/>
              <a:buFont typeface="Arial"/>
              <a:buNone/>
              <a:tabLst/>
              <a:defRPr/>
            </a:pPr>
            <a:endParaRPr lang="en-US" sz="3200" dirty="0" smtClean="0">
              <a:latin typeface="Comic Sans MS"/>
              <a:cs typeface="Comic Sans MS"/>
            </a:endParaRPr>
          </a:p>
          <a:p>
            <a:pPr marL="342900" marR="0" lvl="0" indent="-342900" algn="l" defTabSz="457200" rtl="0" eaLnBrk="1" fontAlgn="auto" latinLnBrk="0" hangingPunct="1">
              <a:lnSpc>
                <a:spcPct val="100000"/>
              </a:lnSpc>
              <a:spcBef>
                <a:spcPct val="20000"/>
              </a:spcBef>
              <a:spcAft>
                <a:spcPts val="600"/>
              </a:spcAft>
              <a:buClrTx/>
              <a:buSzTx/>
              <a:buFont typeface="Arial"/>
              <a:buNone/>
              <a:tabLst/>
              <a:defRPr/>
            </a:pPr>
            <a:endParaRPr kumimoji="0" lang="en-US" sz="3200" b="0" i="0" u="none" strike="noStrike" kern="1200" cap="none" spc="0" normalizeH="0" baseline="0" noProof="0" dirty="0" smtClean="0">
              <a:ln>
                <a:noFill/>
              </a:ln>
              <a:solidFill>
                <a:schemeClr val="tx1"/>
              </a:solidFill>
              <a:effectLst/>
              <a:uLnTx/>
              <a:uFillTx/>
              <a:latin typeface="Comic Sans MS"/>
              <a:ea typeface="+mn-ea"/>
              <a:cs typeface="Comic Sans MS"/>
            </a:endParaRPr>
          </a:p>
          <a:p>
            <a:pPr marL="342900" marR="0" lvl="0" indent="-342900" algn="l" defTabSz="457200" rtl="0" eaLnBrk="1" fontAlgn="auto" latinLnBrk="0" hangingPunct="1">
              <a:lnSpc>
                <a:spcPct val="100000"/>
              </a:lnSpc>
              <a:spcBef>
                <a:spcPct val="20000"/>
              </a:spcBef>
              <a:spcAft>
                <a:spcPts val="600"/>
              </a:spcAft>
              <a:buClrTx/>
              <a:buSzTx/>
              <a:buFont typeface="Arial"/>
              <a:buNone/>
              <a:tabLst/>
              <a:defRPr/>
            </a:pPr>
            <a:r>
              <a:rPr lang="en-US" sz="3200" dirty="0" smtClean="0">
                <a:latin typeface="Comic Sans MS"/>
                <a:cs typeface="Comic Sans MS"/>
              </a:rPr>
              <a:t>Numbers of orders for full ‘octave’:</a:t>
            </a:r>
            <a:endParaRPr kumimoji="0" lang="en-US" sz="3200" b="0" i="0" u="none" strike="noStrike" kern="1200" cap="none" spc="0" normalizeH="0" baseline="0" noProof="0" dirty="0" smtClean="0">
              <a:ln>
                <a:noFill/>
              </a:ln>
              <a:solidFill>
                <a:schemeClr val="tx1"/>
              </a:solidFill>
              <a:effectLst/>
              <a:uLnTx/>
              <a:uFillTx/>
              <a:latin typeface="Comic Sans MS"/>
              <a:ea typeface="+mn-ea"/>
              <a:cs typeface="Comic Sans MS"/>
            </a:endParaRPr>
          </a:p>
          <a:p>
            <a:pPr marL="342900" marR="0" lvl="0" indent="-342900" algn="l" defTabSz="457200" rtl="0" eaLnBrk="1" fontAlgn="auto" latinLnBrk="0" hangingPunct="1">
              <a:lnSpc>
                <a:spcPct val="100000"/>
              </a:lnSpc>
              <a:spcBef>
                <a:spcPct val="20000"/>
              </a:spcBef>
              <a:spcAft>
                <a:spcPts val="600"/>
              </a:spcAft>
              <a:buClrTx/>
              <a:buSzTx/>
              <a:buFont typeface="Arial"/>
              <a:buNone/>
              <a:tabLst/>
              <a:defRPr/>
            </a:pPr>
            <a:endParaRPr kumimoji="0" lang="en-US" sz="3200" b="0" i="0" u="none" strike="noStrike" kern="1200" cap="none" spc="0" normalizeH="0" baseline="0" noProof="0" dirty="0" smtClean="0">
              <a:ln>
                <a:noFill/>
              </a:ln>
              <a:solidFill>
                <a:schemeClr val="tx1"/>
              </a:solidFill>
              <a:effectLst/>
              <a:uLnTx/>
              <a:uFillTx/>
              <a:latin typeface="Comic Sans MS"/>
              <a:ea typeface="+mn-ea"/>
              <a:cs typeface="Comic Sans MS"/>
            </a:endParaRPr>
          </a:p>
          <a:p>
            <a:pPr marL="342900" marR="0" lvl="0" indent="-342900" algn="l" defTabSz="457200" rtl="0" eaLnBrk="1" fontAlgn="auto" latinLnBrk="0" hangingPunct="1">
              <a:lnSpc>
                <a:spcPct val="100000"/>
              </a:lnSpc>
              <a:spcBef>
                <a:spcPct val="20000"/>
              </a:spcBef>
              <a:spcAft>
                <a:spcPts val="600"/>
              </a:spcAft>
              <a:buClrTx/>
              <a:buSzTx/>
              <a:buFont typeface="Arial"/>
              <a:buNone/>
              <a:tabLst/>
              <a:defRPr/>
            </a:pPr>
            <a:endParaRPr kumimoji="0" lang="en-US" sz="3200" b="0" i="0" u="none" strike="noStrike" kern="1200" cap="none" spc="0" normalizeH="0" baseline="0" noProof="0" dirty="0" smtClean="0">
              <a:ln>
                <a:noFill/>
              </a:ln>
              <a:solidFill>
                <a:schemeClr val="tx1"/>
              </a:solidFill>
              <a:effectLst/>
              <a:uLnTx/>
              <a:uFillTx/>
              <a:latin typeface="Comic Sans MS"/>
              <a:ea typeface="+mn-ea"/>
              <a:cs typeface="Comic Sans MS"/>
            </a:endParaRPr>
          </a:p>
        </p:txBody>
      </p:sp>
      <p:graphicFrame>
        <p:nvGraphicFramePr>
          <p:cNvPr id="87043" name="Object 3"/>
          <p:cNvGraphicFramePr>
            <a:graphicFrameLocks noChangeAspect="1"/>
          </p:cNvGraphicFramePr>
          <p:nvPr/>
        </p:nvGraphicFramePr>
        <p:xfrm>
          <a:off x="3962400" y="4648200"/>
          <a:ext cx="1143000" cy="872588"/>
        </p:xfrm>
        <a:graphic>
          <a:graphicData uri="http://schemas.openxmlformats.org/presentationml/2006/ole">
            <mc:AlternateContent xmlns:mc="http://schemas.openxmlformats.org/markup-compatibility/2006">
              <mc:Choice xmlns:v="urn:schemas-microsoft-com:vml" Requires="v">
                <p:oleObj spid="_x0000_s91142" name="Equation" r:id="rId3" imgW="482600" imgH="368300" progId="Equation.3">
                  <p:embed/>
                </p:oleObj>
              </mc:Choice>
              <mc:Fallback>
                <p:oleObj name="Equation" r:id="rId3" imgW="482600" imgH="3683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4648200"/>
                        <a:ext cx="1143000" cy="872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88068" name="Object 4"/>
          <p:cNvGraphicFramePr>
            <a:graphicFrameLocks noChangeAspect="1"/>
          </p:cNvGraphicFramePr>
          <p:nvPr/>
        </p:nvGraphicFramePr>
        <p:xfrm>
          <a:off x="6186487" y="5832475"/>
          <a:ext cx="1052513" cy="873125"/>
        </p:xfrm>
        <a:graphic>
          <a:graphicData uri="http://schemas.openxmlformats.org/presentationml/2006/ole">
            <mc:AlternateContent xmlns:mc="http://schemas.openxmlformats.org/markup-compatibility/2006">
              <mc:Choice xmlns:v="urn:schemas-microsoft-com:vml" Requires="v">
                <p:oleObj spid="_x0000_s91143" name="Equation" r:id="rId5" imgW="444500" imgH="368300" progId="Equation.3">
                  <p:embed/>
                </p:oleObj>
              </mc:Choice>
              <mc:Fallback>
                <p:oleObj name="Equation" r:id="rId5" imgW="444500" imgH="3683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86487" y="5832475"/>
                        <a:ext cx="1052513" cy="87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734005861"/>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r>
              <a:rPr lang="en-US"/>
              <a:t>Multiple orders</a:t>
            </a:r>
          </a:p>
        </p:txBody>
      </p:sp>
      <p:sp>
        <p:nvSpPr>
          <p:cNvPr id="59395" name="Rectangle 3"/>
          <p:cNvSpPr>
            <a:spLocks noGrp="1" noChangeArrowheads="1"/>
          </p:cNvSpPr>
          <p:nvPr>
            <p:ph type="body" idx="1"/>
          </p:nvPr>
        </p:nvSpPr>
        <p:spPr>
          <a:xfrm>
            <a:off x="266700" y="1524000"/>
            <a:ext cx="3505200" cy="4953000"/>
          </a:xfrm>
        </p:spPr>
        <p:txBody>
          <a:bodyPr>
            <a:normAutofit fontScale="70000" lnSpcReduction="20000"/>
          </a:bodyPr>
          <a:lstStyle/>
          <a:p>
            <a:r>
              <a:rPr lang="en-US" dirty="0">
                <a:sym typeface="Symbol" pitchFamily="-65" charset="2"/>
              </a:rPr>
              <a:t>Many orders to cover desired </a:t>
            </a:r>
            <a:r>
              <a:rPr lang="en-US" i="1" dirty="0" err="1">
                <a:latin typeface="Symbol" pitchFamily="-65" charset="2"/>
                <a:sym typeface="Symbol" pitchFamily="-65" charset="2"/>
              </a:rPr>
              <a:t>ll</a:t>
            </a:r>
            <a:r>
              <a:rPr lang="en-US" i="1" dirty="0">
                <a:latin typeface="Symbol" pitchFamily="-65" charset="2"/>
                <a:sym typeface="Symbol" pitchFamily="-65" charset="2"/>
              </a:rPr>
              <a:t>:</a:t>
            </a:r>
            <a:r>
              <a:rPr lang="en-US" i="1" dirty="0"/>
              <a:t> Free </a:t>
            </a:r>
            <a:r>
              <a:rPr lang="en-US" dirty="0"/>
              <a:t>s</a:t>
            </a:r>
            <a:r>
              <a:rPr lang="en-US" i="1" dirty="0"/>
              <a:t>pectral </a:t>
            </a:r>
            <a:r>
              <a:rPr lang="en-US" dirty="0"/>
              <a:t>r</a:t>
            </a:r>
            <a:r>
              <a:rPr lang="en-US" i="1" dirty="0"/>
              <a:t>ange</a:t>
            </a:r>
            <a:r>
              <a:rPr lang="en-US" dirty="0"/>
              <a:t> </a:t>
            </a:r>
          </a:p>
          <a:p>
            <a:pPr>
              <a:buFontTx/>
              <a:buNone/>
            </a:pPr>
            <a:r>
              <a:rPr lang="en-US" i="1" dirty="0" smtClean="0">
                <a:latin typeface="Symbol" pitchFamily="-65" charset="2"/>
              </a:rPr>
              <a:t>	</a:t>
            </a:r>
            <a:r>
              <a:rPr lang="en-US" dirty="0" smtClean="0"/>
              <a:t>F</a:t>
            </a:r>
            <a:r>
              <a:rPr lang="en-US" i="1" baseline="-25000" dirty="0" smtClean="0">
                <a:latin typeface="Symbol" pitchFamily="-65" charset="2"/>
              </a:rPr>
              <a:t>l</a:t>
            </a:r>
            <a:r>
              <a:rPr lang="en-US" i="1" dirty="0" smtClean="0">
                <a:latin typeface="Symbol" pitchFamily="-65" charset="2"/>
              </a:rPr>
              <a:t>= </a:t>
            </a:r>
            <a:r>
              <a:rPr lang="en-US" i="1" dirty="0" err="1">
                <a:latin typeface="Symbol" pitchFamily="-65" charset="2"/>
              </a:rPr>
              <a:t>l</a:t>
            </a:r>
            <a:r>
              <a:rPr lang="en-US" i="1" dirty="0" err="1">
                <a:latin typeface="Times New Roman" pitchFamily="-65" charset="0"/>
              </a:rPr>
              <a:t>/m</a:t>
            </a:r>
            <a:endParaRPr lang="en-US" dirty="0"/>
          </a:p>
          <a:p>
            <a:r>
              <a:rPr lang="en-US" dirty="0"/>
              <a:t>Orders lie on top of each other</a:t>
            </a:r>
            <a:r>
              <a:rPr lang="en-US" dirty="0">
                <a:sym typeface="Symbol" pitchFamily="-65" charset="2"/>
              </a:rPr>
              <a:t>:</a:t>
            </a:r>
          </a:p>
          <a:p>
            <a:pPr>
              <a:buFontTx/>
              <a:buNone/>
            </a:pPr>
            <a:r>
              <a:rPr lang="en-US" dirty="0">
                <a:latin typeface="Symbol" pitchFamily="-65" charset="2"/>
                <a:sym typeface="Symbol" pitchFamily="-65" charset="2"/>
              </a:rPr>
              <a:t>	</a:t>
            </a:r>
            <a:r>
              <a:rPr lang="en-US" i="1" dirty="0" err="1">
                <a:latin typeface="Symbol" pitchFamily="-65" charset="2"/>
                <a:sym typeface="Symbol" pitchFamily="-65" charset="2"/>
              </a:rPr>
              <a:t>l</a:t>
            </a:r>
            <a:r>
              <a:rPr lang="en-US" i="1" dirty="0" err="1">
                <a:latin typeface="Times New Roman" pitchFamily="-65" charset="0"/>
                <a:sym typeface="Symbol" pitchFamily="-65" charset="2"/>
              </a:rPr>
              <a:t>(m</a:t>
            </a:r>
            <a:r>
              <a:rPr lang="en-US" i="1" dirty="0">
                <a:latin typeface="Times New Roman" pitchFamily="-65" charset="0"/>
                <a:sym typeface="Symbol" pitchFamily="-65" charset="2"/>
              </a:rPr>
              <a:t>) =</a:t>
            </a:r>
            <a:r>
              <a:rPr lang="en-US" i="1" dirty="0">
                <a:sym typeface="Symbol" pitchFamily="-65" charset="2"/>
              </a:rPr>
              <a:t> </a:t>
            </a:r>
            <a:r>
              <a:rPr lang="en-US" i="1" dirty="0" err="1">
                <a:latin typeface="Symbol" pitchFamily="-65" charset="2"/>
                <a:sym typeface="Symbol" pitchFamily="-65" charset="2"/>
              </a:rPr>
              <a:t>l</a:t>
            </a:r>
            <a:r>
              <a:rPr lang="en-US" i="1" dirty="0" err="1">
                <a:latin typeface="Times New Roman" pitchFamily="-65" charset="0"/>
                <a:sym typeface="Symbol" pitchFamily="-65" charset="2"/>
              </a:rPr>
              <a:t>(n)</a:t>
            </a:r>
            <a:r>
              <a:rPr lang="en-US" i="1" dirty="0">
                <a:latin typeface="Times New Roman" pitchFamily="-65" charset="0"/>
                <a:sym typeface="Symbol" pitchFamily="-65" charset="2"/>
              </a:rPr>
              <a:t> (</a:t>
            </a:r>
            <a:r>
              <a:rPr lang="en-US" i="1" dirty="0" err="1">
                <a:latin typeface="Times New Roman" pitchFamily="-65" charset="0"/>
                <a:sym typeface="Symbol" pitchFamily="-65" charset="2"/>
              </a:rPr>
              <a:t>n/m</a:t>
            </a:r>
            <a:r>
              <a:rPr lang="en-US" i="1" dirty="0">
                <a:latin typeface="Times New Roman" pitchFamily="-65" charset="0"/>
                <a:sym typeface="Symbol" pitchFamily="-65" charset="2"/>
              </a:rPr>
              <a:t>)</a:t>
            </a:r>
            <a:endParaRPr lang="en-US" dirty="0">
              <a:sym typeface="Symbol" pitchFamily="-65" charset="2"/>
            </a:endParaRPr>
          </a:p>
          <a:p>
            <a:r>
              <a:rPr lang="en-US" dirty="0">
                <a:sym typeface="Symbol" pitchFamily="-65" charset="2"/>
              </a:rPr>
              <a:t>Solution:</a:t>
            </a:r>
          </a:p>
          <a:p>
            <a:pPr lvl="1"/>
            <a:r>
              <a:rPr lang="en-US" dirty="0">
                <a:sym typeface="Symbol" pitchFamily="-65" charset="2"/>
              </a:rPr>
              <a:t>use narrow </a:t>
            </a:r>
            <a:r>
              <a:rPr lang="en-US" dirty="0" err="1">
                <a:sym typeface="Symbol" pitchFamily="-65" charset="2"/>
              </a:rPr>
              <a:t>passband</a:t>
            </a:r>
            <a:r>
              <a:rPr lang="en-US" dirty="0">
                <a:sym typeface="Symbol" pitchFamily="-65" charset="2"/>
              </a:rPr>
              <a:t> filter to isolate one order at a time</a:t>
            </a:r>
          </a:p>
          <a:p>
            <a:pPr lvl="1"/>
            <a:r>
              <a:rPr lang="en-US" dirty="0">
                <a:sym typeface="Symbol" pitchFamily="-65" charset="2"/>
              </a:rPr>
              <a:t>cross-disperse to fill detector with many orders at once</a:t>
            </a:r>
          </a:p>
        </p:txBody>
      </p:sp>
      <p:pic>
        <p:nvPicPr>
          <p:cNvPr id="59398" name="Picture 6"/>
          <p:cNvPicPr>
            <a:picLocks noChangeAspect="1" noChangeArrowheads="1"/>
          </p:cNvPicPr>
          <p:nvPr/>
        </p:nvPicPr>
        <p:blipFill>
          <a:blip r:embed="rId2"/>
          <a:srcRect/>
          <a:stretch>
            <a:fillRect/>
          </a:stretch>
        </p:blipFill>
        <p:spPr bwMode="auto">
          <a:xfrm>
            <a:off x="3771900" y="1295400"/>
            <a:ext cx="5372100" cy="4443413"/>
          </a:xfrm>
          <a:prstGeom prst="rect">
            <a:avLst/>
          </a:prstGeom>
          <a:noFill/>
          <a:ln w="9525">
            <a:noFill/>
            <a:miter lim="800000"/>
            <a:headEnd/>
            <a:tailEnd/>
          </a:ln>
        </p:spPr>
      </p:pic>
      <p:sp>
        <p:nvSpPr>
          <p:cNvPr id="59399" name="Rectangle 7"/>
          <p:cNvSpPr>
            <a:spLocks noChangeArrowheads="1"/>
          </p:cNvSpPr>
          <p:nvPr/>
        </p:nvSpPr>
        <p:spPr bwMode="auto">
          <a:xfrm>
            <a:off x="4114800" y="5943600"/>
            <a:ext cx="4800600" cy="685800"/>
          </a:xfrm>
          <a:prstGeom prst="rect">
            <a:avLst/>
          </a:prstGeom>
          <a:noFill/>
          <a:ln w="12700">
            <a:noFill/>
            <a:miter lim="800000"/>
            <a:headEnd/>
            <a:tailEnd/>
          </a:ln>
          <a:effectLst/>
        </p:spPr>
        <p:txBody>
          <a:bodyPr lIns="90488" tIns="44450" rIns="90488" bIns="44450">
            <a:prstTxWarp prst="textNoShape">
              <a:avLst/>
            </a:prstTxWarp>
          </a:bodyPr>
          <a:lstStyle/>
          <a:p>
            <a:pPr marL="342900" indent="-342900" defTabSz="762000">
              <a:spcBef>
                <a:spcPct val="20000"/>
              </a:spcBef>
              <a:buSzPct val="100000"/>
            </a:pPr>
            <a:r>
              <a:rPr lang="en-US" sz="2400" dirty="0">
                <a:sym typeface="Symbol" pitchFamily="-65" charset="2"/>
              </a:rPr>
              <a:t>Cross dispersion may use prisms or low dispersion grating</a:t>
            </a:r>
          </a:p>
        </p:txBody>
      </p:sp>
      <p:cxnSp>
        <p:nvCxnSpPr>
          <p:cNvPr id="7" name="Straight Connector 6"/>
          <p:cNvCxnSpPr/>
          <p:nvPr/>
        </p:nvCxnSpPr>
        <p:spPr>
          <a:xfrm rot="5400000">
            <a:off x="4938713" y="2956719"/>
            <a:ext cx="3078162" cy="1588"/>
          </a:xfrm>
          <a:prstGeom prst="line">
            <a:avLst/>
          </a:prstGeom>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6400800" y="2401669"/>
            <a:ext cx="1903412" cy="646331"/>
          </a:xfrm>
          <a:prstGeom prst="rect">
            <a:avLst/>
          </a:prstGeom>
          <a:noFill/>
        </p:spPr>
        <p:txBody>
          <a:bodyPr wrap="square" rtlCol="0">
            <a:spAutoFit/>
          </a:bodyPr>
          <a:lstStyle/>
          <a:p>
            <a:r>
              <a:rPr lang="en-US" dirty="0" smtClean="0">
                <a:solidFill>
                  <a:schemeClr val="accent1"/>
                </a:solidFill>
              </a:rPr>
              <a:t>Blaze condition fulfilled</a:t>
            </a:r>
            <a:endParaRPr lang="en-US" dirty="0">
              <a:solidFill>
                <a:schemeClr val="accent1"/>
              </a:solidFill>
            </a:endParaRPr>
          </a:p>
        </p:txBody>
      </p:sp>
    </p:spTree>
    <p:extLst>
      <p:ext uri="{BB962C8B-B14F-4D97-AF65-F5344CB8AC3E}">
        <p14:creationId xmlns:p14="http://schemas.microsoft.com/office/powerpoint/2010/main" val="3817417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8600" y="0"/>
            <a:ext cx="10256921" cy="6858000"/>
          </a:xfrm>
          <a:prstGeom prst="rect">
            <a:avLst/>
          </a:prstGeom>
        </p:spPr>
      </p:pic>
      <p:sp>
        <p:nvSpPr>
          <p:cNvPr id="7" name="Rectangle 6"/>
          <p:cNvSpPr/>
          <p:nvPr/>
        </p:nvSpPr>
        <p:spPr>
          <a:xfrm>
            <a:off x="3810000" y="2438400"/>
            <a:ext cx="152400" cy="304800"/>
          </a:xfrm>
          <a:prstGeom prst="rect">
            <a:avLst/>
          </a:prstGeom>
          <a:noFill/>
          <a:ln w="38100" cap="flat" cmpd="sng" algn="ctr">
            <a:solidFill>
              <a:schemeClr val="bg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Subtitle 5"/>
          <p:cNvSpPr>
            <a:spLocks noGrp="1"/>
          </p:cNvSpPr>
          <p:nvPr>
            <p:ph type="subTitle" idx="1"/>
          </p:nvPr>
        </p:nvSpPr>
        <p:spPr>
          <a:xfrm>
            <a:off x="2895600" y="1981200"/>
            <a:ext cx="6400800" cy="1752600"/>
          </a:xfrm>
        </p:spPr>
        <p:txBody>
          <a:bodyPr>
            <a:normAutofit/>
          </a:bodyPr>
          <a:lstStyle/>
          <a:p>
            <a:r>
              <a:rPr lang="en-US" sz="2400" dirty="0" smtClean="0">
                <a:solidFill>
                  <a:schemeClr val="bg1"/>
                </a:solidFill>
              </a:rPr>
              <a:t>Monochromatic image of the slit</a:t>
            </a:r>
            <a:endParaRPr lang="en-US" sz="2400" dirty="0">
              <a:solidFill>
                <a:schemeClr val="bg1"/>
              </a:solidFill>
            </a:endParaRPr>
          </a:p>
        </p:txBody>
      </p:sp>
      <p:sp>
        <p:nvSpPr>
          <p:cNvPr id="8" name="TextBox 7"/>
          <p:cNvSpPr txBox="1"/>
          <p:nvPr/>
        </p:nvSpPr>
        <p:spPr>
          <a:xfrm>
            <a:off x="533400" y="4888468"/>
            <a:ext cx="4419600" cy="369332"/>
          </a:xfrm>
          <a:prstGeom prst="rect">
            <a:avLst/>
          </a:prstGeom>
          <a:noFill/>
        </p:spPr>
        <p:txBody>
          <a:bodyPr wrap="square" rtlCol="0">
            <a:spAutoFit/>
          </a:bodyPr>
          <a:lstStyle/>
          <a:p>
            <a:r>
              <a:rPr lang="en-US" b="1" dirty="0" smtClean="0">
                <a:solidFill>
                  <a:srgbClr val="FFFFFF"/>
                </a:solidFill>
              </a:rPr>
              <a:t>Main dispersion (</a:t>
            </a:r>
            <a:r>
              <a:rPr lang="en-US" b="1" dirty="0" err="1" smtClean="0">
                <a:solidFill>
                  <a:srgbClr val="FFFFFF"/>
                </a:solidFill>
              </a:rPr>
              <a:t>echelle</a:t>
            </a:r>
            <a:r>
              <a:rPr lang="en-US" b="1" dirty="0" smtClean="0">
                <a:solidFill>
                  <a:srgbClr val="FFFFFF"/>
                </a:solidFill>
              </a:rPr>
              <a:t> grating) -&gt;</a:t>
            </a:r>
            <a:endParaRPr lang="en-US" b="1" dirty="0">
              <a:solidFill>
                <a:srgbClr val="FFFFFF"/>
              </a:solidFill>
            </a:endParaRPr>
          </a:p>
        </p:txBody>
      </p:sp>
      <p:sp>
        <p:nvSpPr>
          <p:cNvPr id="9" name="TextBox 8"/>
          <p:cNvSpPr txBox="1"/>
          <p:nvPr/>
        </p:nvSpPr>
        <p:spPr>
          <a:xfrm rot="16200000">
            <a:off x="-1796534" y="2558534"/>
            <a:ext cx="4419600" cy="369332"/>
          </a:xfrm>
          <a:prstGeom prst="rect">
            <a:avLst/>
          </a:prstGeom>
          <a:noFill/>
        </p:spPr>
        <p:txBody>
          <a:bodyPr wrap="square" rtlCol="0">
            <a:spAutoFit/>
          </a:bodyPr>
          <a:lstStyle/>
          <a:p>
            <a:r>
              <a:rPr lang="en-US" b="1" dirty="0" smtClean="0">
                <a:solidFill>
                  <a:srgbClr val="FFFFFF"/>
                </a:solidFill>
              </a:rPr>
              <a:t>Cross dispersion (prism, </a:t>
            </a:r>
            <a:r>
              <a:rPr lang="en-US" b="1" dirty="0" err="1" smtClean="0">
                <a:solidFill>
                  <a:srgbClr val="FFFFFF"/>
                </a:solidFill>
              </a:rPr>
              <a:t>grism</a:t>
            </a:r>
            <a:r>
              <a:rPr lang="en-US" b="1" dirty="0" smtClean="0">
                <a:solidFill>
                  <a:srgbClr val="FFFFFF"/>
                </a:solidFill>
              </a:rPr>
              <a:t>, grating) -&gt;</a:t>
            </a:r>
            <a:endParaRPr lang="en-US" b="1" dirty="0">
              <a:solidFill>
                <a:srgbClr val="FFFFFF"/>
              </a:solidFill>
            </a:endParaRPr>
          </a:p>
        </p:txBody>
      </p:sp>
    </p:spTree>
    <p:extLst>
      <p:ext uri="{BB962C8B-B14F-4D97-AF65-F5344CB8AC3E}">
        <p14:creationId xmlns:p14="http://schemas.microsoft.com/office/powerpoint/2010/main" val="237013856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Wavelength or frequency?</a:t>
            </a:r>
            <a:endParaRPr lang="en-US" dirty="0"/>
          </a:p>
        </p:txBody>
      </p:sp>
      <p:sp>
        <p:nvSpPr>
          <p:cNvPr id="3" name="Content Placeholder 2"/>
          <p:cNvSpPr>
            <a:spLocks noGrp="1"/>
          </p:cNvSpPr>
          <p:nvPr>
            <p:ph idx="1"/>
          </p:nvPr>
        </p:nvSpPr>
        <p:spPr>
          <a:xfrm>
            <a:off x="457200" y="1600200"/>
            <a:ext cx="4114800" cy="4038599"/>
          </a:xfrm>
        </p:spPr>
        <p:txBody>
          <a:bodyPr>
            <a:normAutofit fontScale="92500"/>
          </a:bodyPr>
          <a:lstStyle/>
          <a:p>
            <a:pPr>
              <a:buNone/>
            </a:pPr>
            <a:r>
              <a:rPr lang="en-US" sz="2400" dirty="0" smtClean="0"/>
              <a:t>Frequency (</a:t>
            </a:r>
            <a:r>
              <a:rPr lang="en-US" sz="2400" dirty="0" err="1" smtClean="0">
                <a:latin typeface="Symbol" charset="2"/>
                <a:cs typeface="Symbol" charset="2"/>
              </a:rPr>
              <a:t>n</a:t>
            </a:r>
            <a:r>
              <a:rPr lang="en-US" sz="2400" dirty="0" smtClean="0"/>
              <a:t>, </a:t>
            </a:r>
            <a:r>
              <a:rPr lang="en-US" sz="2400" dirty="0" err="1" smtClean="0">
                <a:latin typeface="Symbol" charset="2"/>
                <a:cs typeface="Symbol" charset="2"/>
              </a:rPr>
              <a:t>w</a:t>
            </a:r>
            <a:r>
              <a:rPr lang="en-US" sz="2400" dirty="0" smtClean="0"/>
              <a:t>), associated to time-evolution of E-field</a:t>
            </a:r>
          </a:p>
          <a:p>
            <a:r>
              <a:rPr lang="en-US" sz="2400" dirty="0" smtClean="0"/>
              <a:t>Fixed location (detect oscillation amplitude as a function of time)</a:t>
            </a:r>
          </a:p>
          <a:p>
            <a:r>
              <a:rPr lang="en-US" sz="2400" dirty="0" smtClean="0"/>
              <a:t>Need for precise clock (time metric)</a:t>
            </a:r>
          </a:p>
          <a:p>
            <a:r>
              <a:rPr lang="en-US" sz="2400" dirty="0" smtClean="0"/>
              <a:t>Need for time resolution (or other tricks, e.g. heterodyne detection)</a:t>
            </a:r>
          </a:p>
        </p:txBody>
      </p:sp>
      <p:sp>
        <p:nvSpPr>
          <p:cNvPr id="8" name="Content Placeholder 2"/>
          <p:cNvSpPr txBox="1">
            <a:spLocks/>
          </p:cNvSpPr>
          <p:nvPr/>
        </p:nvSpPr>
        <p:spPr>
          <a:xfrm>
            <a:off x="4572000" y="1600200"/>
            <a:ext cx="4114800" cy="4343400"/>
          </a:xfrm>
          <a:prstGeom prst="rect">
            <a:avLst/>
          </a:prstGeom>
        </p:spPr>
        <p:txBody>
          <a:bodyPr vert="horz" lIns="91440" tIns="45720" rIns="91440" bIns="45720" rtlCol="0">
            <a:normAutofit fontScale="92500"/>
          </a:bodyPr>
          <a:lstStyle/>
          <a:p>
            <a:pPr marL="342900" marR="0" lvl="0" indent="-342900" algn="l" defTabSz="457200" rtl="0" eaLnBrk="1" fontAlgn="auto" latinLnBrk="0" hangingPunct="1">
              <a:lnSpc>
                <a:spcPct val="100000"/>
              </a:lnSpc>
              <a:spcBef>
                <a:spcPct val="20000"/>
              </a:spcBef>
              <a:spcAft>
                <a:spcPts val="600"/>
              </a:spcAft>
              <a:buClrTx/>
              <a:buSzTx/>
              <a:buFont typeface="Arial"/>
              <a:buNone/>
              <a:tabLst/>
              <a:defRPr/>
            </a:pPr>
            <a:r>
              <a:rPr kumimoji="0" lang="en-US" sz="2400" b="0" i="0" u="none" strike="noStrike" kern="1200" cap="none" spc="0" normalizeH="0" baseline="0" noProof="0" dirty="0" smtClean="0">
                <a:ln>
                  <a:noFill/>
                </a:ln>
                <a:solidFill>
                  <a:schemeClr val="tx1"/>
                </a:solidFill>
                <a:effectLst/>
                <a:uLnTx/>
                <a:uFillTx/>
                <a:latin typeface="Comic Sans MS"/>
                <a:ea typeface="+mn-ea"/>
                <a:cs typeface="Comic Sans MS"/>
              </a:rPr>
              <a:t>Wavelength (</a:t>
            </a:r>
            <a:r>
              <a:rPr kumimoji="0" lang="en-US" sz="2400" b="0" i="0" u="none" strike="noStrike" kern="1200" cap="none" spc="0" normalizeH="0" baseline="0" noProof="0" dirty="0" err="1" smtClean="0">
                <a:ln>
                  <a:noFill/>
                </a:ln>
                <a:solidFill>
                  <a:schemeClr val="tx1"/>
                </a:solidFill>
                <a:effectLst/>
                <a:uLnTx/>
                <a:uFillTx/>
                <a:latin typeface="Symbol" charset="2"/>
                <a:ea typeface="+mn-ea"/>
                <a:cs typeface="Symbol" charset="2"/>
              </a:rPr>
              <a:t>l</a:t>
            </a:r>
            <a:r>
              <a:rPr kumimoji="0" lang="en-US" sz="2400" b="0" i="0" u="none" strike="noStrike" kern="1200" cap="none" spc="0" normalizeH="0" baseline="0" noProof="0" dirty="0" smtClean="0">
                <a:ln>
                  <a:noFill/>
                </a:ln>
                <a:solidFill>
                  <a:schemeClr val="tx1"/>
                </a:solidFill>
                <a:effectLst/>
                <a:uLnTx/>
                <a:uFillTx/>
                <a:latin typeface="Comic Sans MS"/>
                <a:ea typeface="+mn-ea"/>
                <a:cs typeface="Comic Sans MS"/>
              </a:rPr>
              <a:t>, </a:t>
            </a:r>
            <a:r>
              <a:rPr kumimoji="0" lang="en-US" sz="2400" b="0" i="0" u="none" strike="noStrike" kern="1200" cap="none" spc="0" normalizeH="0" baseline="0" noProof="0" dirty="0" err="1" smtClean="0">
                <a:ln>
                  <a:noFill/>
                </a:ln>
                <a:solidFill>
                  <a:schemeClr val="tx1"/>
                </a:solidFill>
                <a:effectLst/>
                <a:uLnTx/>
                <a:uFillTx/>
                <a:latin typeface="Comic Sans MS"/>
                <a:ea typeface="+mn-ea"/>
                <a:cs typeface="Comic Sans MS"/>
              </a:rPr>
              <a:t>k</a:t>
            </a:r>
            <a:r>
              <a:rPr kumimoji="0" lang="en-US" sz="2400" b="0" i="0" u="none" strike="noStrike" kern="1200" cap="none" spc="0" normalizeH="0" baseline="0" noProof="0" dirty="0" smtClean="0">
                <a:ln>
                  <a:noFill/>
                </a:ln>
                <a:solidFill>
                  <a:schemeClr val="tx1"/>
                </a:solidFill>
                <a:effectLst/>
                <a:uLnTx/>
                <a:uFillTx/>
                <a:latin typeface="Comic Sans MS"/>
                <a:ea typeface="+mn-ea"/>
                <a:cs typeface="Comic Sans MS"/>
              </a:rPr>
              <a:t>),</a:t>
            </a:r>
            <a:r>
              <a:rPr kumimoji="0" lang="en-US" sz="2400" b="0" i="0" u="none" strike="noStrike" kern="1200" cap="none" spc="0" normalizeH="0" noProof="0" dirty="0" smtClean="0">
                <a:ln>
                  <a:noFill/>
                </a:ln>
                <a:solidFill>
                  <a:schemeClr val="tx1"/>
                </a:solidFill>
                <a:effectLst/>
                <a:uLnTx/>
                <a:uFillTx/>
                <a:latin typeface="Comic Sans MS"/>
                <a:ea typeface="+mn-ea"/>
                <a:cs typeface="Comic Sans MS"/>
              </a:rPr>
              <a:t> represents light propagation in space</a:t>
            </a:r>
            <a:endParaRPr kumimoji="0" lang="en-US" sz="2400" b="0" i="0" u="none" strike="noStrike" kern="1200" cap="none" spc="0" normalizeH="0" baseline="0" noProof="0" dirty="0" smtClean="0">
              <a:ln>
                <a:noFill/>
              </a:ln>
              <a:solidFill>
                <a:schemeClr val="tx1"/>
              </a:solidFill>
              <a:effectLst/>
              <a:uLnTx/>
              <a:uFillTx/>
              <a:latin typeface="Comic Sans MS"/>
              <a:ea typeface="+mn-ea"/>
              <a:cs typeface="Comic Sans MS"/>
            </a:endParaRPr>
          </a:p>
          <a:p>
            <a:pPr marL="342900" marR="0" lvl="0" indent="-342900" algn="l" defTabSz="457200" rtl="0" eaLnBrk="1" fontAlgn="auto" latinLnBrk="0" hangingPunct="1">
              <a:lnSpc>
                <a:spcPct val="100000"/>
              </a:lnSpc>
              <a:spcBef>
                <a:spcPct val="20000"/>
              </a:spcBef>
              <a:spcAft>
                <a:spcPts val="600"/>
              </a:spcAft>
              <a:buClrTx/>
              <a:buSzTx/>
              <a:buFont typeface="Arial"/>
              <a:buChar char="•"/>
              <a:tabLst/>
              <a:defRPr/>
            </a:pPr>
            <a:r>
              <a:rPr kumimoji="0" lang="en-US" sz="2400" b="0" i="0" u="none" strike="noStrike" kern="1200" cap="none" spc="0" normalizeH="0" baseline="0" noProof="0" dirty="0" smtClean="0">
                <a:ln>
                  <a:noFill/>
                </a:ln>
                <a:solidFill>
                  <a:schemeClr val="tx1"/>
                </a:solidFill>
                <a:effectLst/>
                <a:uLnTx/>
                <a:uFillTx/>
                <a:latin typeface="Comic Sans MS"/>
                <a:ea typeface="+mn-ea"/>
                <a:cs typeface="Comic Sans MS"/>
              </a:rPr>
              <a:t>Fixed time (project wave into physical</a:t>
            </a:r>
            <a:r>
              <a:rPr lang="en-US" sz="2400" dirty="0" smtClean="0">
                <a:latin typeface="Comic Sans MS"/>
                <a:cs typeface="Comic Sans MS"/>
              </a:rPr>
              <a:t> </a:t>
            </a:r>
            <a:r>
              <a:rPr kumimoji="0" lang="en-US" sz="2400" b="0" i="0" u="none" strike="noStrike" kern="1200" cap="none" spc="0" normalizeH="0" baseline="0" noProof="0" dirty="0" smtClean="0">
                <a:ln>
                  <a:noFill/>
                </a:ln>
                <a:solidFill>
                  <a:schemeClr val="tx1"/>
                </a:solidFill>
                <a:effectLst/>
                <a:uLnTx/>
                <a:uFillTx/>
                <a:latin typeface="Comic Sans MS"/>
                <a:ea typeface="+mn-ea"/>
                <a:cs typeface="Comic Sans MS"/>
              </a:rPr>
              <a:t>space or </a:t>
            </a:r>
            <a:r>
              <a:rPr lang="en-US" sz="2400" noProof="0" dirty="0" smtClean="0">
                <a:solidFill>
                  <a:srgbClr val="FF0000"/>
                </a:solidFill>
                <a:latin typeface="Comic Sans MS"/>
                <a:cs typeface="Comic Sans MS"/>
              </a:rPr>
              <a:t>spatially</a:t>
            </a:r>
            <a:r>
              <a:rPr lang="en-US" sz="2400" noProof="0" dirty="0" smtClean="0">
                <a:latin typeface="Comic Sans MS"/>
                <a:cs typeface="Comic Sans MS"/>
              </a:rPr>
              <a:t> separate various spectral components</a:t>
            </a:r>
            <a:r>
              <a:rPr kumimoji="0" lang="en-US" sz="2400" b="0" i="0" u="none" strike="noStrike" kern="1200" cap="none" spc="0" normalizeH="0" baseline="0" noProof="0" dirty="0" smtClean="0">
                <a:ln>
                  <a:noFill/>
                </a:ln>
                <a:solidFill>
                  <a:schemeClr val="tx1"/>
                </a:solidFill>
                <a:effectLst/>
                <a:uLnTx/>
                <a:uFillTx/>
                <a:latin typeface="Comic Sans MS"/>
                <a:ea typeface="+mn-ea"/>
                <a:cs typeface="Comic Sans MS"/>
              </a:rPr>
              <a:t>)</a:t>
            </a:r>
          </a:p>
          <a:p>
            <a:pPr marL="342900" lvl="0" indent="-342900">
              <a:spcBef>
                <a:spcPct val="20000"/>
              </a:spcBef>
              <a:spcAft>
                <a:spcPts val="600"/>
              </a:spcAft>
              <a:buFont typeface="Arial"/>
              <a:buChar char="•"/>
            </a:pPr>
            <a:r>
              <a:rPr lang="en-US" sz="2400" dirty="0">
                <a:latin typeface="Comic Sans MS"/>
                <a:cs typeface="Comic Sans MS"/>
              </a:rPr>
              <a:t>Depends on </a:t>
            </a:r>
            <a:r>
              <a:rPr lang="en-US" sz="2400" dirty="0" smtClean="0">
                <a:latin typeface="Comic Sans MS"/>
                <a:cs typeface="Comic Sans MS"/>
              </a:rPr>
              <a:t>medium -&gt;</a:t>
            </a:r>
          </a:p>
          <a:p>
            <a:pPr marL="342900" marR="0" lvl="0" indent="-342900" algn="l" defTabSz="457200" rtl="0" eaLnBrk="1" fontAlgn="auto" latinLnBrk="0" hangingPunct="1">
              <a:lnSpc>
                <a:spcPct val="100000"/>
              </a:lnSpc>
              <a:spcBef>
                <a:spcPct val="20000"/>
              </a:spcBef>
              <a:spcAft>
                <a:spcPts val="600"/>
              </a:spcAft>
              <a:buClrTx/>
              <a:buSzTx/>
              <a:buFont typeface="Arial"/>
              <a:buChar char="•"/>
              <a:tabLst/>
              <a:defRPr/>
            </a:pPr>
            <a:r>
              <a:rPr kumimoji="0" lang="en-US" sz="2400" b="0" i="0" u="none" strike="noStrike" kern="1200" cap="none" spc="0" normalizeH="0" baseline="0" noProof="0" dirty="0" smtClean="0">
                <a:ln>
                  <a:noFill/>
                </a:ln>
                <a:solidFill>
                  <a:schemeClr val="tx1"/>
                </a:solidFill>
                <a:effectLst/>
                <a:uLnTx/>
                <a:uFillTx/>
                <a:latin typeface="Comic Sans MS"/>
                <a:ea typeface="+mn-ea"/>
                <a:cs typeface="Comic Sans MS"/>
              </a:rPr>
              <a:t>Need for precise metrology (</a:t>
            </a:r>
            <a:r>
              <a:rPr lang="en-US" sz="2400" dirty="0" smtClean="0">
                <a:latin typeface="Comic Sans MS"/>
                <a:cs typeface="Comic Sans MS"/>
              </a:rPr>
              <a:t>space</a:t>
            </a:r>
            <a:r>
              <a:rPr kumimoji="0" lang="en-US" sz="2400" b="0" i="0" u="none" strike="noStrike" kern="1200" cap="none" spc="0" normalizeH="0" baseline="0" noProof="0" dirty="0" smtClean="0">
                <a:ln>
                  <a:noFill/>
                </a:ln>
                <a:solidFill>
                  <a:schemeClr val="tx1"/>
                </a:solidFill>
                <a:effectLst/>
                <a:uLnTx/>
                <a:uFillTx/>
                <a:latin typeface="Comic Sans MS"/>
                <a:ea typeface="+mn-ea"/>
                <a:cs typeface="Comic Sans MS"/>
              </a:rPr>
              <a:t> metric) or calibration</a:t>
            </a:r>
          </a:p>
        </p:txBody>
      </p:sp>
      <p:graphicFrame>
        <p:nvGraphicFramePr>
          <p:cNvPr id="19458" name="Object 2"/>
          <p:cNvGraphicFramePr>
            <a:graphicFrameLocks noChangeAspect="1"/>
          </p:cNvGraphicFramePr>
          <p:nvPr/>
        </p:nvGraphicFramePr>
        <p:xfrm>
          <a:off x="2863056" y="5943600"/>
          <a:ext cx="3417887" cy="581025"/>
        </p:xfrm>
        <a:graphic>
          <a:graphicData uri="http://schemas.openxmlformats.org/presentationml/2006/ole">
            <mc:AlternateContent xmlns:mc="http://schemas.openxmlformats.org/markup-compatibility/2006">
              <mc:Choice xmlns:v="urn:schemas-microsoft-com:vml" Requires="v">
                <p:oleObj spid="_x0000_s19467" name="Equation" r:id="rId3" imgW="1270000" imgH="215900" progId="Equation.3">
                  <p:embed/>
                </p:oleObj>
              </mc:Choice>
              <mc:Fallback>
                <p:oleObj name="Equation" r:id="rId3" imgW="1270000" imgH="21590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63056" y="5943600"/>
                        <a:ext cx="3417887" cy="581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UVES@VLT</a:t>
            </a:r>
            <a:endParaRPr lang="en-US" dirty="0"/>
          </a:p>
        </p:txBody>
      </p:sp>
      <p:pic>
        <p:nvPicPr>
          <p:cNvPr id="7" name="Picture 6"/>
          <p:cNvPicPr>
            <a:picLocks noChangeAspect="1"/>
          </p:cNvPicPr>
          <p:nvPr/>
        </p:nvPicPr>
        <p:blipFill>
          <a:blip r:embed="rId2"/>
          <a:stretch>
            <a:fillRect/>
          </a:stretch>
        </p:blipFill>
        <p:spPr>
          <a:xfrm>
            <a:off x="4724400" y="2133599"/>
            <a:ext cx="3962400" cy="2956791"/>
          </a:xfrm>
          <a:prstGeom prst="rect">
            <a:avLst/>
          </a:prstGeom>
        </p:spPr>
      </p:pic>
      <p:pic>
        <p:nvPicPr>
          <p:cNvPr id="5" name="Picture 4"/>
          <p:cNvPicPr>
            <a:picLocks noChangeAspect="1"/>
          </p:cNvPicPr>
          <p:nvPr/>
        </p:nvPicPr>
        <p:blipFill>
          <a:blip r:embed="rId3"/>
          <a:stretch>
            <a:fillRect/>
          </a:stretch>
        </p:blipFill>
        <p:spPr>
          <a:xfrm>
            <a:off x="403787" y="2133598"/>
            <a:ext cx="4015813" cy="2956791"/>
          </a:xfrm>
          <a:prstGeom prst="rect">
            <a:avLst/>
          </a:prstGeom>
        </p:spPr>
      </p:pic>
    </p:spTree>
    <p:extLst>
      <p:ext uri="{BB962C8B-B14F-4D97-AF65-F5344CB8AC3E}">
        <p14:creationId xmlns:p14="http://schemas.microsoft.com/office/powerpoint/2010/main" val="278096318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UVES@VLT</a:t>
            </a:r>
            <a:endParaRPr lang="en-US" dirty="0"/>
          </a:p>
        </p:txBody>
      </p:sp>
      <p:pic>
        <p:nvPicPr>
          <p:cNvPr id="6" name="Picture 5"/>
          <p:cNvPicPr>
            <a:picLocks noChangeAspect="1"/>
          </p:cNvPicPr>
          <p:nvPr/>
        </p:nvPicPr>
        <p:blipFill>
          <a:blip r:embed="rId2"/>
          <a:stretch>
            <a:fillRect/>
          </a:stretch>
        </p:blipFill>
        <p:spPr>
          <a:xfrm>
            <a:off x="762000" y="1325447"/>
            <a:ext cx="7467600" cy="5279593"/>
          </a:xfrm>
          <a:prstGeom prst="rect">
            <a:avLst/>
          </a:prstGeom>
        </p:spPr>
      </p:pic>
      <p:sp>
        <p:nvSpPr>
          <p:cNvPr id="8" name="Oval 7"/>
          <p:cNvSpPr/>
          <p:nvPr/>
        </p:nvSpPr>
        <p:spPr>
          <a:xfrm>
            <a:off x="2057400" y="2743200"/>
            <a:ext cx="1066800" cy="228600"/>
          </a:xfrm>
          <a:prstGeom prst="ellipse">
            <a:avLst/>
          </a:prstGeom>
          <a:noFill/>
          <a:ln w="28575" cap="flat" cmpd="sng" algn="ctr">
            <a:solidFill>
              <a:srgbClr val="FFFF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153359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UVES@VLT</a:t>
            </a:r>
            <a:endParaRPr lang="en-US" dirty="0"/>
          </a:p>
        </p:txBody>
      </p:sp>
      <p:pic>
        <p:nvPicPr>
          <p:cNvPr id="5" name="Picture 4"/>
          <p:cNvPicPr>
            <a:picLocks noChangeAspect="1"/>
          </p:cNvPicPr>
          <p:nvPr/>
        </p:nvPicPr>
        <p:blipFill>
          <a:blip r:embed="rId2"/>
          <a:stretch>
            <a:fillRect/>
          </a:stretch>
        </p:blipFill>
        <p:spPr>
          <a:xfrm>
            <a:off x="914400" y="1219200"/>
            <a:ext cx="7315200" cy="5530305"/>
          </a:xfrm>
          <a:prstGeom prst="rect">
            <a:avLst/>
          </a:prstGeom>
        </p:spPr>
      </p:pic>
    </p:spTree>
    <p:extLst>
      <p:ext uri="{BB962C8B-B14F-4D97-AF65-F5344CB8AC3E}">
        <p14:creationId xmlns:p14="http://schemas.microsoft.com/office/powerpoint/2010/main" val="98676284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Coralie@Euler</a:t>
            </a:r>
            <a:endParaRPr lang="en-US" dirty="0"/>
          </a:p>
        </p:txBody>
      </p:sp>
      <p:pic>
        <p:nvPicPr>
          <p:cNvPr id="4" name="Picture 3"/>
          <p:cNvPicPr>
            <a:picLocks noChangeAspect="1"/>
          </p:cNvPicPr>
          <p:nvPr/>
        </p:nvPicPr>
        <p:blipFill>
          <a:blip r:embed="rId2"/>
          <a:stretch>
            <a:fillRect/>
          </a:stretch>
        </p:blipFill>
        <p:spPr>
          <a:xfrm>
            <a:off x="1833275" y="0"/>
            <a:ext cx="5481925" cy="6858000"/>
          </a:xfrm>
          <a:prstGeom prst="rect">
            <a:avLst/>
          </a:prstGeom>
        </p:spPr>
      </p:pic>
    </p:spTree>
    <p:extLst>
      <p:ext uri="{BB962C8B-B14F-4D97-AF65-F5344CB8AC3E}">
        <p14:creationId xmlns:p14="http://schemas.microsoft.com/office/powerpoint/2010/main" val="80387211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UVES@VLT</a:t>
            </a:r>
            <a:endParaRPr lang="en-US" dirty="0"/>
          </a:p>
        </p:txBody>
      </p:sp>
      <p:pic>
        <p:nvPicPr>
          <p:cNvPr id="4" name="Picture 3"/>
          <p:cNvPicPr>
            <a:picLocks noChangeAspect="1"/>
          </p:cNvPicPr>
          <p:nvPr/>
        </p:nvPicPr>
        <p:blipFill>
          <a:blip r:embed="rId2"/>
          <a:stretch>
            <a:fillRect/>
          </a:stretch>
        </p:blipFill>
        <p:spPr>
          <a:xfrm>
            <a:off x="914400" y="1219200"/>
            <a:ext cx="7315200" cy="5530305"/>
          </a:xfrm>
          <a:prstGeom prst="rect">
            <a:avLst/>
          </a:prstGeom>
        </p:spPr>
      </p:pic>
    </p:spTree>
    <p:extLst>
      <p:ext uri="{BB962C8B-B14F-4D97-AF65-F5344CB8AC3E}">
        <p14:creationId xmlns:p14="http://schemas.microsoft.com/office/powerpoint/2010/main" val="174129394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09800" y="0"/>
            <a:ext cx="4876800" cy="6825158"/>
          </a:xfrm>
          <a:prstGeom prst="rect">
            <a:avLst/>
          </a:prstGeom>
        </p:spPr>
      </p:pic>
      <p:sp>
        <p:nvSpPr>
          <p:cNvPr id="5" name="Title 4"/>
          <p:cNvSpPr>
            <a:spLocks noGrp="1"/>
          </p:cNvSpPr>
          <p:nvPr>
            <p:ph type="title"/>
          </p:nvPr>
        </p:nvSpPr>
        <p:spPr/>
        <p:txBody>
          <a:bodyPr/>
          <a:lstStyle/>
          <a:p>
            <a:endParaRPr lang="en-US"/>
          </a:p>
        </p:txBody>
      </p:sp>
    </p:spTree>
    <p:extLst>
      <p:ext uri="{BB962C8B-B14F-4D97-AF65-F5344CB8AC3E}">
        <p14:creationId xmlns:p14="http://schemas.microsoft.com/office/powerpoint/2010/main" val="47896733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UVES: Spectral format</a:t>
            </a:r>
            <a:endParaRPr lang="en-US" dirty="0"/>
          </a:p>
        </p:txBody>
      </p:sp>
      <p:pic>
        <p:nvPicPr>
          <p:cNvPr id="8" name="Picture 7"/>
          <p:cNvPicPr>
            <a:picLocks noChangeAspect="1"/>
          </p:cNvPicPr>
          <p:nvPr/>
        </p:nvPicPr>
        <p:blipFill>
          <a:blip r:embed="rId2"/>
          <a:stretch>
            <a:fillRect/>
          </a:stretch>
        </p:blipFill>
        <p:spPr>
          <a:xfrm>
            <a:off x="1143000" y="1295400"/>
            <a:ext cx="6943221" cy="5472000"/>
          </a:xfrm>
          <a:prstGeom prst="rect">
            <a:avLst/>
          </a:prstGeom>
        </p:spPr>
      </p:pic>
      <p:sp>
        <p:nvSpPr>
          <p:cNvPr id="9" name="Rectangle 8"/>
          <p:cNvSpPr/>
          <p:nvPr/>
        </p:nvSpPr>
        <p:spPr>
          <a:xfrm>
            <a:off x="6553200" y="1905000"/>
            <a:ext cx="1371600" cy="228600"/>
          </a:xfrm>
          <a:prstGeom prst="rect">
            <a:avLst/>
          </a:prstGeom>
          <a:noFill/>
          <a:ln w="28575"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861498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UVES: Order separation</a:t>
            </a:r>
            <a:endParaRPr lang="en-US" dirty="0"/>
          </a:p>
        </p:txBody>
      </p:sp>
      <p:pic>
        <p:nvPicPr>
          <p:cNvPr id="5" name="Picture 4"/>
          <p:cNvPicPr>
            <a:picLocks noChangeAspect="1"/>
          </p:cNvPicPr>
          <p:nvPr/>
        </p:nvPicPr>
        <p:blipFill>
          <a:blip r:embed="rId2"/>
          <a:stretch>
            <a:fillRect/>
          </a:stretch>
        </p:blipFill>
        <p:spPr>
          <a:xfrm>
            <a:off x="1295400" y="1493838"/>
            <a:ext cx="6508674" cy="4830762"/>
          </a:xfrm>
          <a:prstGeom prst="rect">
            <a:avLst/>
          </a:prstGeom>
        </p:spPr>
      </p:pic>
    </p:spTree>
    <p:extLst>
      <p:ext uri="{BB962C8B-B14F-4D97-AF65-F5344CB8AC3E}">
        <p14:creationId xmlns:p14="http://schemas.microsoft.com/office/powerpoint/2010/main" val="408924724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UVES: Spectral resolution</a:t>
            </a:r>
            <a:endParaRPr lang="en-US" dirty="0"/>
          </a:p>
        </p:txBody>
      </p:sp>
      <p:sp>
        <p:nvSpPr>
          <p:cNvPr id="13" name="Content Placeholder 2"/>
          <p:cNvSpPr>
            <a:spLocks noGrp="1"/>
          </p:cNvSpPr>
          <p:nvPr>
            <p:ph idx="1"/>
          </p:nvPr>
        </p:nvSpPr>
        <p:spPr>
          <a:xfrm>
            <a:off x="457200" y="1600201"/>
            <a:ext cx="8229600" cy="1600199"/>
          </a:xfrm>
        </p:spPr>
        <p:txBody>
          <a:bodyPr>
            <a:normAutofit fontScale="77500" lnSpcReduction="20000"/>
          </a:bodyPr>
          <a:lstStyle/>
          <a:p>
            <a:r>
              <a:rPr lang="en-US" dirty="0" smtClean="0"/>
              <a:t>Telescope diameter: D</a:t>
            </a:r>
            <a:r>
              <a:rPr lang="en-US" baseline="-25000" dirty="0" smtClean="0"/>
              <a:t>T</a:t>
            </a:r>
            <a:r>
              <a:rPr lang="en-US" dirty="0" smtClean="0"/>
              <a:t> = 8.2 </a:t>
            </a:r>
            <a:r>
              <a:rPr lang="en-US" dirty="0" err="1" smtClean="0"/>
              <a:t>m</a:t>
            </a:r>
            <a:endParaRPr lang="en-US" dirty="0" smtClean="0"/>
          </a:p>
          <a:p>
            <a:r>
              <a:rPr lang="en-US" dirty="0" smtClean="0"/>
              <a:t>Source/seeing/slit: </a:t>
            </a:r>
            <a:r>
              <a:rPr lang="en-US" dirty="0" err="1" smtClean="0"/>
              <a:t>s</a:t>
            </a:r>
            <a:r>
              <a:rPr lang="en-US" baseline="-25000" dirty="0" err="1" smtClean="0"/>
              <a:t>sky</a:t>
            </a:r>
            <a:r>
              <a:rPr lang="en-US" baseline="-25000" dirty="0" smtClean="0"/>
              <a:t> </a:t>
            </a:r>
            <a:r>
              <a:rPr lang="en-US" dirty="0" smtClean="0"/>
              <a:t>= 0.3 </a:t>
            </a:r>
            <a:r>
              <a:rPr lang="en-US" dirty="0" err="1" smtClean="0"/>
              <a:t>arcsec</a:t>
            </a:r>
            <a:endParaRPr lang="en-US" dirty="0" smtClean="0"/>
          </a:p>
          <a:p>
            <a:r>
              <a:rPr lang="en-US" dirty="0" smtClean="0"/>
              <a:t>Collimated beam of the spectrograph: D</a:t>
            </a:r>
            <a:r>
              <a:rPr lang="en-US" baseline="-25000" dirty="0" smtClean="0"/>
              <a:t>1 </a:t>
            </a:r>
            <a:r>
              <a:rPr lang="en-US" dirty="0" smtClean="0"/>
              <a:t>= 200 mm</a:t>
            </a:r>
          </a:p>
        </p:txBody>
      </p:sp>
      <p:sp>
        <p:nvSpPr>
          <p:cNvPr id="6" name="Rectangle 5"/>
          <p:cNvSpPr/>
          <p:nvPr/>
        </p:nvSpPr>
        <p:spPr>
          <a:xfrm>
            <a:off x="381000" y="3581400"/>
            <a:ext cx="7924800" cy="369332"/>
          </a:xfrm>
          <a:prstGeom prst="rect">
            <a:avLst/>
          </a:prstGeom>
        </p:spPr>
        <p:txBody>
          <a:bodyPr wrap="square">
            <a:spAutoFit/>
          </a:bodyPr>
          <a:lstStyle/>
          <a:p>
            <a:pPr marL="342900" lvl="0" indent="-342900">
              <a:spcBef>
                <a:spcPct val="20000"/>
              </a:spcBef>
              <a:spcAft>
                <a:spcPts val="600"/>
              </a:spcAft>
              <a:defRPr/>
            </a:pPr>
            <a:r>
              <a:rPr lang="en-US" dirty="0" err="1" smtClean="0">
                <a:latin typeface="Comic Sans MS"/>
                <a:cs typeface="Comic Sans MS"/>
              </a:rPr>
              <a:t>Echelle</a:t>
            </a:r>
            <a:r>
              <a:rPr lang="en-US" dirty="0" smtClean="0">
                <a:latin typeface="Comic Sans MS"/>
                <a:cs typeface="Comic Sans MS"/>
              </a:rPr>
              <a:t> grating: R4 -&gt; </a:t>
            </a:r>
            <a:r>
              <a:rPr lang="en-US" dirty="0" err="1" smtClean="0">
                <a:latin typeface="Comic Sans MS"/>
                <a:cs typeface="Comic Sans MS"/>
              </a:rPr>
              <a:t>tan</a:t>
            </a:r>
            <a:r>
              <a:rPr lang="en-US" i="1" dirty="0" err="1" smtClean="0">
                <a:latin typeface="Symbol" charset="2"/>
                <a:cs typeface="Symbol" charset="2"/>
              </a:rPr>
              <a:t>b</a:t>
            </a:r>
            <a:r>
              <a:rPr lang="en-US" i="1" dirty="0" smtClean="0">
                <a:latin typeface="Symbol" charset="2"/>
                <a:cs typeface="Symbol" charset="2"/>
              </a:rPr>
              <a:t> </a:t>
            </a:r>
            <a:r>
              <a:rPr lang="en-US" dirty="0" smtClean="0">
                <a:latin typeface="Comic Sans MS"/>
                <a:cs typeface="Comic Sans MS"/>
              </a:rPr>
              <a:t>= 4, </a:t>
            </a:r>
            <a:r>
              <a:rPr lang="en-US" i="1" dirty="0" smtClean="0">
                <a:latin typeface="Comic Sans MS"/>
                <a:cs typeface="Comic Sans MS"/>
              </a:rPr>
              <a:t>D</a:t>
            </a:r>
            <a:r>
              <a:rPr lang="en-US" i="1" baseline="-25000" dirty="0" smtClean="0">
                <a:latin typeface="Comic Sans MS"/>
                <a:cs typeface="Comic Sans MS"/>
              </a:rPr>
              <a:t>1</a:t>
            </a:r>
            <a:r>
              <a:rPr lang="en-US" dirty="0" smtClean="0">
                <a:latin typeface="Comic Sans MS"/>
                <a:cs typeface="Comic Sans MS"/>
              </a:rPr>
              <a:t> = 200 mm</a:t>
            </a:r>
          </a:p>
        </p:txBody>
      </p:sp>
      <p:graphicFrame>
        <p:nvGraphicFramePr>
          <p:cNvPr id="7" name="Object 4"/>
          <p:cNvGraphicFramePr>
            <a:graphicFrameLocks noChangeAspect="1"/>
          </p:cNvGraphicFramePr>
          <p:nvPr/>
        </p:nvGraphicFramePr>
        <p:xfrm>
          <a:off x="865188" y="4332288"/>
          <a:ext cx="5511800" cy="773112"/>
        </p:xfrm>
        <a:graphic>
          <a:graphicData uri="http://schemas.openxmlformats.org/presentationml/2006/ole">
            <mc:AlternateContent xmlns:mc="http://schemas.openxmlformats.org/markup-compatibility/2006">
              <mc:Choice xmlns:v="urn:schemas-microsoft-com:vml" Requires="v">
                <p:oleObj spid="_x0000_s92166" name="Equation" r:id="rId3" imgW="2628900" imgH="368300" progId="Equation.3">
                  <p:embed/>
                </p:oleObj>
              </mc:Choice>
              <mc:Fallback>
                <p:oleObj name="Equation" r:id="rId3" imgW="2628900" imgH="3683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5188" y="4332288"/>
                        <a:ext cx="5511800" cy="773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8" name="Object 5"/>
          <p:cNvGraphicFramePr>
            <a:graphicFrameLocks noChangeAspect="1"/>
          </p:cNvGraphicFramePr>
          <p:nvPr/>
        </p:nvGraphicFramePr>
        <p:xfrm>
          <a:off x="914400" y="5454650"/>
          <a:ext cx="7769225" cy="793750"/>
        </p:xfrm>
        <a:graphic>
          <a:graphicData uri="http://schemas.openxmlformats.org/presentationml/2006/ole">
            <mc:AlternateContent xmlns:mc="http://schemas.openxmlformats.org/markup-compatibility/2006">
              <mc:Choice xmlns:v="urn:schemas-microsoft-com:vml" Requires="v">
                <p:oleObj spid="_x0000_s92167" name="Equation" r:id="rId5" imgW="3784600" imgH="431800" progId="Equation.3">
                  <p:embed/>
                </p:oleObj>
              </mc:Choice>
              <mc:Fallback>
                <p:oleObj name="Equation" r:id="rId5" imgW="3784600" imgH="4318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5454650"/>
                        <a:ext cx="7769225" cy="793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756036644"/>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UVES: Sampling and resolution</a:t>
            </a:r>
            <a:endParaRPr lang="en-US" dirty="0"/>
          </a:p>
        </p:txBody>
      </p:sp>
      <p:pic>
        <p:nvPicPr>
          <p:cNvPr id="5" name="Picture 4"/>
          <p:cNvPicPr>
            <a:picLocks noChangeAspect="1"/>
          </p:cNvPicPr>
          <p:nvPr/>
        </p:nvPicPr>
        <p:blipFill>
          <a:blip r:embed="rId2"/>
          <a:stretch>
            <a:fillRect/>
          </a:stretch>
        </p:blipFill>
        <p:spPr>
          <a:xfrm>
            <a:off x="1295400" y="1524000"/>
            <a:ext cx="6629400" cy="5052896"/>
          </a:xfrm>
          <a:prstGeom prst="rect">
            <a:avLst/>
          </a:prstGeom>
        </p:spPr>
      </p:pic>
    </p:spTree>
    <p:extLst>
      <p:ext uri="{BB962C8B-B14F-4D97-AF65-F5344CB8AC3E}">
        <p14:creationId xmlns:p14="http://schemas.microsoft.com/office/powerpoint/2010/main" val="40511802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Filter spectrometer</a:t>
            </a:r>
            <a:endParaRPr lang="en-US" dirty="0"/>
          </a:p>
        </p:txBody>
      </p:sp>
      <p:sp>
        <p:nvSpPr>
          <p:cNvPr id="11" name="Oval 10"/>
          <p:cNvSpPr/>
          <p:nvPr/>
        </p:nvSpPr>
        <p:spPr>
          <a:xfrm>
            <a:off x="1524000" y="2819400"/>
            <a:ext cx="228600" cy="2057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Connector 12"/>
          <p:cNvCxnSpPr>
            <a:endCxn id="11" idx="0"/>
          </p:cNvCxnSpPr>
          <p:nvPr/>
        </p:nvCxnSpPr>
        <p:spPr>
          <a:xfrm>
            <a:off x="457200" y="2819400"/>
            <a:ext cx="11811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457200" y="4875212"/>
            <a:ext cx="11811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a:stCxn id="11" idx="0"/>
            <a:endCxn id="18" idx="4"/>
          </p:cNvCxnSpPr>
          <p:nvPr/>
        </p:nvCxnSpPr>
        <p:spPr>
          <a:xfrm rot="16200000" flipH="1">
            <a:off x="2114550" y="2343150"/>
            <a:ext cx="1905000" cy="28575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a:endCxn id="18" idx="0"/>
          </p:cNvCxnSpPr>
          <p:nvPr/>
        </p:nvCxnSpPr>
        <p:spPr>
          <a:xfrm flipV="1">
            <a:off x="1638300" y="3049588"/>
            <a:ext cx="2857500" cy="1825624"/>
          </a:xfrm>
          <a:prstGeom prst="line">
            <a:avLst/>
          </a:prstGeom>
        </p:spPr>
        <p:style>
          <a:lnRef idx="2">
            <a:schemeClr val="accent1"/>
          </a:lnRef>
          <a:fillRef idx="0">
            <a:schemeClr val="accent1"/>
          </a:fillRef>
          <a:effectRef idx="1">
            <a:schemeClr val="accent1"/>
          </a:effectRef>
          <a:fontRef idx="minor">
            <a:schemeClr val="tx1"/>
          </a:fontRef>
        </p:style>
      </p:cxnSp>
      <p:sp>
        <p:nvSpPr>
          <p:cNvPr id="18" name="Oval 17"/>
          <p:cNvSpPr/>
          <p:nvPr/>
        </p:nvSpPr>
        <p:spPr>
          <a:xfrm>
            <a:off x="4419600" y="3049588"/>
            <a:ext cx="152400" cy="167481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3352800" y="3200400"/>
            <a:ext cx="76200" cy="1296989"/>
          </a:xfrm>
          <a:prstGeom prst="rect">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 name="Straight Connector 20"/>
          <p:cNvCxnSpPr/>
          <p:nvPr/>
        </p:nvCxnSpPr>
        <p:spPr>
          <a:xfrm>
            <a:off x="4495802" y="3049590"/>
            <a:ext cx="2057400" cy="836610"/>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p:cNvCxnSpPr>
            <a:stCxn id="18" idx="4"/>
          </p:cNvCxnSpPr>
          <p:nvPr/>
        </p:nvCxnSpPr>
        <p:spPr>
          <a:xfrm rot="5400000" flipH="1" flipV="1">
            <a:off x="5105401" y="3276599"/>
            <a:ext cx="838200" cy="2057402"/>
          </a:xfrm>
          <a:prstGeom prst="line">
            <a:avLst/>
          </a:prstGeom>
        </p:spPr>
        <p:style>
          <a:lnRef idx="2">
            <a:schemeClr val="accent1"/>
          </a:lnRef>
          <a:fillRef idx="0">
            <a:schemeClr val="accent1"/>
          </a:fillRef>
          <a:effectRef idx="1">
            <a:schemeClr val="accent1"/>
          </a:effectRef>
          <a:fontRef idx="minor">
            <a:schemeClr val="tx1"/>
          </a:fontRef>
        </p:style>
      </p:cxnSp>
      <p:sp>
        <p:nvSpPr>
          <p:cNvPr id="27" name="Pentagon 26"/>
          <p:cNvSpPr/>
          <p:nvPr/>
        </p:nvSpPr>
        <p:spPr>
          <a:xfrm>
            <a:off x="6553202" y="3733800"/>
            <a:ext cx="533398" cy="304800"/>
          </a:xfrm>
          <a:prstGeom prst="homePlat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2743200" y="2754868"/>
            <a:ext cx="1371600" cy="369332"/>
          </a:xfrm>
          <a:prstGeom prst="rect">
            <a:avLst/>
          </a:prstGeom>
          <a:noFill/>
        </p:spPr>
        <p:txBody>
          <a:bodyPr wrap="square" rtlCol="0">
            <a:spAutoFit/>
          </a:bodyPr>
          <a:lstStyle/>
          <a:p>
            <a:pPr algn="ctr"/>
            <a:r>
              <a:rPr lang="en-US" dirty="0" smtClean="0">
                <a:solidFill>
                  <a:schemeClr val="accent6">
                    <a:lumMod val="75000"/>
                  </a:schemeClr>
                </a:solidFill>
              </a:rPr>
              <a:t>Filter</a:t>
            </a:r>
            <a:endParaRPr lang="en-US" dirty="0">
              <a:solidFill>
                <a:schemeClr val="accent6">
                  <a:lumMod val="75000"/>
                </a:schemeClr>
              </a:solidFill>
            </a:endParaRPr>
          </a:p>
        </p:txBody>
      </p:sp>
      <p:sp>
        <p:nvSpPr>
          <p:cNvPr id="29" name="TextBox 28"/>
          <p:cNvSpPr txBox="1"/>
          <p:nvPr/>
        </p:nvSpPr>
        <p:spPr>
          <a:xfrm>
            <a:off x="1028700" y="2385536"/>
            <a:ext cx="1181100" cy="369332"/>
          </a:xfrm>
          <a:prstGeom prst="rect">
            <a:avLst/>
          </a:prstGeom>
          <a:noFill/>
        </p:spPr>
        <p:txBody>
          <a:bodyPr wrap="square" rtlCol="0">
            <a:spAutoFit/>
          </a:bodyPr>
          <a:lstStyle/>
          <a:p>
            <a:r>
              <a:rPr lang="en-US" dirty="0" smtClean="0">
                <a:solidFill>
                  <a:srgbClr val="4F81BD"/>
                </a:solidFill>
              </a:rPr>
              <a:t>Telescope</a:t>
            </a:r>
            <a:endParaRPr lang="en-US" dirty="0">
              <a:solidFill>
                <a:srgbClr val="4F81BD"/>
              </a:solidFill>
            </a:endParaRPr>
          </a:p>
        </p:txBody>
      </p:sp>
      <p:sp>
        <p:nvSpPr>
          <p:cNvPr id="30" name="TextBox 29"/>
          <p:cNvSpPr txBox="1"/>
          <p:nvPr/>
        </p:nvSpPr>
        <p:spPr>
          <a:xfrm>
            <a:off x="2514600" y="5073134"/>
            <a:ext cx="1371600" cy="369332"/>
          </a:xfrm>
          <a:prstGeom prst="rect">
            <a:avLst/>
          </a:prstGeom>
          <a:noFill/>
        </p:spPr>
        <p:txBody>
          <a:bodyPr wrap="square" rtlCol="0">
            <a:spAutoFit/>
          </a:bodyPr>
          <a:lstStyle/>
          <a:p>
            <a:r>
              <a:rPr lang="en-US" dirty="0" smtClean="0">
                <a:solidFill>
                  <a:srgbClr val="008000"/>
                </a:solidFill>
              </a:rPr>
              <a:t>Focal plane</a:t>
            </a:r>
            <a:endParaRPr lang="en-US" dirty="0">
              <a:solidFill>
                <a:srgbClr val="008000"/>
              </a:solidFill>
            </a:endParaRPr>
          </a:p>
        </p:txBody>
      </p:sp>
      <p:cxnSp>
        <p:nvCxnSpPr>
          <p:cNvPr id="32" name="Straight Connector 31"/>
          <p:cNvCxnSpPr/>
          <p:nvPr/>
        </p:nvCxnSpPr>
        <p:spPr>
          <a:xfrm rot="5400000">
            <a:off x="1905000" y="3809206"/>
            <a:ext cx="2590800" cy="1588"/>
          </a:xfrm>
          <a:prstGeom prst="line">
            <a:avLst/>
          </a:prstGeom>
          <a:ln>
            <a:solidFill>
              <a:srgbClr val="008000"/>
            </a:solidFill>
            <a:prstDash val="dash"/>
          </a:ln>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3886200" y="4800600"/>
            <a:ext cx="1219200" cy="369332"/>
          </a:xfrm>
          <a:prstGeom prst="rect">
            <a:avLst/>
          </a:prstGeom>
          <a:noFill/>
        </p:spPr>
        <p:txBody>
          <a:bodyPr wrap="square" rtlCol="0">
            <a:spAutoFit/>
          </a:bodyPr>
          <a:lstStyle/>
          <a:p>
            <a:pPr algn="ctr"/>
            <a:r>
              <a:rPr lang="en-US" dirty="0" smtClean="0">
                <a:solidFill>
                  <a:schemeClr val="accent1"/>
                </a:solidFill>
              </a:rPr>
              <a:t>Objective</a:t>
            </a:r>
            <a:endParaRPr lang="en-US" dirty="0">
              <a:solidFill>
                <a:schemeClr val="accent1"/>
              </a:solidFill>
            </a:endParaRPr>
          </a:p>
        </p:txBody>
      </p:sp>
      <p:sp>
        <p:nvSpPr>
          <p:cNvPr id="34" name="TextBox 33"/>
          <p:cNvSpPr txBox="1"/>
          <p:nvPr/>
        </p:nvSpPr>
        <p:spPr>
          <a:xfrm>
            <a:off x="6324600" y="3276600"/>
            <a:ext cx="2667000" cy="369332"/>
          </a:xfrm>
          <a:prstGeom prst="rect">
            <a:avLst/>
          </a:prstGeom>
          <a:noFill/>
        </p:spPr>
        <p:txBody>
          <a:bodyPr wrap="square" rtlCol="0">
            <a:spAutoFit/>
          </a:bodyPr>
          <a:lstStyle/>
          <a:p>
            <a:pPr algn="ctr"/>
            <a:r>
              <a:rPr lang="en-US" dirty="0" smtClean="0">
                <a:solidFill>
                  <a:schemeClr val="accent1"/>
                </a:solidFill>
              </a:rPr>
              <a:t>Detector (single or array)</a:t>
            </a:r>
            <a:endParaRPr lang="en-US" dirty="0">
              <a:solidFill>
                <a:schemeClr val="accent1"/>
              </a:solidFill>
            </a:endParaRPr>
          </a:p>
        </p:txBody>
      </p:sp>
    </p:spTree>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3886200" y="1417638"/>
            <a:ext cx="2209800" cy="2468562"/>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solidFill>
                  <a:schemeClr val="bg1"/>
                </a:solidFill>
              </a:ln>
              <a:solidFill>
                <a:schemeClr val="bg1"/>
              </a:solidFill>
            </a:endParaRPr>
          </a:p>
        </p:txBody>
      </p:sp>
      <p:sp>
        <p:nvSpPr>
          <p:cNvPr id="17" name="Rectangle 16"/>
          <p:cNvSpPr/>
          <p:nvPr/>
        </p:nvSpPr>
        <p:spPr>
          <a:xfrm>
            <a:off x="1447800" y="1417638"/>
            <a:ext cx="152400" cy="2468562"/>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dirty="0" smtClean="0"/>
              <a:t>UVES: Image slicer ‘trick’</a:t>
            </a:r>
            <a:endParaRPr lang="en-US" dirty="0"/>
          </a:p>
        </p:txBody>
      </p:sp>
      <p:pic>
        <p:nvPicPr>
          <p:cNvPr id="10" name="Picture 9"/>
          <p:cNvPicPr>
            <a:picLocks noChangeAspect="1"/>
          </p:cNvPicPr>
          <p:nvPr/>
        </p:nvPicPr>
        <p:blipFill>
          <a:blip r:embed="rId2"/>
          <a:stretch>
            <a:fillRect/>
          </a:stretch>
        </p:blipFill>
        <p:spPr>
          <a:xfrm>
            <a:off x="1170414" y="4114800"/>
            <a:ext cx="6068586" cy="2451100"/>
          </a:xfrm>
          <a:prstGeom prst="rect">
            <a:avLst/>
          </a:prstGeom>
        </p:spPr>
      </p:pic>
      <p:sp>
        <p:nvSpPr>
          <p:cNvPr id="11" name="Oval 10"/>
          <p:cNvSpPr/>
          <p:nvPr/>
        </p:nvSpPr>
        <p:spPr>
          <a:xfrm>
            <a:off x="1219200" y="2286000"/>
            <a:ext cx="609600" cy="6096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4876800" y="1417638"/>
            <a:ext cx="152400" cy="2468562"/>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4419600" y="3276600"/>
            <a:ext cx="609600" cy="6096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4572000" y="2667000"/>
            <a:ext cx="609600" cy="6096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4724400" y="2057400"/>
            <a:ext cx="609600" cy="6096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4876800" y="1447800"/>
            <a:ext cx="609600" cy="6096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4114800" y="1447800"/>
            <a:ext cx="762000" cy="2438400"/>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5029200" y="1417638"/>
            <a:ext cx="762000" cy="2468562"/>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3" name="Straight Arrow Connector 22"/>
          <p:cNvCxnSpPr/>
          <p:nvPr/>
        </p:nvCxnSpPr>
        <p:spPr>
          <a:xfrm>
            <a:off x="2133600" y="2667000"/>
            <a:ext cx="152400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2209800" y="2209800"/>
            <a:ext cx="1524000" cy="369332"/>
          </a:xfrm>
          <a:prstGeom prst="rect">
            <a:avLst/>
          </a:prstGeom>
          <a:noFill/>
        </p:spPr>
        <p:txBody>
          <a:bodyPr wrap="square" rtlCol="0">
            <a:spAutoFit/>
          </a:bodyPr>
          <a:lstStyle/>
          <a:p>
            <a:r>
              <a:rPr lang="en-US" dirty="0" smtClean="0">
                <a:solidFill>
                  <a:schemeClr val="accent1"/>
                </a:solidFill>
              </a:rPr>
              <a:t>Image slicer</a:t>
            </a:r>
            <a:endParaRPr lang="en-US" dirty="0">
              <a:solidFill>
                <a:schemeClr val="accent1"/>
              </a:solidFill>
            </a:endParaRPr>
          </a:p>
        </p:txBody>
      </p:sp>
      <p:sp>
        <p:nvSpPr>
          <p:cNvPr id="25" name="TextBox 24"/>
          <p:cNvSpPr txBox="1"/>
          <p:nvPr/>
        </p:nvSpPr>
        <p:spPr>
          <a:xfrm>
            <a:off x="1676400" y="1417638"/>
            <a:ext cx="1524000" cy="369332"/>
          </a:xfrm>
          <a:prstGeom prst="rect">
            <a:avLst/>
          </a:prstGeom>
          <a:noFill/>
        </p:spPr>
        <p:txBody>
          <a:bodyPr wrap="square" rtlCol="0">
            <a:spAutoFit/>
          </a:bodyPr>
          <a:lstStyle/>
          <a:p>
            <a:r>
              <a:rPr lang="en-US" dirty="0" smtClean="0">
                <a:solidFill>
                  <a:srgbClr val="FF0000"/>
                </a:solidFill>
              </a:rPr>
              <a:t>Long slit</a:t>
            </a:r>
            <a:endParaRPr lang="en-US" dirty="0">
              <a:solidFill>
                <a:srgbClr val="FF0000"/>
              </a:solidFill>
            </a:endParaRPr>
          </a:p>
        </p:txBody>
      </p:sp>
      <p:sp>
        <p:nvSpPr>
          <p:cNvPr id="27" name="TextBox 26"/>
          <p:cNvSpPr txBox="1"/>
          <p:nvPr/>
        </p:nvSpPr>
        <p:spPr>
          <a:xfrm>
            <a:off x="2209800" y="2819400"/>
            <a:ext cx="1524000" cy="1200329"/>
          </a:xfrm>
          <a:prstGeom prst="rect">
            <a:avLst/>
          </a:prstGeom>
          <a:noFill/>
        </p:spPr>
        <p:txBody>
          <a:bodyPr wrap="square" rtlCol="0">
            <a:spAutoFit/>
          </a:bodyPr>
          <a:lstStyle/>
          <a:p>
            <a:r>
              <a:rPr lang="en-US" dirty="0" smtClean="0">
                <a:solidFill>
                  <a:schemeClr val="accent1"/>
                </a:solidFill>
              </a:rPr>
              <a:t>Increase of efficiency at give R, or vice versa</a:t>
            </a:r>
            <a:endParaRPr lang="en-US" dirty="0">
              <a:solidFill>
                <a:schemeClr val="accent1"/>
              </a:solidFill>
            </a:endParaRPr>
          </a:p>
        </p:txBody>
      </p:sp>
      <p:pic>
        <p:nvPicPr>
          <p:cNvPr id="28" name="Picture 27"/>
          <p:cNvPicPr>
            <a:picLocks noChangeAspect="1"/>
          </p:cNvPicPr>
          <p:nvPr/>
        </p:nvPicPr>
        <p:blipFill>
          <a:blip r:embed="rId3"/>
          <a:stretch>
            <a:fillRect/>
          </a:stretch>
        </p:blipFill>
        <p:spPr>
          <a:xfrm>
            <a:off x="6286499" y="2204482"/>
            <a:ext cx="2702117" cy="843518"/>
          </a:xfrm>
          <a:prstGeom prst="rect">
            <a:avLst/>
          </a:prstGeom>
        </p:spPr>
      </p:pic>
    </p:spTree>
    <p:extLst>
      <p:ext uri="{BB962C8B-B14F-4D97-AF65-F5344CB8AC3E}">
        <p14:creationId xmlns:p14="http://schemas.microsoft.com/office/powerpoint/2010/main" val="3405133206"/>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UVES </a:t>
            </a:r>
            <a:r>
              <a:rPr lang="en-US" dirty="0" err="1" smtClean="0"/>
              <a:t>params</a:t>
            </a:r>
            <a:endParaRPr lang="en-US" dirty="0"/>
          </a:p>
        </p:txBody>
      </p:sp>
      <p:pic>
        <p:nvPicPr>
          <p:cNvPr id="4" name="Picture 3"/>
          <p:cNvPicPr>
            <a:picLocks noChangeAspect="1"/>
          </p:cNvPicPr>
          <p:nvPr/>
        </p:nvPicPr>
        <p:blipFill>
          <a:blip r:embed="rId2"/>
          <a:stretch>
            <a:fillRect/>
          </a:stretch>
        </p:blipFill>
        <p:spPr>
          <a:xfrm>
            <a:off x="228600" y="2286000"/>
            <a:ext cx="8699500" cy="3756112"/>
          </a:xfrm>
          <a:prstGeom prst="rect">
            <a:avLst/>
          </a:prstGeom>
        </p:spPr>
      </p:pic>
    </p:spTree>
    <p:extLst>
      <p:ext uri="{BB962C8B-B14F-4D97-AF65-F5344CB8AC3E}">
        <p14:creationId xmlns:p14="http://schemas.microsoft.com/office/powerpoint/2010/main" val="206199842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UVES: Efficiency</a:t>
            </a:r>
            <a:endParaRPr lang="en-US" dirty="0"/>
          </a:p>
        </p:txBody>
      </p:sp>
      <p:pic>
        <p:nvPicPr>
          <p:cNvPr id="7" name="Picture 6"/>
          <p:cNvPicPr>
            <a:picLocks noChangeAspect="1"/>
          </p:cNvPicPr>
          <p:nvPr/>
        </p:nvPicPr>
        <p:blipFill>
          <a:blip r:embed="rId2"/>
          <a:stretch>
            <a:fillRect/>
          </a:stretch>
        </p:blipFill>
        <p:spPr>
          <a:xfrm>
            <a:off x="228600" y="1600200"/>
            <a:ext cx="8718085" cy="4953000"/>
          </a:xfrm>
          <a:prstGeom prst="rect">
            <a:avLst/>
          </a:prstGeom>
        </p:spPr>
      </p:pic>
    </p:spTree>
    <p:extLst>
      <p:ext uri="{BB962C8B-B14F-4D97-AF65-F5344CB8AC3E}">
        <p14:creationId xmlns:p14="http://schemas.microsoft.com/office/powerpoint/2010/main" val="250976633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CRIRES@VLT</a:t>
            </a:r>
            <a:endParaRPr lang="en-US" dirty="0"/>
          </a:p>
        </p:txBody>
      </p:sp>
      <p:pic>
        <p:nvPicPr>
          <p:cNvPr id="6" name="Picture 5"/>
          <p:cNvPicPr>
            <a:picLocks noChangeAspect="1"/>
          </p:cNvPicPr>
          <p:nvPr/>
        </p:nvPicPr>
        <p:blipFill>
          <a:blip r:embed="rId2"/>
          <a:stretch>
            <a:fillRect/>
          </a:stretch>
        </p:blipFill>
        <p:spPr>
          <a:xfrm>
            <a:off x="762000" y="1325447"/>
            <a:ext cx="7467600" cy="5279593"/>
          </a:xfrm>
          <a:prstGeom prst="rect">
            <a:avLst/>
          </a:prstGeom>
        </p:spPr>
      </p:pic>
      <p:sp>
        <p:nvSpPr>
          <p:cNvPr id="8" name="Oval 7"/>
          <p:cNvSpPr/>
          <p:nvPr/>
        </p:nvSpPr>
        <p:spPr>
          <a:xfrm>
            <a:off x="1066800" y="3048000"/>
            <a:ext cx="1066800" cy="228600"/>
          </a:xfrm>
          <a:prstGeom prst="ellipse">
            <a:avLst/>
          </a:prstGeom>
          <a:noFill/>
          <a:ln w="28575" cap="flat" cmpd="sng" algn="ctr">
            <a:solidFill>
              <a:srgbClr val="FFFF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962219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CRIRES@VLT</a:t>
            </a:r>
            <a:endParaRPr lang="en-US" dirty="0"/>
          </a:p>
        </p:txBody>
      </p:sp>
      <p:pic>
        <p:nvPicPr>
          <p:cNvPr id="5" name="Picture 4"/>
          <p:cNvPicPr>
            <a:picLocks noChangeAspect="1"/>
          </p:cNvPicPr>
          <p:nvPr/>
        </p:nvPicPr>
        <p:blipFill>
          <a:blip r:embed="rId2"/>
          <a:stretch>
            <a:fillRect/>
          </a:stretch>
        </p:blipFill>
        <p:spPr>
          <a:xfrm>
            <a:off x="5664200" y="1295400"/>
            <a:ext cx="3352800" cy="2514600"/>
          </a:xfrm>
          <a:prstGeom prst="rect">
            <a:avLst/>
          </a:prstGeom>
        </p:spPr>
      </p:pic>
      <p:pic>
        <p:nvPicPr>
          <p:cNvPr id="7" name="Picture 6"/>
          <p:cNvPicPr>
            <a:picLocks noChangeAspect="1"/>
          </p:cNvPicPr>
          <p:nvPr/>
        </p:nvPicPr>
        <p:blipFill>
          <a:blip r:embed="rId3"/>
          <a:stretch>
            <a:fillRect/>
          </a:stretch>
        </p:blipFill>
        <p:spPr>
          <a:xfrm>
            <a:off x="0" y="1328400"/>
            <a:ext cx="5582513" cy="5529600"/>
          </a:xfrm>
          <a:prstGeom prst="rect">
            <a:avLst/>
          </a:prstGeom>
        </p:spPr>
      </p:pic>
      <p:sp>
        <p:nvSpPr>
          <p:cNvPr id="9" name="Content Placeholder 2"/>
          <p:cNvSpPr>
            <a:spLocks noGrp="1"/>
          </p:cNvSpPr>
          <p:nvPr>
            <p:ph idx="1"/>
          </p:nvPr>
        </p:nvSpPr>
        <p:spPr>
          <a:xfrm>
            <a:off x="5664200" y="3962400"/>
            <a:ext cx="3479800" cy="2895600"/>
          </a:xfrm>
        </p:spPr>
        <p:txBody>
          <a:bodyPr>
            <a:normAutofit fontScale="70000" lnSpcReduction="20000"/>
          </a:bodyPr>
          <a:lstStyle/>
          <a:p>
            <a:pPr>
              <a:buNone/>
            </a:pPr>
            <a:r>
              <a:rPr lang="en-US" dirty="0" smtClean="0"/>
              <a:t>Same as UVES, but:</a:t>
            </a:r>
          </a:p>
          <a:p>
            <a:r>
              <a:rPr lang="en-US" dirty="0" smtClean="0"/>
              <a:t>For IR (</a:t>
            </a:r>
            <a:r>
              <a:rPr lang="en-US" i="1" dirty="0" err="1" smtClean="0">
                <a:latin typeface="Symbol" charset="2"/>
                <a:cs typeface="Symbol" charset="2"/>
              </a:rPr>
              <a:t>l</a:t>
            </a:r>
            <a:r>
              <a:rPr lang="en-US" dirty="0" smtClean="0"/>
              <a:t> = 1 – 5.4 µ</a:t>
            </a:r>
            <a:r>
              <a:rPr lang="en-US" dirty="0" err="1" smtClean="0"/>
              <a:t>m</a:t>
            </a:r>
            <a:r>
              <a:rPr lang="en-US" dirty="0" smtClean="0"/>
              <a:t>)</a:t>
            </a:r>
          </a:p>
          <a:p>
            <a:r>
              <a:rPr lang="en-US" dirty="0" smtClean="0"/>
              <a:t>Can use adaptive optics</a:t>
            </a:r>
          </a:p>
          <a:p>
            <a:r>
              <a:rPr lang="en-US" dirty="0" smtClean="0"/>
              <a:t>Cryogenics needed</a:t>
            </a:r>
          </a:p>
          <a:p>
            <a:r>
              <a:rPr lang="en-US" dirty="0" smtClean="0"/>
              <a:t>No cross-disperser. Only 1 order at a time! -&gt; Pre-disperser </a:t>
            </a:r>
          </a:p>
          <a:p>
            <a:endParaRPr lang="en-US" dirty="0" smtClean="0"/>
          </a:p>
        </p:txBody>
      </p:sp>
    </p:spTree>
    <p:extLst>
      <p:ext uri="{BB962C8B-B14F-4D97-AF65-F5344CB8AC3E}">
        <p14:creationId xmlns:p14="http://schemas.microsoft.com/office/powerpoint/2010/main" val="9100568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CRIRES@VLT, AO</a:t>
            </a:r>
            <a:endParaRPr lang="en-US" dirty="0"/>
          </a:p>
        </p:txBody>
      </p:sp>
      <p:sp>
        <p:nvSpPr>
          <p:cNvPr id="6" name="Content Placeholder 5"/>
          <p:cNvSpPr>
            <a:spLocks noGrp="1"/>
          </p:cNvSpPr>
          <p:nvPr>
            <p:ph idx="1"/>
          </p:nvPr>
        </p:nvSpPr>
        <p:spPr/>
        <p:txBody>
          <a:bodyPr/>
          <a:lstStyle/>
          <a:p>
            <a:endParaRPr lang="en-US"/>
          </a:p>
        </p:txBody>
      </p:sp>
      <p:pic>
        <p:nvPicPr>
          <p:cNvPr id="10" name="Picture 9"/>
          <p:cNvPicPr>
            <a:picLocks noChangeAspect="1"/>
          </p:cNvPicPr>
          <p:nvPr/>
        </p:nvPicPr>
        <p:blipFill>
          <a:blip r:embed="rId2"/>
          <a:stretch>
            <a:fillRect/>
          </a:stretch>
        </p:blipFill>
        <p:spPr>
          <a:xfrm>
            <a:off x="457200" y="1295399"/>
            <a:ext cx="8229600" cy="5368019"/>
          </a:xfrm>
          <a:prstGeom prst="rect">
            <a:avLst/>
          </a:prstGeom>
        </p:spPr>
      </p:pic>
    </p:spTree>
    <p:extLst>
      <p:ext uri="{BB962C8B-B14F-4D97-AF65-F5344CB8AC3E}">
        <p14:creationId xmlns:p14="http://schemas.microsoft.com/office/powerpoint/2010/main" val="215737677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CRIRES: Characteristics</a:t>
            </a:r>
            <a:endParaRPr lang="en-US" dirty="0"/>
          </a:p>
        </p:txBody>
      </p:sp>
      <p:sp>
        <p:nvSpPr>
          <p:cNvPr id="6" name="Content Placeholder 5"/>
          <p:cNvSpPr>
            <a:spLocks noGrp="1"/>
          </p:cNvSpPr>
          <p:nvPr>
            <p:ph idx="1"/>
          </p:nvPr>
        </p:nvSpPr>
        <p:spPr/>
        <p:txBody>
          <a:bodyPr/>
          <a:lstStyle/>
          <a:p>
            <a:endParaRPr lang="en-US"/>
          </a:p>
        </p:txBody>
      </p:sp>
      <p:pic>
        <p:nvPicPr>
          <p:cNvPr id="8" name="Picture 7"/>
          <p:cNvPicPr>
            <a:picLocks noChangeAspect="1"/>
          </p:cNvPicPr>
          <p:nvPr/>
        </p:nvPicPr>
        <p:blipFill>
          <a:blip r:embed="rId2"/>
          <a:stretch>
            <a:fillRect/>
          </a:stretch>
        </p:blipFill>
        <p:spPr>
          <a:xfrm>
            <a:off x="990600" y="2057400"/>
            <a:ext cx="7404099" cy="4278103"/>
          </a:xfrm>
          <a:prstGeom prst="rect">
            <a:avLst/>
          </a:prstGeom>
        </p:spPr>
      </p:pic>
    </p:spTree>
    <p:extLst>
      <p:ext uri="{BB962C8B-B14F-4D97-AF65-F5344CB8AC3E}">
        <p14:creationId xmlns:p14="http://schemas.microsoft.com/office/powerpoint/2010/main" val="250163107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CRIRES: Spectral format</a:t>
            </a:r>
            <a:endParaRPr lang="en-US" dirty="0"/>
          </a:p>
        </p:txBody>
      </p:sp>
      <p:sp>
        <p:nvSpPr>
          <p:cNvPr id="6" name="Content Placeholder 5"/>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152400" y="2209800"/>
            <a:ext cx="8839200" cy="4235641"/>
          </a:xfrm>
          <a:prstGeom prst="rect">
            <a:avLst/>
          </a:prstGeom>
        </p:spPr>
      </p:pic>
    </p:spTree>
    <p:extLst>
      <p:ext uri="{BB962C8B-B14F-4D97-AF65-F5344CB8AC3E}">
        <p14:creationId xmlns:p14="http://schemas.microsoft.com/office/powerpoint/2010/main" val="266751007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CRIRES: Long slit</a:t>
            </a:r>
            <a:endParaRPr lang="en-US" dirty="0"/>
          </a:p>
        </p:txBody>
      </p:sp>
      <p:sp>
        <p:nvSpPr>
          <p:cNvPr id="6" name="Content Placeholder 5"/>
          <p:cNvSpPr>
            <a:spLocks noGrp="1"/>
          </p:cNvSpPr>
          <p:nvPr>
            <p:ph idx="1"/>
          </p:nvPr>
        </p:nvSpPr>
        <p:spPr/>
        <p:txBody>
          <a:bodyPr/>
          <a:lstStyle/>
          <a:p>
            <a:endParaRPr lang="en-US" dirty="0"/>
          </a:p>
        </p:txBody>
      </p:sp>
      <p:pic>
        <p:nvPicPr>
          <p:cNvPr id="7" name="Picture 6"/>
          <p:cNvPicPr>
            <a:picLocks noChangeAspect="1"/>
          </p:cNvPicPr>
          <p:nvPr/>
        </p:nvPicPr>
        <p:blipFill>
          <a:blip r:embed="rId2"/>
          <a:stretch>
            <a:fillRect/>
          </a:stretch>
        </p:blipFill>
        <p:spPr>
          <a:xfrm>
            <a:off x="76200" y="1600200"/>
            <a:ext cx="4267200" cy="2141147"/>
          </a:xfrm>
          <a:prstGeom prst="rect">
            <a:avLst/>
          </a:prstGeom>
        </p:spPr>
      </p:pic>
      <p:pic>
        <p:nvPicPr>
          <p:cNvPr id="8" name="Picture 7"/>
          <p:cNvPicPr>
            <a:picLocks noChangeAspect="1"/>
          </p:cNvPicPr>
          <p:nvPr/>
        </p:nvPicPr>
        <p:blipFill>
          <a:blip r:embed="rId3"/>
          <a:stretch>
            <a:fillRect/>
          </a:stretch>
        </p:blipFill>
        <p:spPr>
          <a:xfrm>
            <a:off x="4854710" y="2133600"/>
            <a:ext cx="3832090" cy="3855600"/>
          </a:xfrm>
          <a:prstGeom prst="rect">
            <a:avLst/>
          </a:prstGeom>
        </p:spPr>
      </p:pic>
    </p:spTree>
    <p:extLst>
      <p:ext uri="{BB962C8B-B14F-4D97-AF65-F5344CB8AC3E}">
        <p14:creationId xmlns:p14="http://schemas.microsoft.com/office/powerpoint/2010/main" val="336915910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CRIRES@VLT</a:t>
            </a:r>
            <a:endParaRPr lang="en-US" dirty="0"/>
          </a:p>
        </p:txBody>
      </p:sp>
      <p:sp>
        <p:nvSpPr>
          <p:cNvPr id="6" name="Content Placeholder 5"/>
          <p:cNvSpPr>
            <a:spLocks noGrp="1"/>
          </p:cNvSpPr>
          <p:nvPr>
            <p:ph idx="1"/>
          </p:nvPr>
        </p:nvSpPr>
        <p:spPr/>
        <p:txBody>
          <a:bodyPr>
            <a:normAutofit fontScale="85000" lnSpcReduction="10000"/>
          </a:bodyPr>
          <a:lstStyle/>
          <a:p>
            <a:pPr>
              <a:buNone/>
            </a:pPr>
            <a:r>
              <a:rPr lang="en-US" dirty="0" smtClean="0"/>
              <a:t>Peculiarities of the IR domain:</a:t>
            </a:r>
          </a:p>
          <a:p>
            <a:r>
              <a:rPr lang="en-US" dirty="0" smtClean="0"/>
              <a:t>Detector technology (no Si-</a:t>
            </a:r>
            <a:r>
              <a:rPr lang="en-US" dirty="0" err="1" smtClean="0"/>
              <a:t>CCDs</a:t>
            </a:r>
            <a:r>
              <a:rPr lang="en-US" dirty="0" smtClean="0"/>
              <a:t>, behavior less ‘ideal’ in terms of noise, flat-field stability, etc.)</a:t>
            </a:r>
          </a:p>
          <a:p>
            <a:r>
              <a:rPr lang="en-US" dirty="0" smtClean="0"/>
              <a:t>Thermal and sky back-ground -&gt; remove e.g. by ‘nodding’ over long slit and put instrument ‘cold’</a:t>
            </a:r>
          </a:p>
          <a:p>
            <a:r>
              <a:rPr lang="en-US" dirty="0" smtClean="0"/>
              <a:t>Atmospheric absorption and emission features</a:t>
            </a:r>
          </a:p>
          <a:p>
            <a:r>
              <a:rPr lang="en-US" dirty="0" smtClean="0"/>
              <a:t>Advantage: Use of adaptive optics to reduce slit width.</a:t>
            </a:r>
            <a:endParaRPr lang="en-US" dirty="0"/>
          </a:p>
        </p:txBody>
      </p:sp>
    </p:spTree>
    <p:extLst>
      <p:ext uri="{BB962C8B-B14F-4D97-AF65-F5344CB8AC3E}">
        <p14:creationId xmlns:p14="http://schemas.microsoft.com/office/powerpoint/2010/main" val="14576938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Filter spectrometer</a:t>
            </a:r>
            <a:endParaRPr lang="en-US" dirty="0"/>
          </a:p>
        </p:txBody>
      </p:sp>
      <p:pic>
        <p:nvPicPr>
          <p:cNvPr id="35" name="Picture 34"/>
          <p:cNvPicPr>
            <a:picLocks noChangeAspect="1"/>
          </p:cNvPicPr>
          <p:nvPr/>
        </p:nvPicPr>
        <p:blipFill>
          <a:blip r:embed="rId2"/>
          <a:stretch>
            <a:fillRect/>
          </a:stretch>
        </p:blipFill>
        <p:spPr>
          <a:xfrm>
            <a:off x="228600" y="1295400"/>
            <a:ext cx="3581400" cy="2686050"/>
          </a:xfrm>
          <a:prstGeom prst="rect">
            <a:avLst/>
          </a:prstGeom>
        </p:spPr>
      </p:pic>
      <p:sp>
        <p:nvSpPr>
          <p:cNvPr id="20" name="Content Placeholder 2"/>
          <p:cNvSpPr txBox="1">
            <a:spLocks/>
          </p:cNvSpPr>
          <p:nvPr/>
        </p:nvSpPr>
        <p:spPr>
          <a:xfrm>
            <a:off x="3962400" y="1295400"/>
            <a:ext cx="4953000" cy="5267083"/>
          </a:xfrm>
          <a:prstGeom prst="rect">
            <a:avLst/>
          </a:prstGeom>
        </p:spPr>
        <p:txBody>
          <a:bodyPr vert="horz" lIns="91440" tIns="45720" rIns="91440" bIns="45720" rtlCol="0">
            <a:normAutofit/>
          </a:bodyPr>
          <a:lstStyle/>
          <a:p>
            <a:pPr marL="342900" lvl="0" indent="-342900">
              <a:spcBef>
                <a:spcPct val="20000"/>
              </a:spcBef>
              <a:spcAft>
                <a:spcPts val="600"/>
              </a:spcAft>
              <a:buFont typeface="Arial"/>
              <a:buChar char="•"/>
              <a:defRPr/>
            </a:pPr>
            <a:r>
              <a:rPr lang="en-US" sz="2400" dirty="0" smtClean="0">
                <a:latin typeface="Comic Sans MS"/>
                <a:cs typeface="Comic Sans MS"/>
              </a:rPr>
              <a:t>Detector records I</a:t>
            </a:r>
            <a:r>
              <a:rPr lang="en-US" sz="2400" baseline="-25000" dirty="0" smtClean="0">
                <a:latin typeface="Symbol" charset="2"/>
                <a:cs typeface="Symbol" charset="2"/>
              </a:rPr>
              <a:t>l</a:t>
            </a:r>
            <a:r>
              <a:rPr lang="en-US" sz="2400" dirty="0" smtClean="0">
                <a:latin typeface="Comic Sans MS"/>
                <a:cs typeface="Comic Sans MS"/>
              </a:rPr>
              <a:t> for a given filter with transmittance </a:t>
            </a:r>
            <a:r>
              <a:rPr lang="en-US" sz="2400" dirty="0" err="1" smtClean="0">
                <a:latin typeface="Comic Sans MS"/>
                <a:cs typeface="Comic Sans MS"/>
              </a:rPr>
              <a:t>t</a:t>
            </a:r>
            <a:r>
              <a:rPr lang="en-US" sz="2400" baseline="-25000" dirty="0" err="1" smtClean="0">
                <a:latin typeface="Comic Sans MS"/>
                <a:cs typeface="Comic Sans MS"/>
              </a:rPr>
              <a:t>c</a:t>
            </a:r>
            <a:r>
              <a:rPr lang="en-US" sz="2400" dirty="0" smtClean="0">
                <a:latin typeface="Comic Sans MS"/>
                <a:cs typeface="Comic Sans MS"/>
              </a:rPr>
              <a:t>, central wavelength </a:t>
            </a:r>
            <a:r>
              <a:rPr lang="en-US" sz="2400" dirty="0" err="1" smtClean="0">
                <a:latin typeface="Symbol" charset="2"/>
                <a:cs typeface="Symbol" charset="2"/>
              </a:rPr>
              <a:t>l</a:t>
            </a:r>
            <a:r>
              <a:rPr lang="en-US" sz="2400" baseline="-25000" dirty="0" err="1" smtClean="0">
                <a:latin typeface="Comic Sans MS"/>
                <a:cs typeface="Comic Sans MS"/>
              </a:rPr>
              <a:t>c</a:t>
            </a:r>
            <a:r>
              <a:rPr lang="en-US" sz="2400" dirty="0" smtClean="0">
                <a:latin typeface="Comic Sans MS"/>
                <a:cs typeface="Comic Sans MS"/>
              </a:rPr>
              <a:t>, and band width </a:t>
            </a:r>
            <a:r>
              <a:rPr lang="en-US" sz="2400" dirty="0" smtClean="0">
                <a:latin typeface="Symbol" charset="2"/>
                <a:cs typeface="Symbol" charset="2"/>
              </a:rPr>
              <a:t>Dl</a:t>
            </a:r>
            <a:endParaRPr lang="en-US" sz="2400" dirty="0" smtClean="0">
              <a:latin typeface="Comic Sans MS"/>
              <a:cs typeface="Comic Sans MS"/>
            </a:endParaRPr>
          </a:p>
          <a:p>
            <a:pPr marL="342900" lvl="0" indent="-342900">
              <a:spcBef>
                <a:spcPct val="20000"/>
              </a:spcBef>
              <a:spcAft>
                <a:spcPts val="600"/>
              </a:spcAft>
              <a:buFont typeface="Arial"/>
              <a:buChar char="•"/>
              <a:defRPr/>
            </a:pPr>
            <a:r>
              <a:rPr lang="en-US" sz="2400" dirty="0" err="1" smtClean="0">
                <a:latin typeface="Comic Sans MS"/>
                <a:cs typeface="Comic Sans MS"/>
              </a:rPr>
              <a:t>t</a:t>
            </a:r>
            <a:r>
              <a:rPr lang="en-US" sz="2400" baseline="-25000" dirty="0" err="1" smtClean="0">
                <a:latin typeface="Comic Sans MS"/>
                <a:cs typeface="Comic Sans MS"/>
              </a:rPr>
              <a:t>c</a:t>
            </a:r>
            <a:r>
              <a:rPr lang="en-US" sz="2400" dirty="0" smtClean="0">
                <a:latin typeface="Comic Sans MS"/>
                <a:cs typeface="Comic Sans MS"/>
              </a:rPr>
              <a:t>, </a:t>
            </a:r>
            <a:r>
              <a:rPr lang="en-US" sz="2400" dirty="0" smtClean="0">
                <a:latin typeface="Symbol" charset="2"/>
                <a:cs typeface="Symbol" charset="2"/>
              </a:rPr>
              <a:t>Dl </a:t>
            </a:r>
            <a:r>
              <a:rPr lang="en-US" sz="2400" dirty="0" smtClean="0">
                <a:latin typeface="Comic Sans MS"/>
                <a:cs typeface="Comic Sans MS"/>
              </a:rPr>
              <a:t>and </a:t>
            </a:r>
            <a:r>
              <a:rPr lang="en-US" sz="2400" dirty="0" err="1" smtClean="0">
                <a:latin typeface="Symbol" charset="2"/>
                <a:cs typeface="Symbol" charset="2"/>
              </a:rPr>
              <a:t>l</a:t>
            </a:r>
            <a:r>
              <a:rPr lang="en-US" sz="2400" baseline="-25000" dirty="0" err="1" smtClean="0">
                <a:latin typeface="Comic Sans MS"/>
                <a:cs typeface="Comic Sans MS"/>
              </a:rPr>
              <a:t>c</a:t>
            </a:r>
            <a:r>
              <a:rPr lang="en-US" sz="2400" baseline="-25000" dirty="0" smtClean="0">
                <a:latin typeface="Comic Sans MS"/>
                <a:cs typeface="Comic Sans MS"/>
              </a:rPr>
              <a:t> </a:t>
            </a:r>
            <a:r>
              <a:rPr lang="en-US" sz="2400" dirty="0" smtClean="0">
                <a:latin typeface="Comic Sans MS"/>
                <a:cs typeface="Comic Sans MS"/>
              </a:rPr>
              <a:t>need to be calibrated on standard sources</a:t>
            </a:r>
          </a:p>
          <a:p>
            <a:pPr marL="342900" lvl="0" indent="-342900">
              <a:spcBef>
                <a:spcPct val="20000"/>
              </a:spcBef>
              <a:spcAft>
                <a:spcPts val="600"/>
              </a:spcAft>
              <a:buFont typeface="Arial"/>
              <a:buChar char="•"/>
              <a:defRPr/>
            </a:pPr>
            <a:r>
              <a:rPr lang="en-US" sz="2400" dirty="0" smtClean="0">
                <a:latin typeface="Comic Sans MS"/>
                <a:cs typeface="Comic Sans MS"/>
              </a:rPr>
              <a:t>Appropriate for broad-band spectra</a:t>
            </a:r>
          </a:p>
          <a:p>
            <a:pPr marL="342900" lvl="0" indent="-342900">
              <a:spcBef>
                <a:spcPct val="20000"/>
              </a:spcBef>
              <a:spcAft>
                <a:spcPts val="600"/>
              </a:spcAft>
              <a:buFont typeface="Arial"/>
              <a:buChar char="•"/>
              <a:defRPr/>
            </a:pPr>
            <a:r>
              <a:rPr lang="en-US" sz="2400" dirty="0" smtClean="0">
                <a:latin typeface="Comic Sans MS"/>
                <a:cs typeface="Comic Sans MS"/>
              </a:rPr>
              <a:t>Only one channel per measurement (unless </a:t>
            </a:r>
            <a:r>
              <a:rPr lang="en-US" sz="2400" dirty="0" err="1" smtClean="0">
                <a:latin typeface="Comic Sans MS"/>
                <a:cs typeface="Comic Sans MS"/>
              </a:rPr>
              <a:t>dichroics</a:t>
            </a:r>
            <a:r>
              <a:rPr lang="en-US" sz="2400" dirty="0" smtClean="0">
                <a:latin typeface="Comic Sans MS"/>
                <a:cs typeface="Comic Sans MS"/>
              </a:rPr>
              <a:t> are used)</a:t>
            </a:r>
          </a:p>
        </p:txBody>
      </p:sp>
      <p:pic>
        <p:nvPicPr>
          <p:cNvPr id="22" name="Picture 21"/>
          <p:cNvPicPr>
            <a:picLocks noChangeAspect="1"/>
          </p:cNvPicPr>
          <p:nvPr/>
        </p:nvPicPr>
        <p:blipFill>
          <a:blip r:embed="rId3"/>
          <a:stretch>
            <a:fillRect/>
          </a:stretch>
        </p:blipFill>
        <p:spPr>
          <a:xfrm>
            <a:off x="228600" y="4084625"/>
            <a:ext cx="3581400" cy="2600096"/>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CRIRES@VLT</a:t>
            </a:r>
            <a:endParaRPr lang="en-US" dirty="0"/>
          </a:p>
        </p:txBody>
      </p:sp>
      <p:sp>
        <p:nvSpPr>
          <p:cNvPr id="4" name="Content Placeholder 3"/>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205984" y="1752600"/>
            <a:ext cx="8785616" cy="4343400"/>
          </a:xfrm>
          <a:prstGeom prst="rect">
            <a:avLst/>
          </a:prstGeom>
        </p:spPr>
      </p:pic>
    </p:spTree>
    <p:extLst>
      <p:ext uri="{BB962C8B-B14F-4D97-AF65-F5344CB8AC3E}">
        <p14:creationId xmlns:p14="http://schemas.microsoft.com/office/powerpoint/2010/main" val="64049593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043559" y="0"/>
            <a:ext cx="5043041" cy="6857999"/>
          </a:xfrm>
          <a:prstGeom prst="rect">
            <a:avLst/>
          </a:prstGeom>
        </p:spPr>
      </p:pic>
    </p:spTree>
    <p:extLst>
      <p:ext uri="{BB962C8B-B14F-4D97-AF65-F5344CB8AC3E}">
        <p14:creationId xmlns:p14="http://schemas.microsoft.com/office/powerpoint/2010/main" val="95411342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043559" y="0"/>
            <a:ext cx="5043041" cy="6857999"/>
          </a:xfrm>
          <a:prstGeom prst="rect">
            <a:avLst/>
          </a:prstGeom>
        </p:spPr>
      </p:pic>
    </p:spTree>
    <p:extLst>
      <p:ext uri="{BB962C8B-B14F-4D97-AF65-F5344CB8AC3E}">
        <p14:creationId xmlns:p14="http://schemas.microsoft.com/office/powerpoint/2010/main" val="190398134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Flames@VLT</a:t>
            </a:r>
            <a:endParaRPr lang="en-US" dirty="0"/>
          </a:p>
        </p:txBody>
      </p:sp>
      <p:pic>
        <p:nvPicPr>
          <p:cNvPr id="6" name="Picture 5"/>
          <p:cNvPicPr>
            <a:picLocks noChangeAspect="1"/>
          </p:cNvPicPr>
          <p:nvPr/>
        </p:nvPicPr>
        <p:blipFill>
          <a:blip r:embed="rId2"/>
          <a:stretch>
            <a:fillRect/>
          </a:stretch>
        </p:blipFill>
        <p:spPr>
          <a:xfrm>
            <a:off x="762000" y="1325447"/>
            <a:ext cx="7467600" cy="5279593"/>
          </a:xfrm>
          <a:prstGeom prst="rect">
            <a:avLst/>
          </a:prstGeom>
        </p:spPr>
      </p:pic>
      <p:sp>
        <p:nvSpPr>
          <p:cNvPr id="8" name="Oval 7"/>
          <p:cNvSpPr/>
          <p:nvPr/>
        </p:nvSpPr>
        <p:spPr>
          <a:xfrm>
            <a:off x="2209800" y="2286000"/>
            <a:ext cx="1066800" cy="228600"/>
          </a:xfrm>
          <a:prstGeom prst="ellipse">
            <a:avLst/>
          </a:prstGeom>
          <a:noFill/>
          <a:ln w="28575" cap="flat" cmpd="sng" algn="ctr">
            <a:solidFill>
              <a:srgbClr val="FFFF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598741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Flames – various links</a:t>
            </a:r>
            <a:endParaRPr lang="en-US" dirty="0"/>
          </a:p>
        </p:txBody>
      </p:sp>
      <p:sp>
        <p:nvSpPr>
          <p:cNvPr id="5" name="Rectangle 4"/>
          <p:cNvSpPr/>
          <p:nvPr/>
        </p:nvSpPr>
        <p:spPr>
          <a:xfrm>
            <a:off x="609600" y="2831068"/>
            <a:ext cx="8077200" cy="1477328"/>
          </a:xfrm>
          <a:prstGeom prst="rect">
            <a:avLst/>
          </a:prstGeom>
        </p:spPr>
        <p:txBody>
          <a:bodyPr wrap="square">
            <a:spAutoFit/>
          </a:bodyPr>
          <a:lstStyle/>
          <a:p>
            <a:r>
              <a:rPr lang="en-US" b="1" dirty="0" smtClean="0"/>
              <a:t>Mode	Number of Buttons	Fibers per Buttons	Sky Buttons	Total fibers	</a:t>
            </a:r>
          </a:p>
          <a:p>
            <a:r>
              <a:rPr lang="en-US" b="1" dirty="0" smtClean="0"/>
              <a:t>UVES	8						1	-	8	</a:t>
            </a:r>
          </a:p>
          <a:p>
            <a:r>
              <a:rPr lang="en-US" b="1" dirty="0" smtClean="0"/>
              <a:t>Medusa	132 						1	-	132	</a:t>
            </a:r>
          </a:p>
          <a:p>
            <a:r>
              <a:rPr lang="en-US" b="1" dirty="0" smtClean="0"/>
              <a:t>IFU		15							20			15			315	</a:t>
            </a:r>
          </a:p>
          <a:p>
            <a:r>
              <a:rPr lang="en-US" b="1" dirty="0" smtClean="0"/>
              <a:t>ARGUS	1						14x22 (-8)		15			315	</a:t>
            </a:r>
          </a:p>
        </p:txBody>
      </p:sp>
      <p:sp>
        <p:nvSpPr>
          <p:cNvPr id="6" name="Rectangle 5"/>
          <p:cNvSpPr/>
          <p:nvPr/>
        </p:nvSpPr>
        <p:spPr>
          <a:xfrm>
            <a:off x="457200" y="3440668"/>
            <a:ext cx="7924800" cy="867728"/>
          </a:xfrm>
          <a:prstGeom prst="rect">
            <a:avLst/>
          </a:prstGeom>
          <a:noFill/>
          <a:ln w="28575"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2895600" y="3974068"/>
            <a:ext cx="1828800" cy="369332"/>
          </a:xfrm>
          <a:prstGeom prst="rect">
            <a:avLst/>
          </a:prstGeom>
          <a:noFill/>
        </p:spPr>
        <p:txBody>
          <a:bodyPr wrap="square" rtlCol="0">
            <a:spAutoFit/>
          </a:bodyPr>
          <a:lstStyle/>
          <a:p>
            <a:r>
              <a:rPr lang="en-US" dirty="0" smtClean="0">
                <a:solidFill>
                  <a:srgbClr val="FF0000"/>
                </a:solidFill>
              </a:rPr>
              <a:t>Giraffe</a:t>
            </a:r>
            <a:endParaRPr lang="en-US" dirty="0">
              <a:solidFill>
                <a:srgbClr val="FF0000"/>
              </a:solidFill>
            </a:endParaRPr>
          </a:p>
        </p:txBody>
      </p:sp>
      <p:sp>
        <p:nvSpPr>
          <p:cNvPr id="9" name="Rectangle 8"/>
          <p:cNvSpPr/>
          <p:nvPr/>
        </p:nvSpPr>
        <p:spPr>
          <a:xfrm>
            <a:off x="457200" y="3212068"/>
            <a:ext cx="7924800" cy="228600"/>
          </a:xfrm>
          <a:prstGeom prst="rect">
            <a:avLst/>
          </a:prstGeom>
          <a:noFill/>
          <a:ln w="28575" cap="flat" cmpd="sng" algn="ctr">
            <a:solidFill>
              <a:srgbClr val="008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2895600" y="3135868"/>
            <a:ext cx="1828800" cy="369332"/>
          </a:xfrm>
          <a:prstGeom prst="rect">
            <a:avLst/>
          </a:prstGeom>
          <a:noFill/>
        </p:spPr>
        <p:txBody>
          <a:bodyPr wrap="square" rtlCol="0">
            <a:spAutoFit/>
          </a:bodyPr>
          <a:lstStyle/>
          <a:p>
            <a:r>
              <a:rPr lang="en-US" dirty="0" smtClean="0">
                <a:solidFill>
                  <a:srgbClr val="008000"/>
                </a:solidFill>
              </a:rPr>
              <a:t>UVES</a:t>
            </a:r>
            <a:endParaRPr lang="en-US" dirty="0">
              <a:solidFill>
                <a:srgbClr val="008000"/>
              </a:solidFill>
            </a:endParaRPr>
          </a:p>
        </p:txBody>
      </p:sp>
    </p:spTree>
    <p:extLst>
      <p:ext uri="{BB962C8B-B14F-4D97-AF65-F5344CB8AC3E}">
        <p14:creationId xmlns:p14="http://schemas.microsoft.com/office/powerpoint/2010/main" val="266424618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Flames – UVES link</a:t>
            </a:r>
            <a:endParaRPr lang="en-US" dirty="0"/>
          </a:p>
        </p:txBody>
      </p:sp>
      <p:sp>
        <p:nvSpPr>
          <p:cNvPr id="5" name="Rectangle 4"/>
          <p:cNvSpPr/>
          <p:nvPr/>
        </p:nvSpPr>
        <p:spPr>
          <a:xfrm>
            <a:off x="609600" y="1219200"/>
            <a:ext cx="8077200" cy="1477328"/>
          </a:xfrm>
          <a:prstGeom prst="rect">
            <a:avLst/>
          </a:prstGeom>
        </p:spPr>
        <p:txBody>
          <a:bodyPr wrap="square">
            <a:spAutoFit/>
          </a:bodyPr>
          <a:lstStyle/>
          <a:p>
            <a:r>
              <a:rPr lang="en-US" b="1" dirty="0" smtClean="0"/>
              <a:t>Mode	Number of Buttons	Fibers per Buttons	Sky Buttons	Total fibers	</a:t>
            </a:r>
          </a:p>
          <a:p>
            <a:r>
              <a:rPr lang="en-US" b="1" dirty="0" smtClean="0"/>
              <a:t>UVES	8						1	-	8	</a:t>
            </a:r>
          </a:p>
          <a:p>
            <a:r>
              <a:rPr lang="en-US" b="1" dirty="0" smtClean="0"/>
              <a:t>Medusa	132 						1	-	132	</a:t>
            </a:r>
          </a:p>
          <a:p>
            <a:r>
              <a:rPr lang="en-US" b="1" dirty="0" smtClean="0"/>
              <a:t>IFU		15							20			15			315	</a:t>
            </a:r>
          </a:p>
          <a:p>
            <a:r>
              <a:rPr lang="en-US" b="1" dirty="0" smtClean="0"/>
              <a:t>ARGUS	1						14x22 (-8)		15			315	</a:t>
            </a:r>
          </a:p>
        </p:txBody>
      </p:sp>
      <p:sp>
        <p:nvSpPr>
          <p:cNvPr id="7" name="Rectangle 6"/>
          <p:cNvSpPr/>
          <p:nvPr/>
        </p:nvSpPr>
        <p:spPr>
          <a:xfrm>
            <a:off x="457200" y="1600200"/>
            <a:ext cx="7924800" cy="228600"/>
          </a:xfrm>
          <a:prstGeom prst="rect">
            <a:avLst/>
          </a:prstGeom>
          <a:noFill/>
          <a:ln w="28575" cap="flat" cmpd="sng" algn="ctr">
            <a:solidFill>
              <a:srgbClr val="008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a:stretch>
            <a:fillRect/>
          </a:stretch>
        </p:blipFill>
        <p:spPr>
          <a:xfrm>
            <a:off x="457200" y="3276600"/>
            <a:ext cx="8288564" cy="2768348"/>
          </a:xfrm>
          <a:prstGeom prst="rect">
            <a:avLst/>
          </a:prstGeom>
        </p:spPr>
      </p:pic>
    </p:spTree>
    <p:extLst>
      <p:ext uri="{BB962C8B-B14F-4D97-AF65-F5344CB8AC3E}">
        <p14:creationId xmlns:p14="http://schemas.microsoft.com/office/powerpoint/2010/main" val="328495807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Flames – UVES link</a:t>
            </a:r>
            <a:endParaRPr lang="en-US" dirty="0"/>
          </a:p>
        </p:txBody>
      </p:sp>
      <p:sp>
        <p:nvSpPr>
          <p:cNvPr id="5" name="Rectangle 4"/>
          <p:cNvSpPr/>
          <p:nvPr/>
        </p:nvSpPr>
        <p:spPr>
          <a:xfrm>
            <a:off x="609600" y="1219200"/>
            <a:ext cx="8077200" cy="1477328"/>
          </a:xfrm>
          <a:prstGeom prst="rect">
            <a:avLst/>
          </a:prstGeom>
        </p:spPr>
        <p:txBody>
          <a:bodyPr wrap="square">
            <a:spAutoFit/>
          </a:bodyPr>
          <a:lstStyle/>
          <a:p>
            <a:r>
              <a:rPr lang="en-US" b="1" dirty="0" smtClean="0"/>
              <a:t>Mode	Number of Buttons	Fibers per Buttons	Sky Buttons	Total fibers	</a:t>
            </a:r>
          </a:p>
          <a:p>
            <a:r>
              <a:rPr lang="en-US" b="1" dirty="0" smtClean="0"/>
              <a:t>UVES	8						1	-	8	</a:t>
            </a:r>
          </a:p>
          <a:p>
            <a:r>
              <a:rPr lang="en-US" b="1" dirty="0" smtClean="0"/>
              <a:t>Medusa	132 						1	-	132	</a:t>
            </a:r>
          </a:p>
          <a:p>
            <a:r>
              <a:rPr lang="en-US" b="1" dirty="0" smtClean="0"/>
              <a:t>IFU		15							20			15			315	</a:t>
            </a:r>
          </a:p>
          <a:p>
            <a:r>
              <a:rPr lang="en-US" b="1" dirty="0" smtClean="0"/>
              <a:t>ARGUS	1						14x22 (-8)		15			315	</a:t>
            </a:r>
          </a:p>
        </p:txBody>
      </p:sp>
      <p:sp>
        <p:nvSpPr>
          <p:cNvPr id="7" name="Rectangle 6"/>
          <p:cNvSpPr/>
          <p:nvPr/>
        </p:nvSpPr>
        <p:spPr>
          <a:xfrm>
            <a:off x="457200" y="1600200"/>
            <a:ext cx="7924800" cy="228600"/>
          </a:xfrm>
          <a:prstGeom prst="rect">
            <a:avLst/>
          </a:prstGeom>
          <a:noFill/>
          <a:ln w="28575" cap="flat" cmpd="sng" algn="ctr">
            <a:solidFill>
              <a:srgbClr val="008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a:stretch>
            <a:fillRect/>
          </a:stretch>
        </p:blipFill>
        <p:spPr>
          <a:xfrm>
            <a:off x="3657600" y="2862344"/>
            <a:ext cx="5385101" cy="3767056"/>
          </a:xfrm>
          <a:prstGeom prst="rect">
            <a:avLst/>
          </a:prstGeom>
        </p:spPr>
      </p:pic>
      <p:pic>
        <p:nvPicPr>
          <p:cNvPr id="8" name="Picture 7"/>
          <p:cNvPicPr>
            <a:picLocks noChangeAspect="1"/>
          </p:cNvPicPr>
          <p:nvPr/>
        </p:nvPicPr>
        <p:blipFill>
          <a:blip r:embed="rId3"/>
          <a:stretch>
            <a:fillRect/>
          </a:stretch>
        </p:blipFill>
        <p:spPr>
          <a:xfrm>
            <a:off x="0" y="2848928"/>
            <a:ext cx="3636654" cy="2866072"/>
          </a:xfrm>
          <a:prstGeom prst="rect">
            <a:avLst/>
          </a:prstGeom>
        </p:spPr>
      </p:pic>
      <p:cxnSp>
        <p:nvCxnSpPr>
          <p:cNvPr id="11" name="Straight Connector 10"/>
          <p:cNvCxnSpPr/>
          <p:nvPr/>
        </p:nvCxnSpPr>
        <p:spPr>
          <a:xfrm rot="5400000">
            <a:off x="685800" y="4648200"/>
            <a:ext cx="25908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12" name="Bent Arrow 11"/>
          <p:cNvSpPr/>
          <p:nvPr/>
        </p:nvSpPr>
        <p:spPr>
          <a:xfrm flipV="1">
            <a:off x="1905000" y="6172200"/>
            <a:ext cx="685006" cy="457200"/>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32172840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Flames – Giraffe</a:t>
            </a:r>
            <a:endParaRPr lang="en-US" dirty="0"/>
          </a:p>
        </p:txBody>
      </p:sp>
      <p:pic>
        <p:nvPicPr>
          <p:cNvPr id="8" name="Picture 7"/>
          <p:cNvPicPr>
            <a:picLocks noChangeAspect="1"/>
          </p:cNvPicPr>
          <p:nvPr/>
        </p:nvPicPr>
        <p:blipFill>
          <a:blip r:embed="rId2"/>
          <a:stretch>
            <a:fillRect/>
          </a:stretch>
        </p:blipFill>
        <p:spPr>
          <a:xfrm>
            <a:off x="952500" y="1524000"/>
            <a:ext cx="7353300" cy="5041900"/>
          </a:xfrm>
          <a:prstGeom prst="rect">
            <a:avLst/>
          </a:prstGeom>
        </p:spPr>
      </p:pic>
    </p:spTree>
    <p:extLst>
      <p:ext uri="{BB962C8B-B14F-4D97-AF65-F5344CB8AC3E}">
        <p14:creationId xmlns:p14="http://schemas.microsoft.com/office/powerpoint/2010/main" val="130534720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 y="3048000"/>
            <a:ext cx="4461274" cy="3587903"/>
          </a:xfrm>
          <a:prstGeom prst="rect">
            <a:avLst/>
          </a:prstGeom>
        </p:spPr>
      </p:pic>
      <p:pic>
        <p:nvPicPr>
          <p:cNvPr id="10" name="Picture 9"/>
          <p:cNvPicPr>
            <a:picLocks noChangeAspect="1"/>
          </p:cNvPicPr>
          <p:nvPr/>
        </p:nvPicPr>
        <p:blipFill>
          <a:blip r:embed="rId3"/>
          <a:stretch>
            <a:fillRect/>
          </a:stretch>
        </p:blipFill>
        <p:spPr>
          <a:xfrm>
            <a:off x="4461274" y="274638"/>
            <a:ext cx="4682726" cy="6583362"/>
          </a:xfrm>
          <a:prstGeom prst="rect">
            <a:avLst/>
          </a:prstGeom>
        </p:spPr>
      </p:pic>
      <p:sp>
        <p:nvSpPr>
          <p:cNvPr id="2" name="Title 1"/>
          <p:cNvSpPr>
            <a:spLocks noGrp="1"/>
          </p:cNvSpPr>
          <p:nvPr>
            <p:ph type="title"/>
          </p:nvPr>
        </p:nvSpPr>
        <p:spPr/>
        <p:txBody>
          <a:bodyPr/>
          <a:lstStyle/>
          <a:p>
            <a:r>
              <a:rPr lang="en-US" dirty="0" smtClean="0"/>
              <a:t>Flames – MEDUSA</a:t>
            </a:r>
            <a:endParaRPr lang="en-US" dirty="0"/>
          </a:p>
        </p:txBody>
      </p:sp>
      <p:sp>
        <p:nvSpPr>
          <p:cNvPr id="5" name="Rectangle 4"/>
          <p:cNvSpPr/>
          <p:nvPr/>
        </p:nvSpPr>
        <p:spPr>
          <a:xfrm>
            <a:off x="609600" y="1219200"/>
            <a:ext cx="8077200" cy="1477328"/>
          </a:xfrm>
          <a:prstGeom prst="rect">
            <a:avLst/>
          </a:prstGeom>
        </p:spPr>
        <p:txBody>
          <a:bodyPr wrap="square">
            <a:spAutoFit/>
          </a:bodyPr>
          <a:lstStyle/>
          <a:p>
            <a:r>
              <a:rPr lang="en-US" b="1" dirty="0" smtClean="0"/>
              <a:t>Mode	Number of Buttons	Fibers per Buttons	Sky Buttons	Total fibers	</a:t>
            </a:r>
          </a:p>
          <a:p>
            <a:r>
              <a:rPr lang="en-US" b="1" dirty="0" smtClean="0"/>
              <a:t>UVES	8						1	-	8	</a:t>
            </a:r>
          </a:p>
          <a:p>
            <a:r>
              <a:rPr lang="en-US" b="1" dirty="0" smtClean="0"/>
              <a:t>Medusa	132 						1	-	132	</a:t>
            </a:r>
          </a:p>
          <a:p>
            <a:r>
              <a:rPr lang="en-US" b="1" dirty="0" smtClean="0"/>
              <a:t>IFU		15							20			15			315	</a:t>
            </a:r>
          </a:p>
          <a:p>
            <a:r>
              <a:rPr lang="en-US" b="1" dirty="0" smtClean="0"/>
              <a:t>ARGUS	1						14x22 (-8)		15			315	</a:t>
            </a:r>
          </a:p>
        </p:txBody>
      </p:sp>
      <p:sp>
        <p:nvSpPr>
          <p:cNvPr id="6" name="Rectangle 5"/>
          <p:cNvSpPr/>
          <p:nvPr/>
        </p:nvSpPr>
        <p:spPr>
          <a:xfrm>
            <a:off x="457200" y="1828800"/>
            <a:ext cx="7924800" cy="228600"/>
          </a:xfrm>
          <a:prstGeom prst="rect">
            <a:avLst/>
          </a:prstGeom>
          <a:noFill/>
          <a:ln w="28575"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787988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Flames – MEDUSA</a:t>
            </a:r>
            <a:endParaRPr lang="en-US" dirty="0"/>
          </a:p>
        </p:txBody>
      </p:sp>
      <p:pic>
        <p:nvPicPr>
          <p:cNvPr id="10" name="Picture 9"/>
          <p:cNvPicPr>
            <a:picLocks noChangeAspect="1"/>
          </p:cNvPicPr>
          <p:nvPr/>
        </p:nvPicPr>
        <p:blipFill>
          <a:blip r:embed="rId2"/>
          <a:stretch>
            <a:fillRect/>
          </a:stretch>
        </p:blipFill>
        <p:spPr>
          <a:xfrm>
            <a:off x="1524000" y="1417637"/>
            <a:ext cx="4038600" cy="5116271"/>
          </a:xfrm>
          <a:prstGeom prst="rect">
            <a:avLst/>
          </a:prstGeom>
        </p:spPr>
      </p:pic>
      <p:sp>
        <p:nvSpPr>
          <p:cNvPr id="11" name="TextBox 10"/>
          <p:cNvSpPr txBox="1"/>
          <p:nvPr/>
        </p:nvSpPr>
        <p:spPr>
          <a:xfrm>
            <a:off x="5791200" y="1600200"/>
            <a:ext cx="2438400" cy="369332"/>
          </a:xfrm>
          <a:prstGeom prst="rect">
            <a:avLst/>
          </a:prstGeom>
          <a:noFill/>
        </p:spPr>
        <p:txBody>
          <a:bodyPr wrap="square" rtlCol="0">
            <a:spAutoFit/>
          </a:bodyPr>
          <a:lstStyle/>
          <a:p>
            <a:r>
              <a:rPr lang="en-US" dirty="0" err="1" smtClean="0"/>
              <a:t>OzPoz</a:t>
            </a:r>
            <a:r>
              <a:rPr lang="en-US" dirty="0" smtClean="0"/>
              <a:t> fiber </a:t>
            </a:r>
            <a:r>
              <a:rPr lang="en-US" dirty="0" err="1" smtClean="0"/>
              <a:t>positioner</a:t>
            </a:r>
            <a:endParaRPr lang="en-US" dirty="0"/>
          </a:p>
        </p:txBody>
      </p:sp>
    </p:spTree>
    <p:extLst>
      <p:ext uri="{BB962C8B-B14F-4D97-AF65-F5344CB8AC3E}">
        <p14:creationId xmlns:p14="http://schemas.microsoft.com/office/powerpoint/2010/main" val="31174815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Filter spectrometer</a:t>
            </a:r>
            <a:endParaRPr lang="en-US" dirty="0"/>
          </a:p>
        </p:txBody>
      </p:sp>
      <p:sp>
        <p:nvSpPr>
          <p:cNvPr id="11" name="Oval 10"/>
          <p:cNvSpPr/>
          <p:nvPr/>
        </p:nvSpPr>
        <p:spPr>
          <a:xfrm>
            <a:off x="1524000" y="4572000"/>
            <a:ext cx="228600" cy="2057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Connector 12"/>
          <p:cNvCxnSpPr>
            <a:endCxn id="11" idx="0"/>
          </p:cNvCxnSpPr>
          <p:nvPr/>
        </p:nvCxnSpPr>
        <p:spPr>
          <a:xfrm>
            <a:off x="457200" y="4572000"/>
            <a:ext cx="11811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457200" y="6627812"/>
            <a:ext cx="11811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a:stCxn id="11" idx="0"/>
            <a:endCxn id="18" idx="4"/>
          </p:cNvCxnSpPr>
          <p:nvPr/>
        </p:nvCxnSpPr>
        <p:spPr>
          <a:xfrm rot="16200000" flipH="1">
            <a:off x="2114550" y="4095750"/>
            <a:ext cx="1905000" cy="28575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a:endCxn id="18" idx="0"/>
          </p:cNvCxnSpPr>
          <p:nvPr/>
        </p:nvCxnSpPr>
        <p:spPr>
          <a:xfrm flipV="1">
            <a:off x="1638300" y="4802188"/>
            <a:ext cx="2857500" cy="1825624"/>
          </a:xfrm>
          <a:prstGeom prst="line">
            <a:avLst/>
          </a:prstGeom>
        </p:spPr>
        <p:style>
          <a:lnRef idx="2">
            <a:schemeClr val="accent1"/>
          </a:lnRef>
          <a:fillRef idx="0">
            <a:schemeClr val="accent1"/>
          </a:fillRef>
          <a:effectRef idx="1">
            <a:schemeClr val="accent1"/>
          </a:effectRef>
          <a:fontRef idx="minor">
            <a:schemeClr val="tx1"/>
          </a:fontRef>
        </p:style>
      </p:cxnSp>
      <p:sp>
        <p:nvSpPr>
          <p:cNvPr id="18" name="Oval 17"/>
          <p:cNvSpPr/>
          <p:nvPr/>
        </p:nvSpPr>
        <p:spPr>
          <a:xfrm>
            <a:off x="4419600" y="4802188"/>
            <a:ext cx="152400" cy="167481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3581400" y="5213866"/>
            <a:ext cx="76200" cy="851457"/>
          </a:xfrm>
          <a:prstGeom prst="rect">
            <a:avLst/>
          </a:prstGeom>
          <a:solidFill>
            <a:srgbClr val="000090"/>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 name="Straight Connector 20"/>
          <p:cNvCxnSpPr/>
          <p:nvPr/>
        </p:nvCxnSpPr>
        <p:spPr>
          <a:xfrm>
            <a:off x="4495802" y="4802190"/>
            <a:ext cx="2057400" cy="836610"/>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p:cNvCxnSpPr>
            <a:stCxn id="18" idx="4"/>
          </p:cNvCxnSpPr>
          <p:nvPr/>
        </p:nvCxnSpPr>
        <p:spPr>
          <a:xfrm rot="5400000" flipH="1" flipV="1">
            <a:off x="5105401" y="5029199"/>
            <a:ext cx="838200" cy="2057402"/>
          </a:xfrm>
          <a:prstGeom prst="line">
            <a:avLst/>
          </a:prstGeom>
        </p:spPr>
        <p:style>
          <a:lnRef idx="2">
            <a:schemeClr val="accent1"/>
          </a:lnRef>
          <a:fillRef idx="0">
            <a:schemeClr val="accent1"/>
          </a:fillRef>
          <a:effectRef idx="1">
            <a:schemeClr val="accent1"/>
          </a:effectRef>
          <a:fontRef idx="minor">
            <a:schemeClr val="tx1"/>
          </a:fontRef>
        </p:style>
      </p:cxnSp>
      <p:sp>
        <p:nvSpPr>
          <p:cNvPr id="27" name="Pentagon 26"/>
          <p:cNvSpPr/>
          <p:nvPr/>
        </p:nvSpPr>
        <p:spPr>
          <a:xfrm>
            <a:off x="6553202" y="5486400"/>
            <a:ext cx="533398" cy="304800"/>
          </a:xfrm>
          <a:prstGeom prst="homePlat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3352800" y="5486400"/>
            <a:ext cx="1371600" cy="369332"/>
          </a:xfrm>
          <a:prstGeom prst="rect">
            <a:avLst/>
          </a:prstGeom>
          <a:noFill/>
        </p:spPr>
        <p:txBody>
          <a:bodyPr wrap="square" rtlCol="0">
            <a:spAutoFit/>
          </a:bodyPr>
          <a:lstStyle/>
          <a:p>
            <a:pPr algn="ctr"/>
            <a:r>
              <a:rPr lang="en-US" dirty="0" smtClean="0">
                <a:solidFill>
                  <a:srgbClr val="000090"/>
                </a:solidFill>
              </a:rPr>
              <a:t>Filter 1</a:t>
            </a:r>
            <a:endParaRPr lang="en-US" dirty="0">
              <a:solidFill>
                <a:srgbClr val="000090"/>
              </a:solidFill>
            </a:endParaRPr>
          </a:p>
        </p:txBody>
      </p:sp>
      <p:sp>
        <p:nvSpPr>
          <p:cNvPr id="29" name="TextBox 28"/>
          <p:cNvSpPr txBox="1"/>
          <p:nvPr/>
        </p:nvSpPr>
        <p:spPr>
          <a:xfrm>
            <a:off x="1028700" y="4138136"/>
            <a:ext cx="1181100" cy="369332"/>
          </a:xfrm>
          <a:prstGeom prst="rect">
            <a:avLst/>
          </a:prstGeom>
          <a:noFill/>
        </p:spPr>
        <p:txBody>
          <a:bodyPr wrap="square" rtlCol="0">
            <a:spAutoFit/>
          </a:bodyPr>
          <a:lstStyle/>
          <a:p>
            <a:r>
              <a:rPr lang="en-US" dirty="0" smtClean="0">
                <a:solidFill>
                  <a:srgbClr val="4F81BD"/>
                </a:solidFill>
              </a:rPr>
              <a:t>Telescope</a:t>
            </a:r>
            <a:endParaRPr lang="en-US" dirty="0">
              <a:solidFill>
                <a:srgbClr val="4F81BD"/>
              </a:solidFill>
            </a:endParaRPr>
          </a:p>
        </p:txBody>
      </p:sp>
      <p:sp>
        <p:nvSpPr>
          <p:cNvPr id="33" name="TextBox 32"/>
          <p:cNvSpPr txBox="1"/>
          <p:nvPr/>
        </p:nvSpPr>
        <p:spPr>
          <a:xfrm>
            <a:off x="3884612" y="4387333"/>
            <a:ext cx="1219200" cy="369332"/>
          </a:xfrm>
          <a:prstGeom prst="rect">
            <a:avLst/>
          </a:prstGeom>
          <a:noFill/>
        </p:spPr>
        <p:txBody>
          <a:bodyPr wrap="square" rtlCol="0">
            <a:spAutoFit/>
          </a:bodyPr>
          <a:lstStyle/>
          <a:p>
            <a:pPr algn="ctr"/>
            <a:r>
              <a:rPr lang="en-US" dirty="0" smtClean="0">
                <a:solidFill>
                  <a:schemeClr val="accent1"/>
                </a:solidFill>
              </a:rPr>
              <a:t>Objective</a:t>
            </a:r>
            <a:endParaRPr lang="en-US" dirty="0">
              <a:solidFill>
                <a:schemeClr val="accent1"/>
              </a:solidFill>
            </a:endParaRPr>
          </a:p>
        </p:txBody>
      </p:sp>
      <p:sp>
        <p:nvSpPr>
          <p:cNvPr id="34" name="TextBox 33"/>
          <p:cNvSpPr txBox="1"/>
          <p:nvPr/>
        </p:nvSpPr>
        <p:spPr>
          <a:xfrm>
            <a:off x="6324600" y="5029200"/>
            <a:ext cx="2667000" cy="369332"/>
          </a:xfrm>
          <a:prstGeom prst="rect">
            <a:avLst/>
          </a:prstGeom>
          <a:noFill/>
        </p:spPr>
        <p:txBody>
          <a:bodyPr wrap="square" rtlCol="0">
            <a:spAutoFit/>
          </a:bodyPr>
          <a:lstStyle/>
          <a:p>
            <a:pPr algn="ctr"/>
            <a:r>
              <a:rPr lang="en-US" dirty="0" smtClean="0">
                <a:solidFill>
                  <a:schemeClr val="accent1"/>
                </a:solidFill>
              </a:rPr>
              <a:t>Detector (single or array)</a:t>
            </a:r>
            <a:endParaRPr lang="en-US" dirty="0">
              <a:solidFill>
                <a:schemeClr val="accent1"/>
              </a:solidFill>
            </a:endParaRPr>
          </a:p>
        </p:txBody>
      </p:sp>
      <p:grpSp>
        <p:nvGrpSpPr>
          <p:cNvPr id="26" name="Group 25"/>
          <p:cNvGrpSpPr/>
          <p:nvPr/>
        </p:nvGrpSpPr>
        <p:grpSpPr>
          <a:xfrm rot="16200000">
            <a:off x="1866106" y="1823760"/>
            <a:ext cx="2667000" cy="1674812"/>
            <a:chOff x="4572000" y="3201988"/>
            <a:chExt cx="2667000" cy="1674812"/>
          </a:xfrm>
        </p:grpSpPr>
        <p:sp>
          <p:nvSpPr>
            <p:cNvPr id="20" name="Oval 19"/>
            <p:cNvSpPr/>
            <p:nvPr/>
          </p:nvSpPr>
          <p:spPr>
            <a:xfrm>
              <a:off x="4572000" y="3201988"/>
              <a:ext cx="152400" cy="167481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2" name="Straight Connector 21"/>
            <p:cNvCxnSpPr/>
            <p:nvPr/>
          </p:nvCxnSpPr>
          <p:spPr>
            <a:xfrm>
              <a:off x="4648202" y="3201990"/>
              <a:ext cx="2057400" cy="836610"/>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p:cNvCxnSpPr>
              <a:stCxn id="20" idx="4"/>
            </p:cNvCxnSpPr>
            <p:nvPr/>
          </p:nvCxnSpPr>
          <p:spPr>
            <a:xfrm rot="5400000" flipH="1" flipV="1">
              <a:off x="5257801" y="3428999"/>
              <a:ext cx="838200" cy="2057402"/>
            </a:xfrm>
            <a:prstGeom prst="line">
              <a:avLst/>
            </a:prstGeom>
          </p:spPr>
          <p:style>
            <a:lnRef idx="2">
              <a:schemeClr val="accent1"/>
            </a:lnRef>
            <a:fillRef idx="0">
              <a:schemeClr val="accent1"/>
            </a:fillRef>
            <a:effectRef idx="1">
              <a:schemeClr val="accent1"/>
            </a:effectRef>
            <a:fontRef idx="minor">
              <a:schemeClr val="tx1"/>
            </a:fontRef>
          </p:style>
        </p:cxnSp>
        <p:sp>
          <p:nvSpPr>
            <p:cNvPr id="25" name="Pentagon 24"/>
            <p:cNvSpPr/>
            <p:nvPr/>
          </p:nvSpPr>
          <p:spPr>
            <a:xfrm>
              <a:off x="6705602" y="3886200"/>
              <a:ext cx="533398" cy="304800"/>
            </a:xfrm>
            <a:prstGeom prst="homePlat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1" name="Rectangle 30"/>
          <p:cNvSpPr/>
          <p:nvPr/>
        </p:nvSpPr>
        <p:spPr>
          <a:xfrm rot="16200000">
            <a:off x="3193771" y="4750037"/>
            <a:ext cx="76200" cy="851457"/>
          </a:xfrm>
          <a:prstGeom prst="rect">
            <a:avLst/>
          </a:prstGeom>
          <a:solidFill>
            <a:srgbClr val="FF0000"/>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TextBox 34"/>
          <p:cNvSpPr txBox="1"/>
          <p:nvPr/>
        </p:nvSpPr>
        <p:spPr>
          <a:xfrm>
            <a:off x="2513012" y="4768333"/>
            <a:ext cx="1371600" cy="369332"/>
          </a:xfrm>
          <a:prstGeom prst="rect">
            <a:avLst/>
          </a:prstGeom>
          <a:noFill/>
        </p:spPr>
        <p:txBody>
          <a:bodyPr wrap="square" rtlCol="0">
            <a:spAutoFit/>
          </a:bodyPr>
          <a:lstStyle/>
          <a:p>
            <a:pPr algn="ctr"/>
            <a:r>
              <a:rPr lang="en-US" dirty="0" smtClean="0">
                <a:solidFill>
                  <a:srgbClr val="FF0000"/>
                </a:solidFill>
              </a:rPr>
              <a:t>Filter 2</a:t>
            </a:r>
            <a:endParaRPr lang="en-US" dirty="0">
              <a:solidFill>
                <a:srgbClr val="FF0000"/>
              </a:solidFill>
            </a:endParaRPr>
          </a:p>
        </p:txBody>
      </p:sp>
      <p:cxnSp>
        <p:nvCxnSpPr>
          <p:cNvPr id="37" name="Straight Connector 36"/>
          <p:cNvCxnSpPr/>
          <p:nvPr/>
        </p:nvCxnSpPr>
        <p:spPr>
          <a:xfrm rot="16200000" flipV="1">
            <a:off x="1920339" y="4360327"/>
            <a:ext cx="1720334" cy="836612"/>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flipH="1">
            <a:off x="3198813" y="3918466"/>
            <a:ext cx="838199" cy="1720334"/>
          </a:xfrm>
          <a:prstGeom prst="line">
            <a:avLst/>
          </a:prstGeom>
        </p:spPr>
        <p:style>
          <a:lnRef idx="2">
            <a:schemeClr val="accent1"/>
          </a:lnRef>
          <a:fillRef idx="0">
            <a:schemeClr val="accent1"/>
          </a:fillRef>
          <a:effectRef idx="1">
            <a:schemeClr val="accent1"/>
          </a:effectRef>
          <a:fontRef idx="minor">
            <a:schemeClr val="tx1"/>
          </a:fontRef>
        </p:style>
      </p:cxnSp>
      <p:sp>
        <p:nvSpPr>
          <p:cNvPr id="40" name="Rectangle 39"/>
          <p:cNvSpPr/>
          <p:nvPr/>
        </p:nvSpPr>
        <p:spPr>
          <a:xfrm>
            <a:off x="3200400" y="5213866"/>
            <a:ext cx="76200" cy="851457"/>
          </a:xfrm>
          <a:prstGeom prst="rect">
            <a:avLst/>
          </a:prstGeom>
          <a:solidFill>
            <a:srgbClr val="008000"/>
          </a:solidFill>
          <a:ln>
            <a:solidFill>
              <a:schemeClr val="accent6">
                <a:lumMod val="75000"/>
              </a:schemeClr>
            </a:solidFill>
          </a:ln>
          <a:scene3d>
            <a:camera prst="orthographicFront">
              <a:rot lat="0" lon="0" rev="1890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extBox 40"/>
          <p:cNvSpPr txBox="1"/>
          <p:nvPr/>
        </p:nvSpPr>
        <p:spPr>
          <a:xfrm>
            <a:off x="2514600" y="5899666"/>
            <a:ext cx="1371600" cy="369332"/>
          </a:xfrm>
          <a:prstGeom prst="rect">
            <a:avLst/>
          </a:prstGeom>
          <a:noFill/>
        </p:spPr>
        <p:txBody>
          <a:bodyPr wrap="square" rtlCol="0">
            <a:spAutoFit/>
          </a:bodyPr>
          <a:lstStyle/>
          <a:p>
            <a:pPr algn="ctr"/>
            <a:r>
              <a:rPr lang="en-US" dirty="0" err="1" smtClean="0">
                <a:solidFill>
                  <a:srgbClr val="008000"/>
                </a:solidFill>
              </a:rPr>
              <a:t>Dichroic</a:t>
            </a:r>
            <a:endParaRPr lang="en-US" dirty="0">
              <a:solidFill>
                <a:srgbClr val="008000"/>
              </a:solidFill>
            </a:endParaRPr>
          </a:p>
        </p:txBody>
      </p:sp>
    </p:spTree>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Flames – MEDUSA</a:t>
            </a:r>
            <a:endParaRPr lang="en-US" dirty="0"/>
          </a:p>
        </p:txBody>
      </p:sp>
      <p:sp>
        <p:nvSpPr>
          <p:cNvPr id="5" name="Rectangle 4"/>
          <p:cNvSpPr/>
          <p:nvPr/>
        </p:nvSpPr>
        <p:spPr>
          <a:xfrm>
            <a:off x="609600" y="1219200"/>
            <a:ext cx="8077200" cy="1477328"/>
          </a:xfrm>
          <a:prstGeom prst="rect">
            <a:avLst/>
          </a:prstGeom>
        </p:spPr>
        <p:txBody>
          <a:bodyPr wrap="square">
            <a:spAutoFit/>
          </a:bodyPr>
          <a:lstStyle/>
          <a:p>
            <a:r>
              <a:rPr lang="en-US" b="1" dirty="0" smtClean="0"/>
              <a:t>Mode	Number of Buttons	Fibers per Buttons	Sky Buttons	Total fibers	</a:t>
            </a:r>
          </a:p>
          <a:p>
            <a:r>
              <a:rPr lang="en-US" b="1" dirty="0" smtClean="0"/>
              <a:t>UVES	8						1	-	8	</a:t>
            </a:r>
          </a:p>
          <a:p>
            <a:r>
              <a:rPr lang="en-US" b="1" dirty="0" smtClean="0"/>
              <a:t>Medusa	132 						1	-	132	</a:t>
            </a:r>
          </a:p>
          <a:p>
            <a:r>
              <a:rPr lang="en-US" b="1" dirty="0" smtClean="0"/>
              <a:t>IFU		15							20			15			315	</a:t>
            </a:r>
          </a:p>
          <a:p>
            <a:r>
              <a:rPr lang="en-US" b="1" dirty="0" smtClean="0"/>
              <a:t>ARGUS	1						14x22 (-8)		15			315	</a:t>
            </a:r>
          </a:p>
        </p:txBody>
      </p:sp>
      <p:sp>
        <p:nvSpPr>
          <p:cNvPr id="6" name="Rectangle 5"/>
          <p:cNvSpPr/>
          <p:nvPr/>
        </p:nvSpPr>
        <p:spPr>
          <a:xfrm>
            <a:off x="457200" y="1828800"/>
            <a:ext cx="7924800" cy="228600"/>
          </a:xfrm>
          <a:prstGeom prst="rect">
            <a:avLst/>
          </a:prstGeom>
          <a:noFill/>
          <a:ln w="28575"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a:stretch>
            <a:fillRect/>
          </a:stretch>
        </p:blipFill>
        <p:spPr>
          <a:xfrm rot="5400000">
            <a:off x="2489953" y="862847"/>
            <a:ext cx="4087893" cy="7696200"/>
          </a:xfrm>
          <a:prstGeom prst="rect">
            <a:avLst/>
          </a:prstGeom>
        </p:spPr>
      </p:pic>
    </p:spTree>
    <p:extLst>
      <p:ext uri="{BB962C8B-B14F-4D97-AF65-F5344CB8AC3E}">
        <p14:creationId xmlns:p14="http://schemas.microsoft.com/office/powerpoint/2010/main" val="141285944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Flames – IFU</a:t>
            </a:r>
            <a:endParaRPr lang="en-US" dirty="0"/>
          </a:p>
        </p:txBody>
      </p:sp>
      <p:sp>
        <p:nvSpPr>
          <p:cNvPr id="5" name="Rectangle 4"/>
          <p:cNvSpPr/>
          <p:nvPr/>
        </p:nvSpPr>
        <p:spPr>
          <a:xfrm>
            <a:off x="609600" y="1219200"/>
            <a:ext cx="8077200" cy="1477328"/>
          </a:xfrm>
          <a:prstGeom prst="rect">
            <a:avLst/>
          </a:prstGeom>
        </p:spPr>
        <p:txBody>
          <a:bodyPr wrap="square">
            <a:spAutoFit/>
          </a:bodyPr>
          <a:lstStyle/>
          <a:p>
            <a:r>
              <a:rPr lang="en-US" b="1" dirty="0" smtClean="0"/>
              <a:t>Mode	Number of Buttons	Fibers per Buttons	Sky Buttons	Total fibers	</a:t>
            </a:r>
          </a:p>
          <a:p>
            <a:r>
              <a:rPr lang="en-US" b="1" dirty="0" smtClean="0"/>
              <a:t>UVES	8						1	-	8	</a:t>
            </a:r>
          </a:p>
          <a:p>
            <a:r>
              <a:rPr lang="en-US" b="1" dirty="0" smtClean="0"/>
              <a:t>Medusa	132 						1	-	132	</a:t>
            </a:r>
          </a:p>
          <a:p>
            <a:r>
              <a:rPr lang="en-US" b="1" dirty="0" smtClean="0"/>
              <a:t>IFU		15							20			15			315	</a:t>
            </a:r>
          </a:p>
          <a:p>
            <a:r>
              <a:rPr lang="en-US" b="1" dirty="0" smtClean="0"/>
              <a:t>ARGUS	1						14x22 (-8)		15			315	</a:t>
            </a:r>
          </a:p>
        </p:txBody>
      </p:sp>
      <p:sp>
        <p:nvSpPr>
          <p:cNvPr id="6" name="Rectangle 5"/>
          <p:cNvSpPr/>
          <p:nvPr/>
        </p:nvSpPr>
        <p:spPr>
          <a:xfrm>
            <a:off x="457200" y="2133600"/>
            <a:ext cx="7924800" cy="228600"/>
          </a:xfrm>
          <a:prstGeom prst="rect">
            <a:avLst/>
          </a:prstGeom>
          <a:noFill/>
          <a:ln w="28575"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2"/>
          <a:stretch>
            <a:fillRect/>
          </a:stretch>
        </p:blipFill>
        <p:spPr>
          <a:xfrm>
            <a:off x="4800600" y="2696528"/>
            <a:ext cx="4114800" cy="4126294"/>
          </a:xfrm>
          <a:prstGeom prst="rect">
            <a:avLst/>
          </a:prstGeom>
        </p:spPr>
      </p:pic>
      <p:pic>
        <p:nvPicPr>
          <p:cNvPr id="10" name="Picture 9"/>
          <p:cNvPicPr>
            <a:picLocks noChangeAspect="1"/>
          </p:cNvPicPr>
          <p:nvPr/>
        </p:nvPicPr>
        <p:blipFill>
          <a:blip r:embed="rId3"/>
          <a:stretch>
            <a:fillRect/>
          </a:stretch>
        </p:blipFill>
        <p:spPr>
          <a:xfrm>
            <a:off x="381000" y="3835400"/>
            <a:ext cx="4318000" cy="3022600"/>
          </a:xfrm>
          <a:prstGeom prst="rect">
            <a:avLst/>
          </a:prstGeom>
        </p:spPr>
      </p:pic>
    </p:spTree>
    <p:extLst>
      <p:ext uri="{BB962C8B-B14F-4D97-AF65-F5344CB8AC3E}">
        <p14:creationId xmlns:p14="http://schemas.microsoft.com/office/powerpoint/2010/main" val="259914521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505200" cy="1143000"/>
          </a:xfrm>
        </p:spPr>
        <p:txBody>
          <a:bodyPr>
            <a:normAutofit fontScale="90000"/>
          </a:bodyPr>
          <a:lstStyle/>
          <a:p>
            <a:r>
              <a:rPr lang="en-US" dirty="0" smtClean="0"/>
              <a:t>Flames</a:t>
            </a:r>
            <a:br>
              <a:rPr lang="en-US" dirty="0" smtClean="0"/>
            </a:br>
            <a:r>
              <a:rPr lang="en-US" dirty="0" smtClean="0"/>
              <a:t> – IFU</a:t>
            </a:r>
            <a:endParaRPr lang="en-US" dirty="0"/>
          </a:p>
        </p:txBody>
      </p:sp>
      <p:pic>
        <p:nvPicPr>
          <p:cNvPr id="4" name="Picture 3"/>
          <p:cNvPicPr>
            <a:picLocks noChangeAspect="1"/>
          </p:cNvPicPr>
          <p:nvPr/>
        </p:nvPicPr>
        <p:blipFill>
          <a:blip r:embed="rId2"/>
          <a:stretch>
            <a:fillRect/>
          </a:stretch>
        </p:blipFill>
        <p:spPr>
          <a:xfrm>
            <a:off x="3844256" y="0"/>
            <a:ext cx="5299744" cy="6836434"/>
          </a:xfrm>
          <a:prstGeom prst="rect">
            <a:avLst/>
          </a:prstGeom>
        </p:spPr>
      </p:pic>
    </p:spTree>
    <p:extLst>
      <p:ext uri="{BB962C8B-B14F-4D97-AF65-F5344CB8AC3E}">
        <p14:creationId xmlns:p14="http://schemas.microsoft.com/office/powerpoint/2010/main" val="17874832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Flames – ARGUS</a:t>
            </a:r>
            <a:endParaRPr lang="en-US" dirty="0"/>
          </a:p>
        </p:txBody>
      </p:sp>
      <p:sp>
        <p:nvSpPr>
          <p:cNvPr id="5" name="Rectangle 4"/>
          <p:cNvSpPr/>
          <p:nvPr/>
        </p:nvSpPr>
        <p:spPr>
          <a:xfrm>
            <a:off x="609600" y="1219200"/>
            <a:ext cx="8077200" cy="1477328"/>
          </a:xfrm>
          <a:prstGeom prst="rect">
            <a:avLst/>
          </a:prstGeom>
        </p:spPr>
        <p:txBody>
          <a:bodyPr wrap="square">
            <a:spAutoFit/>
          </a:bodyPr>
          <a:lstStyle/>
          <a:p>
            <a:r>
              <a:rPr lang="en-US" b="1" dirty="0" smtClean="0"/>
              <a:t>Mode	Number of Buttons	Fibers per Buttons	Sky Buttons	Total fibers	</a:t>
            </a:r>
          </a:p>
          <a:p>
            <a:r>
              <a:rPr lang="en-US" b="1" dirty="0" smtClean="0"/>
              <a:t>UVES	8						1	-	8	</a:t>
            </a:r>
          </a:p>
          <a:p>
            <a:r>
              <a:rPr lang="en-US" b="1" dirty="0" smtClean="0"/>
              <a:t>Medusa	132 						1	-	132	</a:t>
            </a:r>
          </a:p>
          <a:p>
            <a:r>
              <a:rPr lang="en-US" b="1" dirty="0" smtClean="0"/>
              <a:t>IFU		15							20			15			315	</a:t>
            </a:r>
          </a:p>
          <a:p>
            <a:r>
              <a:rPr lang="en-US" b="1" dirty="0" smtClean="0"/>
              <a:t>ARGUS	1						14x22 (-8)		15			315	</a:t>
            </a:r>
          </a:p>
        </p:txBody>
      </p:sp>
      <p:sp>
        <p:nvSpPr>
          <p:cNvPr id="6" name="Rectangle 5"/>
          <p:cNvSpPr/>
          <p:nvPr/>
        </p:nvSpPr>
        <p:spPr>
          <a:xfrm>
            <a:off x="457200" y="2438400"/>
            <a:ext cx="7924800" cy="228600"/>
          </a:xfrm>
          <a:prstGeom prst="rect">
            <a:avLst/>
          </a:prstGeom>
          <a:noFill/>
          <a:ln w="28575"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a:stretch>
            <a:fillRect/>
          </a:stretch>
        </p:blipFill>
        <p:spPr>
          <a:xfrm>
            <a:off x="533400" y="3322818"/>
            <a:ext cx="8072288" cy="3154182"/>
          </a:xfrm>
          <a:prstGeom prst="rect">
            <a:avLst/>
          </a:prstGeom>
        </p:spPr>
      </p:pic>
    </p:spTree>
    <p:extLst>
      <p:ext uri="{BB962C8B-B14F-4D97-AF65-F5344CB8AC3E}">
        <p14:creationId xmlns:p14="http://schemas.microsoft.com/office/powerpoint/2010/main" val="408427042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Flames – ARGUS</a:t>
            </a:r>
            <a:endParaRPr lang="en-US" dirty="0"/>
          </a:p>
        </p:txBody>
      </p:sp>
      <p:sp>
        <p:nvSpPr>
          <p:cNvPr id="5" name="Rectangle 4"/>
          <p:cNvSpPr/>
          <p:nvPr/>
        </p:nvSpPr>
        <p:spPr>
          <a:xfrm>
            <a:off x="609600" y="1219200"/>
            <a:ext cx="8077200" cy="1477328"/>
          </a:xfrm>
          <a:prstGeom prst="rect">
            <a:avLst/>
          </a:prstGeom>
        </p:spPr>
        <p:txBody>
          <a:bodyPr wrap="square">
            <a:spAutoFit/>
          </a:bodyPr>
          <a:lstStyle/>
          <a:p>
            <a:r>
              <a:rPr lang="en-US" b="1" dirty="0" smtClean="0"/>
              <a:t>Mode	Number of Buttons	Fibers per Buttons	Sky Buttons	Total fibers	</a:t>
            </a:r>
          </a:p>
          <a:p>
            <a:r>
              <a:rPr lang="en-US" b="1" dirty="0" smtClean="0"/>
              <a:t>UVES	8						1	-	8	</a:t>
            </a:r>
          </a:p>
          <a:p>
            <a:r>
              <a:rPr lang="en-US" b="1" dirty="0" smtClean="0"/>
              <a:t>Medusa	132 						1	-	132	</a:t>
            </a:r>
          </a:p>
          <a:p>
            <a:r>
              <a:rPr lang="en-US" b="1" dirty="0" smtClean="0"/>
              <a:t>IFU		15							20			15			315	</a:t>
            </a:r>
          </a:p>
          <a:p>
            <a:r>
              <a:rPr lang="en-US" b="1" dirty="0" smtClean="0"/>
              <a:t>ARGUS	1						14x22 (-8)		15			315	</a:t>
            </a:r>
          </a:p>
        </p:txBody>
      </p:sp>
      <p:sp>
        <p:nvSpPr>
          <p:cNvPr id="6" name="Rectangle 5"/>
          <p:cNvSpPr/>
          <p:nvPr/>
        </p:nvSpPr>
        <p:spPr>
          <a:xfrm>
            <a:off x="457200" y="2438400"/>
            <a:ext cx="7924800" cy="228600"/>
          </a:xfrm>
          <a:prstGeom prst="rect">
            <a:avLst/>
          </a:prstGeom>
          <a:noFill/>
          <a:ln w="28575"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2"/>
          <a:stretch>
            <a:fillRect/>
          </a:stretch>
        </p:blipFill>
        <p:spPr>
          <a:xfrm>
            <a:off x="381000" y="3276600"/>
            <a:ext cx="8509000" cy="2920095"/>
          </a:xfrm>
          <a:prstGeom prst="rect">
            <a:avLst/>
          </a:prstGeom>
        </p:spPr>
      </p:pic>
    </p:spTree>
    <p:extLst>
      <p:ext uri="{BB962C8B-B14F-4D97-AF65-F5344CB8AC3E}">
        <p14:creationId xmlns:p14="http://schemas.microsoft.com/office/powerpoint/2010/main" val="403440104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Flames – ARGUS</a:t>
            </a:r>
            <a:endParaRPr lang="en-US" dirty="0"/>
          </a:p>
        </p:txBody>
      </p:sp>
      <p:pic>
        <p:nvPicPr>
          <p:cNvPr id="7" name="Picture 6"/>
          <p:cNvPicPr>
            <a:picLocks noChangeAspect="1"/>
          </p:cNvPicPr>
          <p:nvPr/>
        </p:nvPicPr>
        <p:blipFill>
          <a:blip r:embed="rId2"/>
          <a:stretch>
            <a:fillRect/>
          </a:stretch>
        </p:blipFill>
        <p:spPr>
          <a:xfrm>
            <a:off x="228600" y="1143000"/>
            <a:ext cx="2362200" cy="2373036"/>
          </a:xfrm>
          <a:prstGeom prst="rect">
            <a:avLst/>
          </a:prstGeom>
        </p:spPr>
      </p:pic>
      <p:pic>
        <p:nvPicPr>
          <p:cNvPr id="8" name="Picture 7"/>
          <p:cNvPicPr>
            <a:picLocks noChangeAspect="1"/>
          </p:cNvPicPr>
          <p:nvPr/>
        </p:nvPicPr>
        <p:blipFill>
          <a:blip r:embed="rId3"/>
          <a:stretch>
            <a:fillRect/>
          </a:stretch>
        </p:blipFill>
        <p:spPr>
          <a:xfrm>
            <a:off x="4572000" y="1143000"/>
            <a:ext cx="4343400" cy="4040372"/>
          </a:xfrm>
          <a:prstGeom prst="rect">
            <a:avLst/>
          </a:prstGeom>
        </p:spPr>
      </p:pic>
      <p:pic>
        <p:nvPicPr>
          <p:cNvPr id="9" name="Picture 8"/>
          <p:cNvPicPr>
            <a:picLocks noChangeAspect="1"/>
          </p:cNvPicPr>
          <p:nvPr/>
        </p:nvPicPr>
        <p:blipFill>
          <a:blip r:embed="rId4"/>
          <a:stretch>
            <a:fillRect/>
          </a:stretch>
        </p:blipFill>
        <p:spPr>
          <a:xfrm>
            <a:off x="990600" y="3733294"/>
            <a:ext cx="3219450" cy="3048506"/>
          </a:xfrm>
          <a:prstGeom prst="rect">
            <a:avLst/>
          </a:prstGeom>
        </p:spPr>
      </p:pic>
      <p:sp>
        <p:nvSpPr>
          <p:cNvPr id="11" name="Right Arrow 10"/>
          <p:cNvSpPr/>
          <p:nvPr/>
        </p:nvSpPr>
        <p:spPr>
          <a:xfrm>
            <a:off x="3048000" y="2209800"/>
            <a:ext cx="990600" cy="3810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Bent Arrow 11"/>
          <p:cNvSpPr/>
          <p:nvPr/>
        </p:nvSpPr>
        <p:spPr>
          <a:xfrm rot="10800000">
            <a:off x="5562601" y="5562599"/>
            <a:ext cx="762000" cy="762000"/>
          </a:xfrm>
          <a:prstGeom prst="bentArrow">
            <a:avLst>
              <a:gd name="adj1" fmla="val 25000"/>
              <a:gd name="adj2" fmla="val 21438"/>
              <a:gd name="adj3" fmla="val 25000"/>
              <a:gd name="adj4" fmla="val 4375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75642656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Flames – Summary</a:t>
            </a:r>
            <a:endParaRPr lang="en-US" dirty="0"/>
          </a:p>
        </p:txBody>
      </p:sp>
      <p:pic>
        <p:nvPicPr>
          <p:cNvPr id="10" name="Picture 9"/>
          <p:cNvPicPr>
            <a:picLocks noChangeAspect="1"/>
          </p:cNvPicPr>
          <p:nvPr/>
        </p:nvPicPr>
        <p:blipFill>
          <a:blip r:embed="rId2"/>
          <a:stretch>
            <a:fillRect/>
          </a:stretch>
        </p:blipFill>
        <p:spPr>
          <a:xfrm>
            <a:off x="685800" y="1752600"/>
            <a:ext cx="7772400" cy="4321687"/>
          </a:xfrm>
          <a:prstGeom prst="rect">
            <a:avLst/>
          </a:prstGeom>
        </p:spPr>
      </p:pic>
    </p:spTree>
    <p:extLst>
      <p:ext uri="{BB962C8B-B14F-4D97-AF65-F5344CB8AC3E}">
        <p14:creationId xmlns:p14="http://schemas.microsoft.com/office/powerpoint/2010/main" val="80386141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7200" y="3627438"/>
            <a:ext cx="1371600" cy="124936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Flames – Summary</a:t>
            </a:r>
            <a:endParaRPr lang="en-US" dirty="0"/>
          </a:p>
        </p:txBody>
      </p:sp>
      <p:sp>
        <p:nvSpPr>
          <p:cNvPr id="6" name="Right Arrow 5"/>
          <p:cNvSpPr/>
          <p:nvPr/>
        </p:nvSpPr>
        <p:spPr>
          <a:xfrm>
            <a:off x="2133600" y="4114800"/>
            <a:ext cx="609600" cy="2286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6" name="Group 35"/>
          <p:cNvGrpSpPr>
            <a:grpSpLocks noChangeAspect="1"/>
          </p:cNvGrpSpPr>
          <p:nvPr/>
        </p:nvGrpSpPr>
        <p:grpSpPr>
          <a:xfrm>
            <a:off x="3048000" y="3886200"/>
            <a:ext cx="60960" cy="670560"/>
            <a:chOff x="3581400" y="1676400"/>
            <a:chExt cx="304800" cy="3352800"/>
          </a:xfrm>
        </p:grpSpPr>
        <p:sp>
          <p:nvSpPr>
            <p:cNvPr id="7" name="Rectangle 6"/>
            <p:cNvSpPr/>
            <p:nvPr/>
          </p:nvSpPr>
          <p:spPr>
            <a:xfrm>
              <a:off x="3581400" y="1676400"/>
              <a:ext cx="304800" cy="304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3581400" y="2057400"/>
              <a:ext cx="304800" cy="304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3581400" y="2438400"/>
              <a:ext cx="304800" cy="304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3581400" y="2819400"/>
              <a:ext cx="304800" cy="304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3581400" y="3200400"/>
              <a:ext cx="304800" cy="304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3581400" y="3581400"/>
              <a:ext cx="304800" cy="304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3581400" y="3962400"/>
              <a:ext cx="304800" cy="304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3581400" y="4343400"/>
              <a:ext cx="304800" cy="304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3581400" y="4724400"/>
              <a:ext cx="304800" cy="304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5" name="Group 34"/>
          <p:cNvGrpSpPr>
            <a:grpSpLocks noChangeAspect="1"/>
          </p:cNvGrpSpPr>
          <p:nvPr/>
        </p:nvGrpSpPr>
        <p:grpSpPr>
          <a:xfrm>
            <a:off x="4724400" y="3962400"/>
            <a:ext cx="2438400" cy="607377"/>
            <a:chOff x="5791200" y="1752600"/>
            <a:chExt cx="2438400" cy="3036884"/>
          </a:xfrm>
        </p:grpSpPr>
        <p:cxnSp>
          <p:nvCxnSpPr>
            <p:cNvPr id="26" name="Straight Connector 25"/>
            <p:cNvCxnSpPr/>
            <p:nvPr/>
          </p:nvCxnSpPr>
          <p:spPr>
            <a:xfrm>
              <a:off x="5791200" y="1752600"/>
              <a:ext cx="24384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5791200" y="2132012"/>
              <a:ext cx="24384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5791200" y="2511424"/>
              <a:ext cx="24384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5791200" y="2890836"/>
              <a:ext cx="24384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5791200" y="3270248"/>
              <a:ext cx="24384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5791200" y="3649660"/>
              <a:ext cx="24384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5791200" y="4029072"/>
              <a:ext cx="24384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5791200" y="4408484"/>
              <a:ext cx="24384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5791200" y="4787896"/>
              <a:ext cx="2438400" cy="1588"/>
            </a:xfrm>
            <a:prstGeom prst="line">
              <a:avLst/>
            </a:prstGeom>
          </p:spPr>
          <p:style>
            <a:lnRef idx="2">
              <a:schemeClr val="accent1"/>
            </a:lnRef>
            <a:fillRef idx="0">
              <a:schemeClr val="accent1"/>
            </a:fillRef>
            <a:effectRef idx="1">
              <a:schemeClr val="accent1"/>
            </a:effectRef>
            <a:fontRef idx="minor">
              <a:schemeClr val="tx1"/>
            </a:fontRef>
          </p:style>
        </p:cxnSp>
      </p:grpSp>
      <p:sp>
        <p:nvSpPr>
          <p:cNvPr id="37" name="Right Arrow 36"/>
          <p:cNvSpPr/>
          <p:nvPr/>
        </p:nvSpPr>
        <p:spPr>
          <a:xfrm>
            <a:off x="3581400" y="4114800"/>
            <a:ext cx="609600" cy="2286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TextBox 37"/>
          <p:cNvSpPr txBox="1"/>
          <p:nvPr/>
        </p:nvSpPr>
        <p:spPr>
          <a:xfrm>
            <a:off x="7696200" y="4023360"/>
            <a:ext cx="990600" cy="461665"/>
          </a:xfrm>
          <a:prstGeom prst="rect">
            <a:avLst/>
          </a:prstGeom>
          <a:noFill/>
        </p:spPr>
        <p:txBody>
          <a:bodyPr wrap="square" rtlCol="0">
            <a:spAutoFit/>
          </a:bodyPr>
          <a:lstStyle/>
          <a:p>
            <a:r>
              <a:rPr lang="en-US" sz="2400" dirty="0" smtClean="0">
                <a:solidFill>
                  <a:srgbClr val="008000"/>
                </a:solidFill>
              </a:rPr>
              <a:t>MOS</a:t>
            </a:r>
            <a:endParaRPr lang="en-US" sz="2400" dirty="0">
              <a:solidFill>
                <a:srgbClr val="008000"/>
              </a:solidFill>
            </a:endParaRPr>
          </a:p>
        </p:txBody>
      </p:sp>
      <p:sp>
        <p:nvSpPr>
          <p:cNvPr id="39" name="Rectangle 38"/>
          <p:cNvSpPr/>
          <p:nvPr/>
        </p:nvSpPr>
        <p:spPr>
          <a:xfrm>
            <a:off x="457200" y="5227638"/>
            <a:ext cx="1371600" cy="124936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0" name="Picture 39"/>
          <p:cNvPicPr>
            <a:picLocks noChangeAspect="1"/>
          </p:cNvPicPr>
          <p:nvPr/>
        </p:nvPicPr>
        <p:blipFill>
          <a:blip r:embed="rId2"/>
          <a:stretch>
            <a:fillRect/>
          </a:stretch>
        </p:blipFill>
        <p:spPr>
          <a:xfrm>
            <a:off x="685800" y="5467375"/>
            <a:ext cx="869609" cy="702602"/>
          </a:xfrm>
          <a:prstGeom prst="rect">
            <a:avLst/>
          </a:prstGeom>
        </p:spPr>
      </p:pic>
      <p:sp>
        <p:nvSpPr>
          <p:cNvPr id="41" name="Right Arrow 40"/>
          <p:cNvSpPr/>
          <p:nvPr/>
        </p:nvSpPr>
        <p:spPr>
          <a:xfrm>
            <a:off x="2133600" y="5715000"/>
            <a:ext cx="609600" cy="2286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2" name="Group 41"/>
          <p:cNvGrpSpPr>
            <a:grpSpLocks noChangeAspect="1"/>
          </p:cNvGrpSpPr>
          <p:nvPr/>
        </p:nvGrpSpPr>
        <p:grpSpPr>
          <a:xfrm>
            <a:off x="3048000" y="5486400"/>
            <a:ext cx="60960" cy="670560"/>
            <a:chOff x="3581400" y="1676400"/>
            <a:chExt cx="304800" cy="3352800"/>
          </a:xfrm>
        </p:grpSpPr>
        <p:sp>
          <p:nvSpPr>
            <p:cNvPr id="43" name="Rectangle 42"/>
            <p:cNvSpPr/>
            <p:nvPr/>
          </p:nvSpPr>
          <p:spPr>
            <a:xfrm>
              <a:off x="3581400" y="1676400"/>
              <a:ext cx="304800" cy="304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ectangle 43"/>
            <p:cNvSpPr/>
            <p:nvPr/>
          </p:nvSpPr>
          <p:spPr>
            <a:xfrm>
              <a:off x="3581400" y="2057400"/>
              <a:ext cx="304800" cy="304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ectangle 44"/>
            <p:cNvSpPr/>
            <p:nvPr/>
          </p:nvSpPr>
          <p:spPr>
            <a:xfrm>
              <a:off x="3581400" y="2438400"/>
              <a:ext cx="304800" cy="304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ectangle 45"/>
            <p:cNvSpPr/>
            <p:nvPr/>
          </p:nvSpPr>
          <p:spPr>
            <a:xfrm>
              <a:off x="3581400" y="2819400"/>
              <a:ext cx="304800" cy="304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6"/>
            <p:cNvSpPr/>
            <p:nvPr/>
          </p:nvSpPr>
          <p:spPr>
            <a:xfrm>
              <a:off x="3581400" y="3200400"/>
              <a:ext cx="304800" cy="304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ectangle 47"/>
            <p:cNvSpPr/>
            <p:nvPr/>
          </p:nvSpPr>
          <p:spPr>
            <a:xfrm>
              <a:off x="3581400" y="3581400"/>
              <a:ext cx="304800" cy="304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ectangle 48"/>
            <p:cNvSpPr/>
            <p:nvPr/>
          </p:nvSpPr>
          <p:spPr>
            <a:xfrm>
              <a:off x="3581400" y="3962400"/>
              <a:ext cx="304800" cy="304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Rectangle 49"/>
            <p:cNvSpPr/>
            <p:nvPr/>
          </p:nvSpPr>
          <p:spPr>
            <a:xfrm>
              <a:off x="3581400" y="4343400"/>
              <a:ext cx="304800" cy="304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ectangle 50"/>
            <p:cNvSpPr/>
            <p:nvPr/>
          </p:nvSpPr>
          <p:spPr>
            <a:xfrm>
              <a:off x="3581400" y="4724400"/>
              <a:ext cx="304800" cy="304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2" name="Group 51"/>
          <p:cNvGrpSpPr>
            <a:grpSpLocks noChangeAspect="1"/>
          </p:cNvGrpSpPr>
          <p:nvPr/>
        </p:nvGrpSpPr>
        <p:grpSpPr>
          <a:xfrm>
            <a:off x="4724400" y="5562600"/>
            <a:ext cx="2438400" cy="607377"/>
            <a:chOff x="5791200" y="1752600"/>
            <a:chExt cx="2438400" cy="3036884"/>
          </a:xfrm>
        </p:grpSpPr>
        <p:cxnSp>
          <p:nvCxnSpPr>
            <p:cNvPr id="53" name="Straight Connector 52"/>
            <p:cNvCxnSpPr/>
            <p:nvPr/>
          </p:nvCxnSpPr>
          <p:spPr>
            <a:xfrm>
              <a:off x="5791200" y="1752600"/>
              <a:ext cx="24384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5791200" y="2132012"/>
              <a:ext cx="24384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a:off x="5791200" y="2511424"/>
              <a:ext cx="24384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a:off x="5791200" y="2890836"/>
              <a:ext cx="24384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5791200" y="3270248"/>
              <a:ext cx="24384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5791200" y="3649660"/>
              <a:ext cx="24384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a:off x="5791200" y="4029072"/>
              <a:ext cx="24384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a:off x="5791200" y="4408484"/>
              <a:ext cx="24384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a:off x="5791200" y="4787896"/>
              <a:ext cx="2438400" cy="1588"/>
            </a:xfrm>
            <a:prstGeom prst="line">
              <a:avLst/>
            </a:prstGeom>
          </p:spPr>
          <p:style>
            <a:lnRef idx="2">
              <a:schemeClr val="accent1"/>
            </a:lnRef>
            <a:fillRef idx="0">
              <a:schemeClr val="accent1"/>
            </a:fillRef>
            <a:effectRef idx="1">
              <a:schemeClr val="accent1"/>
            </a:effectRef>
            <a:fontRef idx="minor">
              <a:schemeClr val="tx1"/>
            </a:fontRef>
          </p:style>
        </p:cxnSp>
      </p:grpSp>
      <p:sp>
        <p:nvSpPr>
          <p:cNvPr id="62" name="Right Arrow 61"/>
          <p:cNvSpPr/>
          <p:nvPr/>
        </p:nvSpPr>
        <p:spPr>
          <a:xfrm>
            <a:off x="3581400" y="5715000"/>
            <a:ext cx="609600" cy="2286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TextBox 62"/>
          <p:cNvSpPr txBox="1"/>
          <p:nvPr/>
        </p:nvSpPr>
        <p:spPr>
          <a:xfrm>
            <a:off x="7696200" y="5623560"/>
            <a:ext cx="990600" cy="461665"/>
          </a:xfrm>
          <a:prstGeom prst="rect">
            <a:avLst/>
          </a:prstGeom>
          <a:noFill/>
        </p:spPr>
        <p:txBody>
          <a:bodyPr wrap="square" rtlCol="0">
            <a:spAutoFit/>
          </a:bodyPr>
          <a:lstStyle/>
          <a:p>
            <a:r>
              <a:rPr lang="en-US" sz="2400" dirty="0" smtClean="0">
                <a:solidFill>
                  <a:srgbClr val="008000"/>
                </a:solidFill>
              </a:rPr>
              <a:t>IFU</a:t>
            </a:r>
            <a:endParaRPr lang="en-US" sz="2400" dirty="0">
              <a:solidFill>
                <a:srgbClr val="008000"/>
              </a:solidFill>
            </a:endParaRPr>
          </a:p>
        </p:txBody>
      </p:sp>
      <p:sp>
        <p:nvSpPr>
          <p:cNvPr id="64" name="Rectangle 63"/>
          <p:cNvSpPr/>
          <p:nvPr/>
        </p:nvSpPr>
        <p:spPr>
          <a:xfrm>
            <a:off x="609600" y="3810000"/>
            <a:ext cx="76200" cy="76200"/>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Rectangle 64"/>
          <p:cNvSpPr/>
          <p:nvPr/>
        </p:nvSpPr>
        <p:spPr>
          <a:xfrm>
            <a:off x="1066800" y="4114800"/>
            <a:ext cx="76200" cy="76200"/>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Rectangle 65"/>
          <p:cNvSpPr/>
          <p:nvPr/>
        </p:nvSpPr>
        <p:spPr>
          <a:xfrm>
            <a:off x="685800" y="4343400"/>
            <a:ext cx="76200" cy="76200"/>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Rectangle 66"/>
          <p:cNvSpPr/>
          <p:nvPr/>
        </p:nvSpPr>
        <p:spPr>
          <a:xfrm>
            <a:off x="1371600" y="4267200"/>
            <a:ext cx="76200" cy="76200"/>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Rectangle 67"/>
          <p:cNvSpPr/>
          <p:nvPr/>
        </p:nvSpPr>
        <p:spPr>
          <a:xfrm>
            <a:off x="1219200" y="4724400"/>
            <a:ext cx="76200" cy="76200"/>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Rectangle 68"/>
          <p:cNvSpPr/>
          <p:nvPr/>
        </p:nvSpPr>
        <p:spPr>
          <a:xfrm>
            <a:off x="1371600" y="4572000"/>
            <a:ext cx="76200" cy="76200"/>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Rectangle 69"/>
          <p:cNvSpPr/>
          <p:nvPr/>
        </p:nvSpPr>
        <p:spPr>
          <a:xfrm>
            <a:off x="1524000" y="3962400"/>
            <a:ext cx="76200" cy="76200"/>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Rectangle 70"/>
          <p:cNvSpPr/>
          <p:nvPr/>
        </p:nvSpPr>
        <p:spPr>
          <a:xfrm>
            <a:off x="457200" y="2103438"/>
            <a:ext cx="1371600" cy="124936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Right Arrow 71"/>
          <p:cNvSpPr/>
          <p:nvPr/>
        </p:nvSpPr>
        <p:spPr>
          <a:xfrm>
            <a:off x="2133600" y="2590800"/>
            <a:ext cx="609600" cy="2286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Rectangle 78"/>
          <p:cNvSpPr/>
          <p:nvPr/>
        </p:nvSpPr>
        <p:spPr>
          <a:xfrm>
            <a:off x="3048000" y="2652078"/>
            <a:ext cx="60960" cy="6096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8" name="Straight Connector 87"/>
          <p:cNvCxnSpPr/>
          <p:nvPr/>
        </p:nvCxnSpPr>
        <p:spPr>
          <a:xfrm>
            <a:off x="4724400" y="2741930"/>
            <a:ext cx="2438400" cy="318"/>
          </a:xfrm>
          <a:prstGeom prst="line">
            <a:avLst/>
          </a:prstGeom>
        </p:spPr>
        <p:style>
          <a:lnRef idx="2">
            <a:schemeClr val="accent1"/>
          </a:lnRef>
          <a:fillRef idx="0">
            <a:schemeClr val="accent1"/>
          </a:fillRef>
          <a:effectRef idx="1">
            <a:schemeClr val="accent1"/>
          </a:effectRef>
          <a:fontRef idx="minor">
            <a:schemeClr val="tx1"/>
          </a:fontRef>
        </p:style>
      </p:cxnSp>
      <p:sp>
        <p:nvSpPr>
          <p:cNvPr id="93" name="Right Arrow 92"/>
          <p:cNvSpPr/>
          <p:nvPr/>
        </p:nvSpPr>
        <p:spPr>
          <a:xfrm>
            <a:off x="3581400" y="2590800"/>
            <a:ext cx="609600" cy="2286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TextBox 93"/>
          <p:cNvSpPr txBox="1"/>
          <p:nvPr/>
        </p:nvSpPr>
        <p:spPr>
          <a:xfrm>
            <a:off x="7696200" y="2408238"/>
            <a:ext cx="990600" cy="830997"/>
          </a:xfrm>
          <a:prstGeom prst="rect">
            <a:avLst/>
          </a:prstGeom>
          <a:noFill/>
        </p:spPr>
        <p:txBody>
          <a:bodyPr wrap="square" rtlCol="0">
            <a:spAutoFit/>
          </a:bodyPr>
          <a:lstStyle/>
          <a:p>
            <a:r>
              <a:rPr lang="en-US" sz="2400" dirty="0" smtClean="0">
                <a:solidFill>
                  <a:srgbClr val="008000"/>
                </a:solidFill>
              </a:rPr>
              <a:t>Single field</a:t>
            </a:r>
            <a:endParaRPr lang="en-US" sz="2400" dirty="0">
              <a:solidFill>
                <a:srgbClr val="008000"/>
              </a:solidFill>
            </a:endParaRPr>
          </a:p>
        </p:txBody>
      </p:sp>
      <p:sp>
        <p:nvSpPr>
          <p:cNvPr id="96" name="Rectangle 95"/>
          <p:cNvSpPr/>
          <p:nvPr/>
        </p:nvSpPr>
        <p:spPr>
          <a:xfrm>
            <a:off x="1066800" y="2590800"/>
            <a:ext cx="76200" cy="76200"/>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 name="TextBox 101"/>
          <p:cNvSpPr txBox="1"/>
          <p:nvPr/>
        </p:nvSpPr>
        <p:spPr>
          <a:xfrm>
            <a:off x="762000" y="1570038"/>
            <a:ext cx="632805" cy="369332"/>
          </a:xfrm>
          <a:prstGeom prst="rect">
            <a:avLst/>
          </a:prstGeom>
          <a:noFill/>
        </p:spPr>
        <p:txBody>
          <a:bodyPr wrap="none" rtlCol="0">
            <a:spAutoFit/>
          </a:bodyPr>
          <a:lstStyle/>
          <a:p>
            <a:r>
              <a:rPr lang="en-US" dirty="0" smtClean="0"/>
              <a:t>Field</a:t>
            </a:r>
            <a:endParaRPr lang="en-US" dirty="0"/>
          </a:p>
        </p:txBody>
      </p:sp>
      <p:sp>
        <p:nvSpPr>
          <p:cNvPr id="105" name="TextBox 104"/>
          <p:cNvSpPr txBox="1"/>
          <p:nvPr/>
        </p:nvSpPr>
        <p:spPr>
          <a:xfrm>
            <a:off x="2869151" y="1570038"/>
            <a:ext cx="479618" cy="369332"/>
          </a:xfrm>
          <a:prstGeom prst="rect">
            <a:avLst/>
          </a:prstGeom>
          <a:noFill/>
        </p:spPr>
        <p:txBody>
          <a:bodyPr wrap="none" rtlCol="0">
            <a:spAutoFit/>
          </a:bodyPr>
          <a:lstStyle/>
          <a:p>
            <a:r>
              <a:rPr lang="en-US" dirty="0" smtClean="0"/>
              <a:t>Slit</a:t>
            </a:r>
            <a:endParaRPr lang="en-US" dirty="0"/>
          </a:p>
        </p:txBody>
      </p:sp>
      <p:sp>
        <p:nvSpPr>
          <p:cNvPr id="106" name="TextBox 105"/>
          <p:cNvSpPr txBox="1"/>
          <p:nvPr/>
        </p:nvSpPr>
        <p:spPr>
          <a:xfrm>
            <a:off x="5486400" y="1600200"/>
            <a:ext cx="1087933" cy="369332"/>
          </a:xfrm>
          <a:prstGeom prst="rect">
            <a:avLst/>
          </a:prstGeom>
          <a:noFill/>
        </p:spPr>
        <p:txBody>
          <a:bodyPr wrap="none" rtlCol="0">
            <a:spAutoFit/>
          </a:bodyPr>
          <a:lstStyle/>
          <a:p>
            <a:r>
              <a:rPr lang="en-US" dirty="0" smtClean="0"/>
              <a:t>Spectrum</a:t>
            </a:r>
            <a:endParaRPr lang="en-US" dirty="0"/>
          </a:p>
        </p:txBody>
      </p:sp>
    </p:spTree>
    <p:extLst>
      <p:ext uri="{BB962C8B-B14F-4D97-AF65-F5344CB8AC3E}">
        <p14:creationId xmlns:p14="http://schemas.microsoft.com/office/powerpoint/2010/main" val="102781992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VIMOS@VLT</a:t>
            </a:r>
            <a:endParaRPr lang="en-US" dirty="0"/>
          </a:p>
        </p:txBody>
      </p:sp>
      <p:pic>
        <p:nvPicPr>
          <p:cNvPr id="6" name="Picture 5"/>
          <p:cNvPicPr>
            <a:picLocks noChangeAspect="1"/>
          </p:cNvPicPr>
          <p:nvPr/>
        </p:nvPicPr>
        <p:blipFill>
          <a:blip r:embed="rId2"/>
          <a:stretch>
            <a:fillRect/>
          </a:stretch>
        </p:blipFill>
        <p:spPr>
          <a:xfrm>
            <a:off x="762000" y="1325447"/>
            <a:ext cx="7467600" cy="5279593"/>
          </a:xfrm>
          <a:prstGeom prst="rect">
            <a:avLst/>
          </a:prstGeom>
        </p:spPr>
      </p:pic>
      <p:sp>
        <p:nvSpPr>
          <p:cNvPr id="8" name="Oval 7"/>
          <p:cNvSpPr/>
          <p:nvPr/>
        </p:nvSpPr>
        <p:spPr>
          <a:xfrm>
            <a:off x="3886200" y="2057400"/>
            <a:ext cx="1066800" cy="228600"/>
          </a:xfrm>
          <a:prstGeom prst="ellipse">
            <a:avLst/>
          </a:prstGeom>
          <a:noFill/>
          <a:ln w="28575" cap="flat" cmpd="sng" algn="ctr">
            <a:solidFill>
              <a:srgbClr val="FFFF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702765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VIMOS@VLT</a:t>
            </a:r>
            <a:endParaRPr lang="en-US" dirty="0"/>
          </a:p>
        </p:txBody>
      </p:sp>
      <p:pic>
        <p:nvPicPr>
          <p:cNvPr id="73" name="Picture 72"/>
          <p:cNvPicPr>
            <a:picLocks noChangeAspect="1"/>
          </p:cNvPicPr>
          <p:nvPr/>
        </p:nvPicPr>
        <p:blipFill>
          <a:blip r:embed="rId2"/>
          <a:stretch>
            <a:fillRect/>
          </a:stretch>
        </p:blipFill>
        <p:spPr>
          <a:xfrm>
            <a:off x="1219200" y="1219199"/>
            <a:ext cx="6324600" cy="5305547"/>
          </a:xfrm>
          <a:prstGeom prst="rect">
            <a:avLst/>
          </a:prstGeom>
        </p:spPr>
      </p:pic>
    </p:spTree>
    <p:extLst>
      <p:ext uri="{BB962C8B-B14F-4D97-AF65-F5344CB8AC3E}">
        <p14:creationId xmlns:p14="http://schemas.microsoft.com/office/powerpoint/2010/main" val="12219193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3803</TotalTime>
  <Words>3576</Words>
  <Application>Microsoft Macintosh PowerPoint</Application>
  <PresentationFormat>On-screen Show (4:3)</PresentationFormat>
  <Paragraphs>537</Paragraphs>
  <Slides>119</Slides>
  <Notes>0</Notes>
  <HiddenSlides>0</HiddenSlides>
  <MMClips>0</MMClips>
  <ScaleCrop>false</ScaleCrop>
  <HeadingPairs>
    <vt:vector size="8" baseType="variant">
      <vt:variant>
        <vt:lpstr>Theme</vt:lpstr>
      </vt:variant>
      <vt:variant>
        <vt:i4>1</vt:i4>
      </vt:variant>
      <vt:variant>
        <vt:lpstr>Links</vt:lpstr>
      </vt:variant>
      <vt:variant>
        <vt:i4>1</vt:i4>
      </vt:variant>
      <vt:variant>
        <vt:lpstr>Embedded OLE Servers</vt:lpstr>
      </vt:variant>
      <vt:variant>
        <vt:i4>2</vt:i4>
      </vt:variant>
      <vt:variant>
        <vt:lpstr>Slide Titles</vt:lpstr>
      </vt:variant>
      <vt:variant>
        <vt:i4>119</vt:i4>
      </vt:variant>
    </vt:vector>
  </HeadingPairs>
  <TitlesOfParts>
    <vt:vector size="123" baseType="lpstr">
      <vt:lpstr>Office Theme</vt:lpstr>
      <vt:lpstr>Macintosh HD:Users:frapepe:Projects:Coralie_Upgrade:Documentation:OG-SOW-COR-11130-0001_V1.doc!OLE_LINK1</vt:lpstr>
      <vt:lpstr>Equation</vt:lpstr>
      <vt:lpstr>Document</vt:lpstr>
      <vt:lpstr>Fondement de l’Astronomie Observationnelle  Instruments and observational techniques – Spectroscopy </vt:lpstr>
      <vt:lpstr>Course outline</vt:lpstr>
      <vt:lpstr>The observables</vt:lpstr>
      <vt:lpstr>The observables</vt:lpstr>
      <vt:lpstr>The observables</vt:lpstr>
      <vt:lpstr>Wavelength or frequency?</vt:lpstr>
      <vt:lpstr>Filter spectrometer</vt:lpstr>
      <vt:lpstr>Filter spectrometer</vt:lpstr>
      <vt:lpstr>Filter spectrometer</vt:lpstr>
      <vt:lpstr>Fabry-Pérot spectrometer</vt:lpstr>
      <vt:lpstr>Fabry-Pérot spectrometer</vt:lpstr>
      <vt:lpstr>Fabry-Pérot spectrometer</vt:lpstr>
      <vt:lpstr>Fabry-Pérot spectrometer</vt:lpstr>
      <vt:lpstr>Example of apearture finesse</vt:lpstr>
      <vt:lpstr>General spectrograph layout</vt:lpstr>
      <vt:lpstr>Dispersers</vt:lpstr>
      <vt:lpstr>The prism</vt:lpstr>
      <vt:lpstr>Prism characteristics</vt:lpstr>
      <vt:lpstr>Prism characteristics</vt:lpstr>
      <vt:lpstr>Grating spectrograph</vt:lpstr>
      <vt:lpstr>The diffraction grating</vt:lpstr>
      <vt:lpstr>Grating characteristics</vt:lpstr>
      <vt:lpstr>Grism efficiency</vt:lpstr>
      <vt:lpstr>Order overlaps</vt:lpstr>
      <vt:lpstr>Resolving power and resolution</vt:lpstr>
      <vt:lpstr>Resolving power and resolution</vt:lpstr>
      <vt:lpstr>Resolving power and resolution</vt:lpstr>
      <vt:lpstr>Conservation of the ‘étendue’</vt:lpstr>
      <vt:lpstr>Other dispersers</vt:lpstr>
      <vt:lpstr>Grisms</vt:lpstr>
      <vt:lpstr>Grism equations</vt:lpstr>
      <vt:lpstr>Volume Phase Holographic gratings</vt:lpstr>
      <vt:lpstr>VPH configurations</vt:lpstr>
      <vt:lpstr>VPH equations</vt:lpstr>
      <vt:lpstr>VPH efficiency</vt:lpstr>
      <vt:lpstr>Resolving power and resolution</vt:lpstr>
      <vt:lpstr>Resolving power and resolution</vt:lpstr>
      <vt:lpstr>Example of spectrographs</vt:lpstr>
      <vt:lpstr>Grating spectrograph</vt:lpstr>
      <vt:lpstr>Example of simple spectrographs</vt:lpstr>
      <vt:lpstr>Example of ‘simple’ spectrographs</vt:lpstr>
      <vt:lpstr>Example of ‘simple’ spectrographs</vt:lpstr>
      <vt:lpstr>FORS@VLT</vt:lpstr>
      <vt:lpstr>FORS@VLT</vt:lpstr>
      <vt:lpstr>FORS@VLT</vt:lpstr>
      <vt:lpstr>FORS@VLT</vt:lpstr>
      <vt:lpstr>FORS: Filter mode</vt:lpstr>
      <vt:lpstr>FORS: Grism mode</vt:lpstr>
      <vt:lpstr>FORS: Grism mode</vt:lpstr>
      <vt:lpstr>FORS: MOS mode</vt:lpstr>
      <vt:lpstr>FORS@VLT</vt:lpstr>
      <vt:lpstr>FORS@VLT</vt:lpstr>
      <vt:lpstr>FORS: Spectral resolution</vt:lpstr>
      <vt:lpstr>Example of ‘simple’ spectrographs</vt:lpstr>
      <vt:lpstr>Echelle grating</vt:lpstr>
      <vt:lpstr>Echelle grating</vt:lpstr>
      <vt:lpstr>Characteristics of Echelle grating</vt:lpstr>
      <vt:lpstr>Multiple orders</vt:lpstr>
      <vt:lpstr>PowerPoint Presentation</vt:lpstr>
      <vt:lpstr>UVES@VLT</vt:lpstr>
      <vt:lpstr>UVES@VLT</vt:lpstr>
      <vt:lpstr>UVES@VLT</vt:lpstr>
      <vt:lpstr>Coralie@Euler</vt:lpstr>
      <vt:lpstr>UVES@VLT</vt:lpstr>
      <vt:lpstr>PowerPoint Presentation</vt:lpstr>
      <vt:lpstr>UVES: Spectral format</vt:lpstr>
      <vt:lpstr>UVES: Order separation</vt:lpstr>
      <vt:lpstr>UVES: Spectral resolution</vt:lpstr>
      <vt:lpstr>UVES: Sampling and resolution</vt:lpstr>
      <vt:lpstr>UVES: Image slicer ‘trick’</vt:lpstr>
      <vt:lpstr>UVES params</vt:lpstr>
      <vt:lpstr>UVES: Efficiency</vt:lpstr>
      <vt:lpstr>CRIRES@VLT</vt:lpstr>
      <vt:lpstr>CRIRES@VLT</vt:lpstr>
      <vt:lpstr>CRIRES@VLT, AO</vt:lpstr>
      <vt:lpstr>CRIRES: Characteristics</vt:lpstr>
      <vt:lpstr>CRIRES: Spectral format</vt:lpstr>
      <vt:lpstr>CRIRES: Long slit</vt:lpstr>
      <vt:lpstr>CRIRES@VLT</vt:lpstr>
      <vt:lpstr>CRIRES@VLT</vt:lpstr>
      <vt:lpstr>PowerPoint Presentation</vt:lpstr>
      <vt:lpstr>PowerPoint Presentation</vt:lpstr>
      <vt:lpstr>Flames@VLT</vt:lpstr>
      <vt:lpstr>Flames – various links</vt:lpstr>
      <vt:lpstr>Flames – UVES link</vt:lpstr>
      <vt:lpstr>Flames – UVES link</vt:lpstr>
      <vt:lpstr>Flames – Giraffe</vt:lpstr>
      <vt:lpstr>Flames – MEDUSA</vt:lpstr>
      <vt:lpstr>Flames – MEDUSA</vt:lpstr>
      <vt:lpstr>Flames – MEDUSA</vt:lpstr>
      <vt:lpstr>Flames – IFU</vt:lpstr>
      <vt:lpstr>Flames  – IFU</vt:lpstr>
      <vt:lpstr>Flames – ARGUS</vt:lpstr>
      <vt:lpstr>Flames – ARGUS</vt:lpstr>
      <vt:lpstr>Flames – ARGUS</vt:lpstr>
      <vt:lpstr>Flames – Summary</vt:lpstr>
      <vt:lpstr>Flames – Summary</vt:lpstr>
      <vt:lpstr>VIMOS@VLT</vt:lpstr>
      <vt:lpstr>VIMOS@VLT</vt:lpstr>
      <vt:lpstr>VIMOS - Modes</vt:lpstr>
      <vt:lpstr>VIMOS instrument</vt:lpstr>
      <vt:lpstr>VIMOS instrument</vt:lpstr>
      <vt:lpstr>VIMOS MOS</vt:lpstr>
      <vt:lpstr>VIMOS IFU</vt:lpstr>
      <vt:lpstr>Sinfoni@VLT</vt:lpstr>
      <vt:lpstr>Sinfoni@VLT</vt:lpstr>
      <vt:lpstr>Sinfoni@VLT</vt:lpstr>
      <vt:lpstr>Sinfoni@VLT</vt:lpstr>
      <vt:lpstr>Spiffi’s IFU</vt:lpstr>
      <vt:lpstr>PowerPoint Presentation</vt:lpstr>
      <vt:lpstr>VIMOS IFU</vt:lpstr>
      <vt:lpstr>Future VLT spectrographs</vt:lpstr>
      <vt:lpstr>Future VLT spectrographs</vt:lpstr>
      <vt:lpstr>Future VLT spectrographs</vt:lpstr>
      <vt:lpstr>Future VLT instruments</vt:lpstr>
      <vt:lpstr>Future VLT spectrographs</vt:lpstr>
      <vt:lpstr>Future VLT spectrographs</vt:lpstr>
      <vt:lpstr>Future VLT spectrographs</vt:lpstr>
      <vt:lpstr>Challenges for ELT spectrographs</vt:lpstr>
    </vt:vector>
  </TitlesOfParts>
  <Company>Observatoire de Genève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Astronomical spectroscopy</dc:title>
  <dc:creator>Francesco Pepe</dc:creator>
  <cp:lastModifiedBy>Francesco Pepe</cp:lastModifiedBy>
  <cp:revision>35</cp:revision>
  <dcterms:created xsi:type="dcterms:W3CDTF">2010-05-20T06:10:43Z</dcterms:created>
  <dcterms:modified xsi:type="dcterms:W3CDTF">2014-11-28T08:11:33Z</dcterms:modified>
</cp:coreProperties>
</file>