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8" r:id="rId3"/>
    <p:sldId id="259" r:id="rId4"/>
    <p:sldId id="262" r:id="rId5"/>
    <p:sldId id="264" r:id="rId6"/>
    <p:sldId id="292" r:id="rId7"/>
    <p:sldId id="265" r:id="rId8"/>
    <p:sldId id="266" r:id="rId9"/>
    <p:sldId id="320" r:id="rId10"/>
    <p:sldId id="289" r:id="rId11"/>
    <p:sldId id="290" r:id="rId12"/>
    <p:sldId id="267" r:id="rId13"/>
    <p:sldId id="291" r:id="rId14"/>
    <p:sldId id="269" r:id="rId15"/>
    <p:sldId id="293" r:id="rId16"/>
    <p:sldId id="321" r:id="rId17"/>
    <p:sldId id="270" r:id="rId18"/>
    <p:sldId id="271" r:id="rId19"/>
    <p:sldId id="297" r:id="rId20"/>
    <p:sldId id="304" r:id="rId21"/>
    <p:sldId id="298" r:id="rId22"/>
    <p:sldId id="272" r:id="rId23"/>
    <p:sldId id="273" r:id="rId24"/>
    <p:sldId id="300" r:id="rId25"/>
    <p:sldId id="301" r:id="rId26"/>
    <p:sldId id="302" r:id="rId27"/>
    <p:sldId id="299" r:id="rId28"/>
    <p:sldId id="275" r:id="rId29"/>
    <p:sldId id="303" r:id="rId30"/>
    <p:sldId id="276" r:id="rId31"/>
    <p:sldId id="274" r:id="rId32"/>
    <p:sldId id="277" r:id="rId33"/>
    <p:sldId id="278" r:id="rId34"/>
    <p:sldId id="306" r:id="rId35"/>
    <p:sldId id="305" r:id="rId36"/>
    <p:sldId id="279" r:id="rId37"/>
    <p:sldId id="280" r:id="rId38"/>
    <p:sldId id="288" r:id="rId39"/>
    <p:sldId id="311" r:id="rId40"/>
    <p:sldId id="313" r:id="rId41"/>
    <p:sldId id="314" r:id="rId42"/>
    <p:sldId id="322" r:id="rId43"/>
    <p:sldId id="323" r:id="rId44"/>
    <p:sldId id="316" r:id="rId45"/>
    <p:sldId id="317" r:id="rId46"/>
    <p:sldId id="318" r:id="rId47"/>
    <p:sldId id="319" r:id="rId48"/>
    <p:sldId id="310" r:id="rId49"/>
    <p:sldId id="309" r:id="rId50"/>
    <p:sldId id="294" r:id="rId51"/>
    <p:sldId id="295" r:id="rId52"/>
    <p:sldId id="307" r:id="rId53"/>
    <p:sldId id="308" r:id="rId54"/>
    <p:sldId id="296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247DA-F62F-2143-8292-393674CAFE04}" type="datetimeFigureOut">
              <a:rPr lang="en-US" smtClean="0"/>
              <a:t>5/3/12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AAB20-08F2-6944-879F-FE4BCCBB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1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AAB20-08F2-6944-879F-FE4BCCBBF5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19EB04-8D53-A54B-AF69-00178BE8B349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C5B7B-280A-194A-B8A0-E146E69AB9B1}" type="datetimeFigureOut">
              <a:rPr lang="en-US" smtClean="0"/>
              <a:pPr/>
              <a:t>5/3/12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A86A-DCEE-BD40-8CD1-24E1D90E0C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632523"/>
          </a:solidFill>
          <a:latin typeface="Comic Sans MS"/>
          <a:ea typeface="+mj-ea"/>
          <a:cs typeface="Comic Sans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3200" kern="12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2800" kern="12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2000" kern="12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»"/>
        <a:defRPr sz="2000" kern="12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7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799"/>
            <a:ext cx="9144000" cy="4031901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chemeClr val="tx1"/>
                </a:solidFill>
              </a:rPr>
              <a:t>Astronomie</a:t>
            </a:r>
            <a:r>
              <a:rPr lang="en-US" sz="4800" dirty="0">
                <a:solidFill>
                  <a:schemeClr val="tx1"/>
                </a:solidFill>
              </a:rPr>
              <a:t> et </a:t>
            </a:r>
            <a:r>
              <a:rPr lang="en-US" sz="4800" dirty="0" err="1">
                <a:solidFill>
                  <a:schemeClr val="tx1"/>
                </a:solidFill>
              </a:rPr>
              <a:t>astrophysique</a:t>
            </a:r>
            <a:r>
              <a:rPr lang="en-US" sz="4800" dirty="0">
                <a:solidFill>
                  <a:schemeClr val="tx1"/>
                </a:solidFill>
              </a:rPr>
              <a:t> pour </a:t>
            </a:r>
            <a:r>
              <a:rPr lang="en-US" sz="4800" dirty="0" err="1" smtClean="0">
                <a:solidFill>
                  <a:schemeClr val="tx1"/>
                </a:solidFill>
              </a:rPr>
              <a:t>physiciens</a:t>
            </a: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> CUSO 2012</a:t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000" dirty="0" smtClean="0"/>
              <a:t>Instruments </a:t>
            </a:r>
            <a:r>
              <a:rPr lang="en-US" sz="4000" dirty="0"/>
              <a:t>and observational </a:t>
            </a:r>
            <a:r>
              <a:rPr lang="en-US" sz="4000" dirty="0" smtClean="0"/>
              <a:t>techniques – </a:t>
            </a:r>
            <a:r>
              <a:rPr lang="en-US" sz="4000" smtClean="0"/>
              <a:t>Image formation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4785551"/>
            <a:ext cx="7592888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F. Pepe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Observatoire 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l’Université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Genève</a:t>
            </a:r>
          </a:p>
          <a:p>
            <a:r>
              <a:rPr lang="en-US" dirty="0">
                <a:solidFill>
                  <a:schemeClr val="tx1"/>
                </a:solidFill>
              </a:rPr>
              <a:t>F. </a:t>
            </a:r>
            <a:r>
              <a:rPr lang="en-US" dirty="0" err="1">
                <a:solidFill>
                  <a:schemeClr val="tx1"/>
                </a:solidFill>
              </a:rPr>
              <a:t>Courbin</a:t>
            </a:r>
            <a:r>
              <a:rPr lang="en-US" dirty="0">
                <a:solidFill>
                  <a:schemeClr val="tx1"/>
                </a:solidFill>
              </a:rPr>
              <a:t> and P. </a:t>
            </a:r>
            <a:r>
              <a:rPr lang="en-US" dirty="0" err="1">
                <a:solidFill>
                  <a:schemeClr val="tx1"/>
                </a:solidFill>
              </a:rPr>
              <a:t>Jablonka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EPFL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observables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Polarisation</a:t>
            </a:r>
            <a:r>
              <a:rPr lang="en-US" dirty="0" smtClean="0"/>
              <a:t>: I</a:t>
            </a:r>
            <a:r>
              <a:rPr lang="en-US" baseline="-25000" dirty="0" smtClean="0"/>
              <a:t>P,S</a:t>
            </a:r>
            <a:r>
              <a:rPr lang="en-US" dirty="0" smtClean="0"/>
              <a:t>(</a:t>
            </a:r>
            <a:r>
              <a:rPr lang="en-US" dirty="0" err="1" smtClean="0">
                <a:latin typeface="Symbol" charset="2"/>
                <a:cs typeface="Symbol" charset="2"/>
              </a:rPr>
              <a:t>a,d,n</a:t>
            </a:r>
            <a:r>
              <a:rPr lang="en-US" dirty="0" smtClean="0"/>
              <a:t>) </a:t>
            </a:r>
            <a:r>
              <a:rPr lang="en-US" dirty="0"/>
              <a:t>and </a:t>
            </a:r>
            <a:r>
              <a:rPr lang="en-US" dirty="0" smtClean="0"/>
              <a:t>I</a:t>
            </a:r>
            <a:r>
              <a:rPr lang="en-US" baseline="-25000" dirty="0"/>
              <a:t>P,S </a:t>
            </a:r>
            <a:r>
              <a:rPr lang="en-US" dirty="0" smtClean="0"/>
              <a:t>(</a:t>
            </a:r>
            <a:r>
              <a:rPr lang="en-US" dirty="0" err="1">
                <a:latin typeface="Symbol" charset="2"/>
                <a:cs typeface="Symbol" charset="2"/>
              </a:rPr>
              <a:t>a,d,n</a:t>
            </a:r>
            <a:r>
              <a:rPr lang="en-US" dirty="0"/>
              <a:t>) 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Magnetic fields 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Physics of emitting medium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Physics of intermediate medium</a:t>
            </a:r>
          </a:p>
          <a:p>
            <a:pPr lvl="1">
              <a:buFont typeface="Wingdings" charset="2"/>
              <a:buChar char="ü"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>
                <a:solidFill>
                  <a:srgbClr val="800000"/>
                </a:solidFill>
              </a:rPr>
              <a:t>Polarimetry</a:t>
            </a:r>
            <a:endParaRPr lang="en-US" dirty="0" smtClean="0">
              <a:solidFill>
                <a:srgbClr val="8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observables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Position: 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baseline="-25000" dirty="0" err="1" smtClean="0"/>
              <a:t>S</a:t>
            </a:r>
            <a:r>
              <a:rPr lang="en-US" dirty="0" smtClean="0">
                <a:latin typeface="Symbol" charset="2"/>
                <a:cs typeface="Symbol" charset="2"/>
              </a:rPr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/>
              <a:t>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 smtClean="0"/>
              <a:t>d</a:t>
            </a:r>
            <a:r>
              <a:rPr lang="en-US" dirty="0" err="1">
                <a:latin typeface="Symbol" charset="2"/>
                <a:cs typeface="Symbol" charset="2"/>
              </a:rPr>
              <a:t>a</a:t>
            </a:r>
            <a:r>
              <a:rPr lang="en-US" baseline="-25000" dirty="0" err="1"/>
              <a:t>S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baseline="-25000" dirty="0" err="1" smtClean="0"/>
              <a:t>S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Parallaxes -&gt; distances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Proper motion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Kinematics and dynamics</a:t>
            </a:r>
          </a:p>
          <a:p>
            <a:pPr lvl="1">
              <a:buFont typeface="Wingdings" charset="2"/>
              <a:buChar char="ü"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800000"/>
                </a:solidFill>
              </a:rPr>
              <a:t>Astrometry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Astrometry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708920"/>
            <a:ext cx="5922815" cy="4039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6" y="3922534"/>
            <a:ext cx="3018286" cy="2825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3322"/>
            <a:ext cx="2649702" cy="38072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3892" y="1444491"/>
            <a:ext cx="1417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Callisto</a:t>
            </a:r>
            <a:endParaRPr lang="en-US" dirty="0"/>
          </a:p>
          <a:p>
            <a:r>
              <a:rPr lang="ro-RO" dirty="0"/>
              <a:t> Io</a:t>
            </a:r>
          </a:p>
          <a:p>
            <a:r>
              <a:rPr lang="ro-RO" dirty="0"/>
              <a:t> Ganimede</a:t>
            </a:r>
          </a:p>
          <a:p>
            <a:r>
              <a:rPr lang="ro-RO" dirty="0"/>
              <a:t> Europa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05409" y="2275488"/>
            <a:ext cx="204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Galileo </a:t>
            </a:r>
            <a:r>
              <a:rPr lang="en-US" dirty="0" err="1" smtClean="0"/>
              <a:t>Galilei</a:t>
            </a:r>
            <a:r>
              <a:rPr lang="en-US" dirty="0" smtClean="0"/>
              <a:t>, 1609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7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Spectrum</a:t>
            </a:r>
            <a:r>
              <a:rPr lang="en-US" sz="2300" dirty="0" smtClean="0"/>
              <a:t>: </a:t>
            </a:r>
            <a:r>
              <a:rPr lang="en-US" dirty="0" smtClean="0"/>
              <a:t>Flux density (integrated surface brightness)</a:t>
            </a:r>
            <a:endParaRPr lang="en-US" dirty="0"/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Temperature</a:t>
            </a:r>
            <a:endParaRPr lang="en-US" sz="2400" dirty="0"/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Chemical composition and processes</a:t>
            </a:r>
            <a:endParaRPr lang="en-US" sz="2400" dirty="0"/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Source velocity and rotation (Doppler effect)</a:t>
            </a:r>
            <a:endParaRPr lang="en-US" sz="2400" dirty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03848" y="4774150"/>
            <a:ext cx="278994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  <a:latin typeface="Comic Sans MS"/>
                <a:cs typeface="Comic Sans MS"/>
              </a:rPr>
              <a:t>Spectroscopy</a:t>
            </a:r>
            <a:endParaRPr lang="en-US" sz="3200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804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87" y="3335110"/>
            <a:ext cx="4919485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399" y="3379690"/>
            <a:ext cx="2973065" cy="2811670"/>
          </a:xfrm>
          <a:prstGeom prst="rect">
            <a:avLst/>
          </a:prstGeom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702135"/>
              </p:ext>
            </p:extLst>
          </p:nvPr>
        </p:nvGraphicFramePr>
        <p:xfrm>
          <a:off x="1155700" y="1796156"/>
          <a:ext cx="654050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2" name="Equation" r:id="rId5" imgW="3632200" imgH="533400" progId="Equation.3">
                  <p:embed/>
                </p:oleObj>
              </mc:Choice>
              <mc:Fallback>
                <p:oleObj name="Equation" r:id="rId5" imgW="36322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1796156"/>
                        <a:ext cx="6540500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4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(Doppler) Spectroscopy</a:t>
            </a:r>
            <a:endParaRPr lang="en-US" dirty="0"/>
          </a:p>
        </p:txBody>
      </p:sp>
      <p:pic>
        <p:nvPicPr>
          <p:cNvPr id="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5" y="1632857"/>
            <a:ext cx="3715347" cy="485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632857"/>
            <a:ext cx="399732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31339" y="1451429"/>
            <a:ext cx="3269183" cy="5346095"/>
            <a:chOff x="1741714" y="996801"/>
            <a:chExt cx="5812971" cy="581297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41714" y="996801"/>
              <a:ext cx="5660571" cy="56605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>
              <a:off x="1894114" y="1149201"/>
              <a:ext cx="5660571" cy="56605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301948" y="4773915"/>
            <a:ext cx="3581400" cy="13716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632523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r>
              <a:rPr lang="en-US" dirty="0" smtClean="0"/>
              <a:t>1995</a:t>
            </a:r>
          </a:p>
          <a:p>
            <a:r>
              <a:rPr lang="en-US" dirty="0" smtClean="0"/>
              <a:t>Discovery of 51Pegb</a:t>
            </a:r>
          </a:p>
          <a:p>
            <a:r>
              <a:rPr lang="en-US" dirty="0" err="1" smtClean="0"/>
              <a:t>Queloz</a:t>
            </a:r>
            <a:r>
              <a:rPr lang="en-US" dirty="0" smtClean="0"/>
              <a:t> &amp; Mayor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(Doppler) Spectroscopy</a:t>
            </a:r>
            <a:endParaRPr lang="en-US" dirty="0"/>
          </a:p>
        </p:txBody>
      </p:sp>
      <p:pic>
        <p:nvPicPr>
          <p:cNvPr id="3" name="spectro-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193" y="1540137"/>
            <a:ext cx="8603952" cy="492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with a telescope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Goals:</a:t>
            </a:r>
          </a:p>
          <a:p>
            <a:r>
              <a:rPr lang="en-US" dirty="0" smtClean="0"/>
              <a:t>Collect as much light as possible</a:t>
            </a:r>
          </a:p>
          <a:p>
            <a:r>
              <a:rPr lang="en-US" dirty="0" smtClean="0"/>
              <a:t>Resolve spatial ‘details’ (form an image)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The telescope is the ‘lens’ and the instrument/detector  is the ‘chip’ of your ‘camera’.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678487"/>
            <a:ext cx="25400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5013176"/>
            <a:ext cx="2306944" cy="14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Acquiring the image</a:t>
            </a:r>
            <a:endParaRPr lang="en-US" dirty="0"/>
          </a:p>
        </p:txBody>
      </p:sp>
      <p:pic>
        <p:nvPicPr>
          <p:cNvPr id="7" name="Picture 6" descr="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31" y="1395359"/>
            <a:ext cx="4279809" cy="5301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9390" y="6376764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absorption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4919" y="6302364"/>
            <a:ext cx="257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, </a:t>
            </a:r>
            <a:r>
              <a:rPr lang="en-US" dirty="0" err="1" smtClean="0"/>
              <a:t>Unige</a:t>
            </a:r>
            <a:r>
              <a:rPr lang="en-US" dirty="0" smtClean="0"/>
              <a:t> 2003</a:t>
            </a:r>
            <a:endParaRPr lang="en-US" dirty="0"/>
          </a:p>
        </p:txBody>
      </p:sp>
      <p:pic>
        <p:nvPicPr>
          <p:cNvPr id="7" name="Picture 6" descr="Atmtrans02mua10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55"/>
            <a:ext cx="9144000" cy="45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0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400" dirty="0" smtClean="0"/>
              <a:t>Propagation of light wave from </a:t>
            </a:r>
            <a:r>
              <a:rPr lang="en-US" sz="2400" dirty="0" smtClean="0">
                <a:solidFill>
                  <a:srgbClr val="FF0000"/>
                </a:solidFill>
              </a:rPr>
              <a:t>stable</a:t>
            </a:r>
            <a:r>
              <a:rPr lang="en-US" sz="2400" dirty="0" smtClean="0"/>
              <a:t> source at infinity: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which is a solution of </a:t>
            </a:r>
            <a:r>
              <a:rPr lang="en-US" sz="2400" dirty="0" smtClean="0">
                <a:solidFill>
                  <a:srgbClr val="FF0000"/>
                </a:solidFill>
              </a:rPr>
              <a:t>wave equations </a:t>
            </a:r>
            <a:r>
              <a:rPr lang="en-US" sz="2400" dirty="0" smtClean="0"/>
              <a:t>if:</a:t>
            </a:r>
          </a:p>
          <a:p>
            <a:pPr>
              <a:buNone/>
            </a:pPr>
            <a:r>
              <a:rPr lang="en-US" sz="1946" dirty="0" err="1"/>
              <a:t>c</a:t>
            </a:r>
            <a:r>
              <a:rPr lang="en-US" sz="1946" baseline="-25000" dirty="0" err="1" smtClean="0"/>
              <a:t>n</a:t>
            </a:r>
            <a:r>
              <a:rPr lang="en-US" sz="1946" dirty="0" smtClean="0"/>
              <a:t> is the speed of light in a medium with refractive index </a:t>
            </a:r>
            <a:r>
              <a:rPr lang="en-US" sz="1946" dirty="0" err="1" smtClean="0"/>
              <a:t>n</a:t>
            </a:r>
            <a:r>
              <a:rPr lang="en-US" sz="1946" dirty="0" smtClean="0"/>
              <a:t> = </a:t>
            </a:r>
            <a:r>
              <a:rPr lang="en-US" sz="1946" dirty="0" err="1" smtClean="0"/>
              <a:t>n(k</a:t>
            </a:r>
            <a:r>
              <a:rPr lang="en-US" sz="1946" dirty="0" smtClean="0"/>
              <a:t>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Independent observables are: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The distance between two spatial maxima of the light wave in a given medium and at fixed </a:t>
            </a:r>
            <a:r>
              <a:rPr lang="en-US" sz="2400" i="1" dirty="0" err="1" smtClean="0"/>
              <a:t>t</a:t>
            </a:r>
            <a:r>
              <a:rPr lang="en-US" sz="2400" dirty="0" smtClean="0"/>
              <a:t> is called wavelength and results to be:</a:t>
            </a:r>
          </a:p>
          <a:p>
            <a:pPr>
              <a:buNone/>
            </a:pP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224103" y="2743200"/>
          <a:ext cx="2310297" cy="651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3" name="Equation" r:id="rId3" imgW="1308100" imgH="368300" progId="Equation.3">
                  <p:embed/>
                </p:oleObj>
              </mc:Choice>
              <mc:Fallback>
                <p:oleObj name="Equation" r:id="rId3" imgW="1308100" imgH="368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4103" y="2743200"/>
                        <a:ext cx="2310297" cy="6514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376738" y="3886200"/>
          <a:ext cx="4157662" cy="1064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4" name="Equation" r:id="rId5" imgW="2679700" imgH="685800" progId="Equation.3">
                  <p:embed/>
                </p:oleObj>
              </mc:Choice>
              <mc:Fallback>
                <p:oleObj name="Equation" r:id="rId5" imgW="2679700" imgH="685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6738" y="3886200"/>
                        <a:ext cx="4157662" cy="10645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2830513" y="1945032"/>
          <a:ext cx="3417887" cy="581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5" name="Equation" r:id="rId7" imgW="1270000" imgH="215900" progId="Equation.3">
                  <p:embed/>
                </p:oleObj>
              </mc:Choice>
              <mc:Fallback>
                <p:oleObj name="Equation" r:id="rId7" imgW="1270000" imgH="2159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0513" y="1945032"/>
                        <a:ext cx="3417887" cy="5810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602447" y="5791200"/>
          <a:ext cx="1548581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6" name="Equation" r:id="rId9" imgW="800100" imgH="393700" progId="Equation.3">
                  <p:embed/>
                </p:oleObj>
              </mc:Choice>
              <mc:Fallback>
                <p:oleObj name="Equation" r:id="rId9" imgW="800100" imgH="3937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447" y="5791200"/>
                        <a:ext cx="1548581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the atmosphere</a:t>
            </a:r>
            <a:endParaRPr lang="en-US" dirty="0"/>
          </a:p>
        </p:txBody>
      </p:sp>
      <p:pic>
        <p:nvPicPr>
          <p:cNvPr id="3" name="Picture 2" descr="Atmattenu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72841"/>
            <a:ext cx="5867881" cy="5059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4919" y="6302364"/>
            <a:ext cx="257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, </a:t>
            </a:r>
            <a:r>
              <a:rPr lang="en-US" dirty="0" err="1" smtClean="0"/>
              <a:t>Unige</a:t>
            </a:r>
            <a:r>
              <a:rPr lang="en-US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definition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524000" y="2242066"/>
            <a:ext cx="228600" cy="2057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11" idx="0"/>
          </p:cNvCxnSpPr>
          <p:nvPr/>
        </p:nvCxnSpPr>
        <p:spPr>
          <a:xfrm>
            <a:off x="0" y="2242066"/>
            <a:ext cx="1638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299466"/>
            <a:ext cx="1638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0"/>
          </p:cNvCxnSpPr>
          <p:nvPr/>
        </p:nvCxnSpPr>
        <p:spPr>
          <a:xfrm>
            <a:off x="1638300" y="2242066"/>
            <a:ext cx="6210300" cy="10667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4"/>
          </p:cNvCxnSpPr>
          <p:nvPr/>
        </p:nvCxnSpPr>
        <p:spPr>
          <a:xfrm flipV="1">
            <a:off x="1638300" y="3308866"/>
            <a:ext cx="6210300" cy="99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Pentagon 26"/>
          <p:cNvSpPr/>
          <p:nvPr/>
        </p:nvSpPr>
        <p:spPr>
          <a:xfrm>
            <a:off x="7848602" y="2578530"/>
            <a:ext cx="251790" cy="1445622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28700" y="1808202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Telescope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87189" y="149207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Focal plane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err="1" smtClean="0">
                <a:solidFill>
                  <a:srgbClr val="008000"/>
                </a:solidFill>
              </a:rPr>
              <a:t>x,y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76120" y="3982500"/>
            <a:ext cx="131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Detector 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67" name="Straight Connector 66"/>
          <p:cNvCxnSpPr>
            <a:stCxn id="11" idx="0"/>
          </p:cNvCxnSpPr>
          <p:nvPr/>
        </p:nvCxnSpPr>
        <p:spPr>
          <a:xfrm>
            <a:off x="1638300" y="2242066"/>
            <a:ext cx="6210300" cy="82653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11" idx="4"/>
          </p:cNvCxnSpPr>
          <p:nvPr/>
        </p:nvCxnSpPr>
        <p:spPr>
          <a:xfrm flipH="1">
            <a:off x="1638300" y="3068598"/>
            <a:ext cx="6210300" cy="123086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11" idx="4"/>
          </p:cNvCxnSpPr>
          <p:nvPr/>
        </p:nvCxnSpPr>
        <p:spPr>
          <a:xfrm flipV="1">
            <a:off x="1638300" y="3613666"/>
            <a:ext cx="6210302" cy="685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endCxn id="11" idx="0"/>
          </p:cNvCxnSpPr>
          <p:nvPr/>
        </p:nvCxnSpPr>
        <p:spPr>
          <a:xfrm flipH="1" flipV="1">
            <a:off x="1638300" y="2242066"/>
            <a:ext cx="6210302" cy="137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839542" y="1417638"/>
            <a:ext cx="0" cy="260651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1" idx="0"/>
          </p:cNvCxnSpPr>
          <p:nvPr/>
        </p:nvCxnSpPr>
        <p:spPr>
          <a:xfrm flipH="1" flipV="1">
            <a:off x="0" y="2103540"/>
            <a:ext cx="1638300" cy="1385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0" y="4180618"/>
            <a:ext cx="1638300" cy="1290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1" idx="4"/>
          </p:cNvCxnSpPr>
          <p:nvPr/>
        </p:nvCxnSpPr>
        <p:spPr>
          <a:xfrm flipH="1">
            <a:off x="0" y="4299466"/>
            <a:ext cx="1638300" cy="106059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0" y="2267580"/>
            <a:ext cx="1638300" cy="100555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524000" y="430584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Pupil plane</a:t>
            </a:r>
            <a:endParaRPr lang="en-US" dirty="0">
              <a:solidFill>
                <a:srgbClr val="008000"/>
              </a:solidFill>
            </a:endParaRPr>
          </a:p>
          <a:p>
            <a:endParaRPr lang="en-US" dirty="0" smtClean="0">
              <a:solidFill>
                <a:srgbClr val="008000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 flipV="1">
            <a:off x="0" y="3212976"/>
            <a:ext cx="7839542" cy="4006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27" idx="1"/>
          </p:cNvCxnSpPr>
          <p:nvPr/>
        </p:nvCxnSpPr>
        <p:spPr>
          <a:xfrm flipV="1">
            <a:off x="0" y="3301341"/>
            <a:ext cx="7848602" cy="7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0" y="3068598"/>
            <a:ext cx="7839542" cy="34469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1638300" y="2187102"/>
            <a:ext cx="6201242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065332" y="1835223"/>
            <a:ext cx="1715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Focal distance f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00" name="Straight Arrow Connector 99"/>
          <p:cNvCxnSpPr>
            <a:stCxn id="27" idx="1"/>
          </p:cNvCxnSpPr>
          <p:nvPr/>
        </p:nvCxnSpPr>
        <p:spPr>
          <a:xfrm>
            <a:off x="7848602" y="3301341"/>
            <a:ext cx="524855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8320676" y="3086405"/>
            <a:ext cx="8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(0,0,z)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-6258" y="2873087"/>
            <a:ext cx="61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FOV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6" name="Arc 105"/>
          <p:cNvSpPr/>
          <p:nvPr/>
        </p:nvSpPr>
        <p:spPr>
          <a:xfrm rot="13500000">
            <a:off x="59971" y="3150126"/>
            <a:ext cx="317477" cy="31747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Arc 106"/>
          <p:cNvSpPr/>
          <p:nvPr/>
        </p:nvSpPr>
        <p:spPr>
          <a:xfrm rot="3900000">
            <a:off x="5648904" y="3211192"/>
            <a:ext cx="373363" cy="25356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5467827" y="3124064"/>
            <a:ext cx="4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03682" y="4842410"/>
            <a:ext cx="429391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Field of View: FOV [</a:t>
            </a:r>
            <a:r>
              <a:rPr lang="en-US" dirty="0" err="1" smtClean="0">
                <a:solidFill>
                  <a:srgbClr val="008000"/>
                </a:solidFill>
              </a:rPr>
              <a:t>arcsec</a:t>
            </a:r>
            <a:r>
              <a:rPr lang="en-US" dirty="0" smtClean="0">
                <a:solidFill>
                  <a:srgbClr val="008000"/>
                </a:solidFill>
              </a:rPr>
              <a:t>]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Telescope diameter (collecting area): D [m]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Focal length: f [m]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Source angular position: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q</a:t>
            </a:r>
            <a:r>
              <a:rPr lang="en-US" dirty="0" smtClean="0">
                <a:solidFill>
                  <a:srgbClr val="008000"/>
                </a:solidFill>
              </a:rPr>
              <a:t> [</a:t>
            </a:r>
            <a:r>
              <a:rPr lang="en-US" dirty="0" err="1" smtClean="0">
                <a:solidFill>
                  <a:srgbClr val="008000"/>
                </a:solidFill>
              </a:rPr>
              <a:t>arcsec</a:t>
            </a:r>
            <a:r>
              <a:rPr lang="en-US" dirty="0" smtClean="0">
                <a:solidFill>
                  <a:srgbClr val="008000"/>
                </a:solidFill>
              </a:rPr>
              <a:t>]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Transmittance (efficiency):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e</a:t>
            </a:r>
          </a:p>
          <a:p>
            <a:r>
              <a:rPr lang="en-US" dirty="0" smtClean="0">
                <a:solidFill>
                  <a:srgbClr val="008000"/>
                </a:solidFill>
                <a:cs typeface="Comic Sans MS"/>
              </a:rPr>
              <a:t>Image quality: IQ</a:t>
            </a:r>
            <a:endParaRPr lang="en-US" dirty="0">
              <a:solidFill>
                <a:srgbClr val="008000"/>
              </a:solidFill>
              <a:cs typeface="Comic Sans M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850090" y="4857576"/>
            <a:ext cx="4293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Collecting area: S =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D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/4 [m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]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F-number: f/D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Numerical aperture: NA = D/2f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Scale factor: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Dq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[mm/</a:t>
            </a:r>
            <a:r>
              <a:rPr lang="en-US" dirty="0" err="1" smtClean="0">
                <a:solidFill>
                  <a:srgbClr val="0000FF"/>
                </a:solidFill>
                <a:cs typeface="Symbol" charset="2"/>
              </a:rPr>
              <a:t>arcsec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]</a:t>
            </a:r>
          </a:p>
          <a:p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Dq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= FWHM (full-width at half maximum)</a:t>
            </a:r>
          </a:p>
          <a:p>
            <a:r>
              <a:rPr lang="en-US" dirty="0">
                <a:solidFill>
                  <a:srgbClr val="0000FF"/>
                </a:solidFill>
                <a:cs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     = angular (spatial) resolution = 1.22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/D</a:t>
            </a:r>
          </a:p>
          <a:p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endParaRPr lang="en-US" dirty="0">
              <a:solidFill>
                <a:srgbClr val="0000FF"/>
              </a:solidFill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330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 image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Object at infinity   -&gt;   Image on detector</a:t>
            </a:r>
          </a:p>
          <a:p>
            <a:pPr marL="0" indent="0" algn="ctr">
              <a:buNone/>
            </a:pPr>
            <a:r>
              <a:rPr lang="en-US" dirty="0" smtClean="0"/>
              <a:t>Angular position   -&gt;  Position on detector</a:t>
            </a:r>
          </a:p>
          <a:p>
            <a:pPr marL="0" indent="0" algn="ctr">
              <a:buNone/>
            </a:pPr>
            <a:r>
              <a:rPr lang="en-US" dirty="0" smtClean="0"/>
              <a:t>(</a:t>
            </a:r>
            <a:r>
              <a:rPr lang="en-US" dirty="0" err="1"/>
              <a:t>k</a:t>
            </a:r>
            <a:r>
              <a:rPr lang="en-US" baseline="-25000" dirty="0" err="1" smtClean="0"/>
              <a:t>x</a:t>
            </a:r>
            <a:r>
              <a:rPr lang="en-US" dirty="0" err="1" smtClean="0"/>
              <a:t>,k</a:t>
            </a:r>
            <a:r>
              <a:rPr lang="en-US" baseline="-25000" dirty="0" err="1" smtClean="0"/>
              <a:t>y</a:t>
            </a:r>
            <a:r>
              <a:rPr lang="en-US" dirty="0" smtClean="0"/>
              <a:t>)	 -&gt;   (</a:t>
            </a:r>
            <a:r>
              <a:rPr lang="en-US" dirty="0" err="1" smtClean="0"/>
              <a:t>x,y</a:t>
            </a:r>
            <a:r>
              <a:rPr lang="en-US" dirty="0" smtClean="0"/>
              <a:t>)  </a:t>
            </a:r>
          </a:p>
        </p:txBody>
      </p:sp>
      <p:sp>
        <p:nvSpPr>
          <p:cNvPr id="6" name="Oval 5"/>
          <p:cNvSpPr/>
          <p:nvPr/>
        </p:nvSpPr>
        <p:spPr>
          <a:xfrm>
            <a:off x="2275865" y="4300953"/>
            <a:ext cx="228600" cy="2057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endCxn id="6" idx="0"/>
          </p:cNvCxnSpPr>
          <p:nvPr/>
        </p:nvCxnSpPr>
        <p:spPr>
          <a:xfrm flipV="1">
            <a:off x="277788" y="4300953"/>
            <a:ext cx="2112377" cy="2765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6" idx="4"/>
          </p:cNvCxnSpPr>
          <p:nvPr/>
        </p:nvCxnSpPr>
        <p:spPr>
          <a:xfrm flipV="1">
            <a:off x="273858" y="6358353"/>
            <a:ext cx="2116307" cy="223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" idx="0"/>
          </p:cNvCxnSpPr>
          <p:nvPr/>
        </p:nvCxnSpPr>
        <p:spPr>
          <a:xfrm>
            <a:off x="2390165" y="4300953"/>
            <a:ext cx="2755546" cy="873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6" idx="4"/>
          </p:cNvCxnSpPr>
          <p:nvPr/>
        </p:nvCxnSpPr>
        <p:spPr>
          <a:xfrm flipV="1">
            <a:off x="2390165" y="5174430"/>
            <a:ext cx="2742376" cy="11839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32483" y="551474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x,y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>
            <a:stCxn id="6" idx="0"/>
          </p:cNvCxnSpPr>
          <p:nvPr/>
        </p:nvCxnSpPr>
        <p:spPr>
          <a:xfrm>
            <a:off x="2390165" y="4300953"/>
            <a:ext cx="2742376" cy="112459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" idx="4"/>
          </p:cNvCxnSpPr>
          <p:nvPr/>
        </p:nvCxnSpPr>
        <p:spPr>
          <a:xfrm flipH="1">
            <a:off x="2390165" y="5425543"/>
            <a:ext cx="2755546" cy="93281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4"/>
          </p:cNvCxnSpPr>
          <p:nvPr/>
        </p:nvCxnSpPr>
        <p:spPr>
          <a:xfrm flipV="1">
            <a:off x="2390165" y="5730345"/>
            <a:ext cx="2742376" cy="628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6" idx="0"/>
          </p:cNvCxnSpPr>
          <p:nvPr/>
        </p:nvCxnSpPr>
        <p:spPr>
          <a:xfrm flipH="1" flipV="1">
            <a:off x="2390165" y="4300953"/>
            <a:ext cx="2742376" cy="14293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32541" y="3836643"/>
            <a:ext cx="13170" cy="289215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0"/>
          </p:cNvCxnSpPr>
          <p:nvPr/>
        </p:nvCxnSpPr>
        <p:spPr>
          <a:xfrm flipH="1" flipV="1">
            <a:off x="277788" y="3987502"/>
            <a:ext cx="2112377" cy="3134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7788" y="6073243"/>
            <a:ext cx="2112377" cy="2851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4"/>
          </p:cNvCxnSpPr>
          <p:nvPr/>
        </p:nvCxnSpPr>
        <p:spPr>
          <a:xfrm flipH="1">
            <a:off x="273858" y="6358353"/>
            <a:ext cx="2116307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273858" y="4300953"/>
            <a:ext cx="2142764" cy="10386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10117" y="5174430"/>
            <a:ext cx="4922424" cy="5559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73858" y="5174430"/>
            <a:ext cx="4858683" cy="4756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7788" y="5425543"/>
            <a:ext cx="4854753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390165" y="4122286"/>
            <a:ext cx="2742376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08577" y="3810737"/>
            <a:ext cx="30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32483" y="5201320"/>
            <a:ext cx="8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(0,0)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2" name="Arc 31"/>
          <p:cNvSpPr/>
          <p:nvPr/>
        </p:nvSpPr>
        <p:spPr>
          <a:xfrm rot="13500000">
            <a:off x="276346" y="5266803"/>
            <a:ext cx="317477" cy="31747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3900000">
            <a:off x="3956083" y="5343990"/>
            <a:ext cx="373363" cy="253566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382453" y="5456290"/>
            <a:ext cx="431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6031" y="487124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k</a:t>
            </a:r>
            <a:r>
              <a:rPr lang="en-US" baseline="-25000" dirty="0" err="1" smtClean="0">
                <a:solidFill>
                  <a:srgbClr val="FF0000"/>
                </a:solidFill>
              </a:rPr>
              <a:t>x</a:t>
            </a:r>
            <a:r>
              <a:rPr lang="en-US" dirty="0" err="1" smtClean="0">
                <a:solidFill>
                  <a:srgbClr val="FF0000"/>
                </a:solidFill>
              </a:rPr>
              <a:t>,k</a:t>
            </a:r>
            <a:r>
              <a:rPr lang="en-US" baseline="-25000" dirty="0" err="1" smtClean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734115"/>
              </p:ext>
            </p:extLst>
          </p:nvPr>
        </p:nvGraphicFramePr>
        <p:xfrm>
          <a:off x="6022392" y="3893731"/>
          <a:ext cx="2271692" cy="1460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0" name="Equation" r:id="rId3" imgW="1244600" imgH="800100" progId="Equation.3">
                  <p:embed/>
                </p:oleObj>
              </mc:Choice>
              <mc:Fallback>
                <p:oleObj name="Equation" r:id="rId3" imgW="1244600" imgH="800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22392" y="3893731"/>
                        <a:ext cx="2271692" cy="1460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536994"/>
              </p:ext>
            </p:extLst>
          </p:nvPr>
        </p:nvGraphicFramePr>
        <p:xfrm>
          <a:off x="5502261" y="5807075"/>
          <a:ext cx="33147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1" name="Equation" r:id="rId5" imgW="1816100" imgH="457200" progId="Equation.3">
                  <p:embed/>
                </p:oleObj>
              </mc:Choice>
              <mc:Fallback>
                <p:oleObj name="Equation" r:id="rId5" imgW="1816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2261" y="5807075"/>
                        <a:ext cx="3314700" cy="83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34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classes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9055" y="1600200"/>
            <a:ext cx="448436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Refractor:</a:t>
            </a:r>
          </a:p>
          <a:p>
            <a:pPr marL="400050" lvl="1" indent="0">
              <a:buNone/>
            </a:pPr>
            <a:r>
              <a:rPr lang="en-US" sz="2400" dirty="0" smtClean="0"/>
              <a:t>Uses lenses</a:t>
            </a:r>
          </a:p>
          <a:p>
            <a:pPr marL="400050" lvl="1" indent="0">
              <a:buNone/>
            </a:pPr>
            <a:r>
              <a:rPr lang="en-US" sz="2400" dirty="0" smtClean="0"/>
              <a:t>Good AR coatings</a:t>
            </a:r>
          </a:p>
          <a:p>
            <a:pPr marL="400050" lvl="1" indent="0">
              <a:buNone/>
            </a:pPr>
            <a:r>
              <a:rPr lang="en-US" sz="2400" dirty="0" smtClean="0"/>
              <a:t>Chromatic</a:t>
            </a:r>
          </a:p>
          <a:p>
            <a:pPr marL="400050" lvl="1" indent="0">
              <a:buNone/>
            </a:pPr>
            <a:r>
              <a:rPr lang="en-US" sz="2400" dirty="0" smtClean="0"/>
              <a:t>‘Easier’ to manufacture</a:t>
            </a:r>
          </a:p>
          <a:p>
            <a:pPr marL="400050" lvl="1" indent="0">
              <a:buNone/>
            </a:pPr>
            <a:r>
              <a:rPr lang="en-US" sz="2400" dirty="0" smtClean="0"/>
              <a:t>Lower optical power</a:t>
            </a:r>
          </a:p>
          <a:p>
            <a:pPr marL="400050" lvl="1" indent="0">
              <a:buNone/>
            </a:pPr>
            <a:r>
              <a:rPr lang="en-US" sz="2400" dirty="0" smtClean="0"/>
              <a:t>longer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659638" y="1605859"/>
            <a:ext cx="44843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Reflector:</a:t>
            </a:r>
          </a:p>
          <a:p>
            <a:pPr marL="400050" lvl="1" indent="0">
              <a:buFont typeface="Arial"/>
              <a:buNone/>
            </a:pPr>
            <a:r>
              <a:rPr lang="en-US" sz="2400" dirty="0" smtClean="0"/>
              <a:t>Uses mirror</a:t>
            </a:r>
          </a:p>
          <a:p>
            <a:pPr marL="400050" lvl="1" indent="0">
              <a:buFont typeface="Arial"/>
              <a:buNone/>
            </a:pPr>
            <a:r>
              <a:rPr lang="en-US" sz="2400" dirty="0" smtClean="0"/>
              <a:t>Expensive reflective coat. </a:t>
            </a:r>
          </a:p>
          <a:p>
            <a:pPr marL="400050" lvl="1" indent="0">
              <a:buFont typeface="Arial"/>
              <a:buNone/>
            </a:pPr>
            <a:r>
              <a:rPr lang="en-US" sz="2400" dirty="0" smtClean="0"/>
              <a:t>Achromatic</a:t>
            </a:r>
          </a:p>
          <a:p>
            <a:pPr marL="400050" lvl="1" indent="0">
              <a:buFont typeface="Arial"/>
              <a:buNone/>
            </a:pPr>
            <a:r>
              <a:rPr lang="en-US" sz="2400" dirty="0" smtClean="0"/>
              <a:t>More expensive</a:t>
            </a:r>
          </a:p>
          <a:p>
            <a:pPr marL="400050" lvl="1" indent="0">
              <a:buFont typeface="Arial"/>
              <a:buNone/>
            </a:pPr>
            <a:r>
              <a:rPr lang="en-US" sz="2400" dirty="0" smtClean="0"/>
              <a:t>Higher optical power</a:t>
            </a:r>
          </a:p>
          <a:p>
            <a:pPr marL="400050" lvl="1" indent="0">
              <a:buFont typeface="Arial"/>
              <a:buNone/>
            </a:pPr>
            <a:r>
              <a:rPr lang="en-US" sz="2400" dirty="0" smtClean="0"/>
              <a:t>More compact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manufacturing</a:t>
            </a:r>
            <a:endParaRPr lang="en-US" dirty="0"/>
          </a:p>
        </p:txBody>
      </p:sp>
      <p:pic>
        <p:nvPicPr>
          <p:cNvPr id="6" name="Picture 5" descr="miroirfabric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2" y="1377948"/>
            <a:ext cx="7899400" cy="523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1490" y="6522294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Reflective coatings</a:t>
            </a:r>
            <a:endParaRPr lang="en-US" dirty="0"/>
          </a:p>
        </p:txBody>
      </p:sp>
      <p:pic>
        <p:nvPicPr>
          <p:cNvPr id="3" name="Picture 2" descr="MetalReflec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83" y="1417638"/>
            <a:ext cx="6600877" cy="5280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2621" y="6394703"/>
            <a:ext cx="257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, </a:t>
            </a:r>
            <a:r>
              <a:rPr lang="en-US" dirty="0" err="1" smtClean="0"/>
              <a:t>Unige</a:t>
            </a:r>
            <a:r>
              <a:rPr lang="en-US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Dielectric coatings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524" y="1821960"/>
            <a:ext cx="3975100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765" y="5923750"/>
            <a:ext cx="112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Wikipedia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62" y="2109813"/>
            <a:ext cx="4205110" cy="3813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62" y="5992466"/>
            <a:ext cx="100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OpcoLab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mounting classes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9055" y="1600200"/>
            <a:ext cx="448436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</a:t>
            </a:r>
            <a:r>
              <a:rPr lang="en-US" dirty="0" smtClean="0"/>
              <a:t>quatorial	</a:t>
            </a:r>
          </a:p>
          <a:p>
            <a:pPr marL="400050" lvl="1" indent="0">
              <a:buNone/>
            </a:pPr>
            <a:r>
              <a:rPr lang="en-US" sz="2400" dirty="0" smtClean="0"/>
              <a:t>Simple control</a:t>
            </a:r>
          </a:p>
          <a:p>
            <a:pPr marL="400050" lvl="1" indent="0">
              <a:buNone/>
            </a:pPr>
            <a:r>
              <a:rPr lang="en-US" sz="2400" dirty="0" smtClean="0"/>
              <a:t>Heavier and bigger mechanics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659638" y="1605859"/>
            <a:ext cx="44843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32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28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–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»"/>
              <a:defRPr sz="2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Horizontal</a:t>
            </a:r>
          </a:p>
          <a:p>
            <a:pPr marL="400050" lvl="1" indent="0">
              <a:buFont typeface="Arial"/>
              <a:buNone/>
            </a:pPr>
            <a:r>
              <a:rPr lang="en-US" sz="2400" dirty="0" smtClean="0"/>
              <a:t>Simpler and more compact</a:t>
            </a:r>
          </a:p>
          <a:p>
            <a:pPr marL="400050" lvl="1" indent="0">
              <a:buFont typeface="Arial"/>
              <a:buNone/>
            </a:pPr>
            <a:r>
              <a:rPr lang="en-US" sz="2400" dirty="0" smtClean="0"/>
              <a:t>Requires computer control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40" y="3691115"/>
            <a:ext cx="3101931" cy="3017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198" y="3406946"/>
            <a:ext cx="2086118" cy="32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telescope</a:t>
            </a:r>
            <a:endParaRPr lang="en-US" dirty="0"/>
          </a:p>
        </p:txBody>
      </p:sp>
      <p:pic>
        <p:nvPicPr>
          <p:cNvPr id="3" name="Picture 2" descr="surfac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8" y="1967102"/>
            <a:ext cx="7866651" cy="3924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7107" y="5933032"/>
            <a:ext cx="257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, </a:t>
            </a:r>
            <a:r>
              <a:rPr lang="en-US" dirty="0" err="1" smtClean="0"/>
              <a:t>Unige</a:t>
            </a:r>
            <a:r>
              <a:rPr lang="en-US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86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Cassegrain</a:t>
            </a:r>
            <a:r>
              <a:rPr lang="en-US" dirty="0" smtClean="0"/>
              <a:t> telescope</a:t>
            </a:r>
            <a:endParaRPr lang="en-US" dirty="0"/>
          </a:p>
        </p:txBody>
      </p:sp>
      <p:pic>
        <p:nvPicPr>
          <p:cNvPr id="6" name="Picture 5" descr="Cassegrai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2" y="1642548"/>
            <a:ext cx="8229600" cy="407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1193" y="5739475"/>
            <a:ext cx="257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, </a:t>
            </a:r>
            <a:r>
              <a:rPr lang="en-US" dirty="0" err="1" smtClean="0"/>
              <a:t>Unige</a:t>
            </a:r>
            <a:r>
              <a:rPr lang="en-US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5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00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Astronomical spectroscopy aims at measuring: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At optical wavelength </a:t>
            </a: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=</a:t>
            </a:r>
            <a:r>
              <a:rPr lang="en-US" sz="2400" dirty="0" smtClean="0">
                <a:latin typeface="Symbol" charset="2"/>
                <a:cs typeface="Symbol" charset="2"/>
              </a:rPr>
              <a:t>w</a:t>
            </a:r>
            <a:r>
              <a:rPr lang="en-US" sz="2400" dirty="0" smtClean="0"/>
              <a:t>/2</a:t>
            </a:r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sz="2400" dirty="0" smtClean="0"/>
              <a:t> is 10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 Hz, thus too fast to be resolved by detectors. The observable becomes the (surface) brightness or </a:t>
            </a:r>
            <a:r>
              <a:rPr lang="en-US" sz="2400" dirty="0" smtClean="0">
                <a:solidFill>
                  <a:srgbClr val="FF0000"/>
                </a:solidFill>
              </a:rPr>
              <a:t>specific intensity </a:t>
            </a:r>
            <a:r>
              <a:rPr lang="en-US" sz="2400" i="1" dirty="0" smtClean="0">
                <a:solidFill>
                  <a:srgbClr val="FF0000"/>
                </a:solidFill>
              </a:rPr>
              <a:t>I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 or </a:t>
            </a:r>
            <a:r>
              <a:rPr lang="en-US" sz="2400" i="1" dirty="0" smtClean="0">
                <a:solidFill>
                  <a:srgbClr val="FF0000"/>
                </a:solidFill>
              </a:rPr>
              <a:t>I</a:t>
            </a:r>
            <a:r>
              <a:rPr lang="en-US" sz="24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 smtClean="0"/>
              <a:t>:</a:t>
            </a:r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1608138" y="2092325"/>
          <a:ext cx="620712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8" name="Equation" r:id="rId3" imgW="1866900" imgH="241300" progId="Equation.3">
                  <p:embed/>
                </p:oleObj>
              </mc:Choice>
              <mc:Fallback>
                <p:oleObj name="Equation" r:id="rId3" imgW="1866900" imgH="2413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2092325"/>
                        <a:ext cx="6207125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800100" y="4724400"/>
          <a:ext cx="7734300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9" name="Equation" r:id="rId5" imgW="4140200" imgH="812800" progId="Equation.3">
                  <p:embed/>
                </p:oleObj>
              </mc:Choice>
              <mc:Fallback>
                <p:oleObj name="Equation" r:id="rId5" imgW="4140200" imgH="812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4724400"/>
                        <a:ext cx="7734300" cy="151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 telescope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30" y="1663699"/>
            <a:ext cx="8114167" cy="4355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4758" y="6117698"/>
            <a:ext cx="257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, </a:t>
            </a:r>
            <a:r>
              <a:rPr lang="en-US" dirty="0" err="1" smtClean="0"/>
              <a:t>Unige</a:t>
            </a:r>
            <a:r>
              <a:rPr lang="en-US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Schmidt-</a:t>
            </a:r>
            <a:r>
              <a:rPr lang="en-US" dirty="0" err="1" smtClean="0"/>
              <a:t>Cassegrain</a:t>
            </a:r>
            <a:endParaRPr lang="en-US" dirty="0"/>
          </a:p>
        </p:txBody>
      </p:sp>
      <p:pic>
        <p:nvPicPr>
          <p:cNvPr id="6" name="Picture 5" descr="Schmid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0"/>
          <a:stretch/>
        </p:blipFill>
        <p:spPr>
          <a:xfrm>
            <a:off x="457200" y="2076518"/>
            <a:ext cx="7851199" cy="3943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6060" y="6117698"/>
            <a:ext cx="257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, </a:t>
            </a:r>
            <a:r>
              <a:rPr lang="en-US" dirty="0" err="1" smtClean="0"/>
              <a:t>Unige</a:t>
            </a:r>
            <a:r>
              <a:rPr lang="en-US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</a:t>
            </a:r>
            <a:r>
              <a:rPr lang="en-US" dirty="0" err="1" smtClean="0"/>
              <a:t>focii</a:t>
            </a:r>
            <a:endParaRPr lang="en-US" dirty="0"/>
          </a:p>
        </p:txBody>
      </p:sp>
      <p:pic>
        <p:nvPicPr>
          <p:cNvPr id="3" name="Picture 2" descr="foci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56" y="1417638"/>
            <a:ext cx="6591300" cy="535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4975" y="6383424"/>
            <a:ext cx="257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Blecha</a:t>
            </a:r>
            <a:r>
              <a:rPr lang="en-US" dirty="0" smtClean="0"/>
              <a:t>, </a:t>
            </a:r>
            <a:r>
              <a:rPr lang="en-US" dirty="0" err="1" smtClean="0"/>
              <a:t>Unige</a:t>
            </a:r>
            <a:r>
              <a:rPr lang="en-US" dirty="0" smtClean="0"/>
              <a:t>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Swiss Euler@ La </a:t>
            </a:r>
            <a:r>
              <a:rPr lang="en-US" dirty="0" err="1" smtClean="0"/>
              <a:t>Silla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711" y="1417637"/>
            <a:ext cx="4633180" cy="3388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24" y="2320358"/>
            <a:ext cx="3816679" cy="38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5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 </a:t>
            </a:r>
            <a:r>
              <a:rPr lang="en-US" dirty="0" smtClean="0"/>
              <a:t>3.6-m@ La </a:t>
            </a:r>
            <a:r>
              <a:rPr lang="en-US" dirty="0" err="1" smtClean="0"/>
              <a:t>Silla</a:t>
            </a:r>
            <a:endParaRPr lang="en-US" dirty="0"/>
          </a:p>
        </p:txBody>
      </p:sp>
      <p:pic>
        <p:nvPicPr>
          <p:cNvPr id="5" name="Picture 4" descr="3.6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0939"/>
            <a:ext cx="3759717" cy="5104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837" y="1370939"/>
            <a:ext cx="3425317" cy="51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7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ESO </a:t>
            </a:r>
            <a:r>
              <a:rPr lang="en-US" dirty="0" err="1" smtClean="0"/>
              <a:t>VLT@Paranal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087"/>
            <a:ext cx="4788439" cy="3191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688" y="1307087"/>
            <a:ext cx="3700609" cy="555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Keck@Mauna</a:t>
            </a:r>
            <a:r>
              <a:rPr lang="en-US" dirty="0" smtClean="0"/>
              <a:t> Kea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16" y="1417638"/>
            <a:ext cx="4799620" cy="3241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561" y="2619069"/>
            <a:ext cx="4657239" cy="40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E-ELT@ESO</a:t>
            </a:r>
            <a:endParaRPr lang="en-US" dirty="0"/>
          </a:p>
        </p:txBody>
      </p:sp>
      <p:pic>
        <p:nvPicPr>
          <p:cNvPr id="6" name="eso1150b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2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997"/>
            <a:ext cx="9144000" cy="553402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Fourier optics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039"/>
            <a:ext cx="9144000" cy="565711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Fourier optics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6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observables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Morphology: </a:t>
            </a:r>
            <a:r>
              <a:rPr lang="en-US" dirty="0"/>
              <a:t>I(</a:t>
            </a:r>
            <a:r>
              <a:rPr lang="en-US" dirty="0" err="1">
                <a:latin typeface="Symbol" charset="2"/>
                <a:cs typeface="Symbol" charset="2"/>
              </a:rPr>
              <a:t>a</a:t>
            </a:r>
            <a:r>
              <a:rPr lang="en-US" dirty="0" err="1"/>
              <a:t>,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/>
              <a:t>) and </a:t>
            </a:r>
            <a:r>
              <a:rPr lang="en-US" dirty="0" err="1"/>
              <a:t>dI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(</a:t>
            </a:r>
            <a:r>
              <a:rPr lang="en-US" dirty="0" err="1">
                <a:latin typeface="Symbol" charset="2"/>
                <a:cs typeface="Symbol" charset="2"/>
              </a:rPr>
              <a:t>a</a:t>
            </a:r>
            <a:r>
              <a:rPr lang="en-US" dirty="0" err="1"/>
              <a:t>,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smtClean="0"/>
              <a:t>)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Source geometry and dynamics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Time variations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Interactions by gravity and radiation</a:t>
            </a:r>
          </a:p>
          <a:p>
            <a:pPr lvl="1">
              <a:buFont typeface="Wingdings" charset="2"/>
              <a:buChar char="ü"/>
            </a:pPr>
            <a:r>
              <a:rPr lang="en-US" sz="2400" dirty="0" err="1" smtClean="0"/>
              <a:t>Cosomology</a:t>
            </a:r>
            <a:endParaRPr lang="en-US" sz="2400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800000"/>
                </a:solidFill>
              </a:rPr>
              <a:t>Imaging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Image of point-like source</a:t>
            </a:r>
            <a:endParaRPr lang="en-US" dirty="0"/>
          </a:p>
        </p:txBody>
      </p:sp>
      <p:pic>
        <p:nvPicPr>
          <p:cNvPr id="3" name="Picture 2" descr="Fouri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7"/>
          <a:stretch/>
        </p:blipFill>
        <p:spPr>
          <a:xfrm>
            <a:off x="519150" y="1296174"/>
            <a:ext cx="8095234" cy="545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Image of point-like source</a:t>
            </a:r>
          </a:p>
        </p:txBody>
      </p:sp>
      <p:pic>
        <p:nvPicPr>
          <p:cNvPr id="2" name="Picture 1" descr="Fouri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2" b="7013"/>
          <a:stretch/>
        </p:blipFill>
        <p:spPr>
          <a:xfrm>
            <a:off x="457200" y="1280228"/>
            <a:ext cx="8226694" cy="52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4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Image of </a:t>
            </a:r>
            <a:r>
              <a:rPr lang="en-US" dirty="0" smtClean="0"/>
              <a:t>an extended</a:t>
            </a:r>
            <a:r>
              <a:rPr lang="en-US" dirty="0" smtClean="0"/>
              <a:t> </a:t>
            </a:r>
            <a:r>
              <a:rPr lang="en-US" dirty="0"/>
              <a:t>source</a:t>
            </a:r>
          </a:p>
        </p:txBody>
      </p:sp>
      <p:pic>
        <p:nvPicPr>
          <p:cNvPr id="3" name="Picture 2" descr="Fourier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4"/>
          <a:stretch/>
        </p:blipFill>
        <p:spPr>
          <a:xfrm>
            <a:off x="457200" y="1857839"/>
            <a:ext cx="8168451" cy="36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Define optical transfer function (OTF)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52306"/>
            <a:ext cx="8229600" cy="41738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dirty="0">
                <a:latin typeface="Trebuchet MS" charset="0"/>
              </a:rPr>
              <a:t>Imaging through any optical system: in intensity units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None/>
            </a:pPr>
            <a:r>
              <a:rPr lang="en-US" sz="2400" dirty="0">
                <a:latin typeface="Trebuchet MS" charset="0"/>
              </a:rPr>
              <a:t>		Image = Object  </a:t>
            </a:r>
            <a:r>
              <a:rPr lang="en-US" sz="2400" dirty="0">
                <a:latin typeface="Trebuchet MS" charset="0"/>
                <a:sym typeface="Symbol" charset="0"/>
              </a:rPr>
              <a:t>  Point Spread Function 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None/>
            </a:pPr>
            <a:endParaRPr lang="en-US" sz="2400" dirty="0">
              <a:latin typeface="Trebuchet MS" charset="0"/>
              <a:sym typeface="Symbol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None/>
            </a:pPr>
            <a:r>
              <a:rPr lang="en-US" sz="2400" dirty="0">
                <a:latin typeface="Trebuchet MS" charset="0"/>
                <a:sym typeface="Symbol" charset="0"/>
              </a:rPr>
              <a:t>		</a:t>
            </a:r>
            <a:r>
              <a:rPr lang="en-US" sz="2400" i="1" dirty="0">
                <a:latin typeface="Trebuchet MS" charset="0"/>
                <a:sym typeface="Symbol" charset="0"/>
              </a:rPr>
              <a:t>I ( </a:t>
            </a:r>
            <a:r>
              <a:rPr lang="en-US" sz="2400" i="1" u="sng" dirty="0">
                <a:latin typeface="Trebuchet MS" charset="0"/>
                <a:sym typeface="Symbol" charset="0"/>
              </a:rPr>
              <a:t>r</a:t>
            </a:r>
            <a:r>
              <a:rPr lang="en-US" sz="2400" i="1" dirty="0">
                <a:latin typeface="Trebuchet MS" charset="0"/>
                <a:sym typeface="Symbol" charset="0"/>
              </a:rPr>
              <a:t> ) =  O</a:t>
            </a:r>
            <a:r>
              <a:rPr lang="en-US" sz="2400" i="1" dirty="0">
                <a:latin typeface="Trebuchet MS" charset="0"/>
              </a:rPr>
              <a:t> </a:t>
            </a:r>
            <a:r>
              <a:rPr lang="en-US" sz="2400" dirty="0">
                <a:latin typeface="Trebuchet MS" charset="0"/>
                <a:sym typeface="Symbol" charset="0"/>
              </a:rPr>
              <a:t></a:t>
            </a:r>
            <a:r>
              <a:rPr lang="en-US" sz="2400" i="1" dirty="0">
                <a:latin typeface="Trebuchet MS" charset="0"/>
                <a:sym typeface="Symbol" charset="0"/>
              </a:rPr>
              <a:t> PSF </a:t>
            </a:r>
            <a:r>
              <a:rPr lang="en-US" sz="2400" dirty="0">
                <a:latin typeface="Trebuchet MS" charset="0"/>
                <a:sym typeface="Symbol" charset="0"/>
              </a:rPr>
              <a:t>  </a:t>
            </a:r>
            <a:r>
              <a:rPr lang="en-US" sz="2400" i="1" dirty="0">
                <a:latin typeface="Trebuchet MS" charset="0"/>
                <a:sym typeface="Symbol" charset="0"/>
              </a:rPr>
              <a:t>d</a:t>
            </a:r>
            <a:r>
              <a:rPr lang="en-US" sz="2400" i="1" u="sng" dirty="0">
                <a:latin typeface="Trebuchet MS" charset="0"/>
                <a:sym typeface="Symbol" charset="0"/>
              </a:rPr>
              <a:t>x</a:t>
            </a:r>
            <a:r>
              <a:rPr lang="en-US" sz="2400" i="1" dirty="0">
                <a:latin typeface="Trebuchet MS" charset="0"/>
                <a:sym typeface="Symbol" charset="0"/>
              </a:rPr>
              <a:t> O( </a:t>
            </a:r>
            <a:r>
              <a:rPr lang="en-US" sz="2400" i="1" u="sng" dirty="0">
                <a:latin typeface="Trebuchet MS" charset="0"/>
                <a:sym typeface="Symbol" charset="0"/>
              </a:rPr>
              <a:t>x</a:t>
            </a:r>
            <a:r>
              <a:rPr lang="en-US" sz="2400" i="1" dirty="0">
                <a:latin typeface="Trebuchet MS" charset="0"/>
                <a:sym typeface="Symbol" charset="0"/>
              </a:rPr>
              <a:t> - </a:t>
            </a:r>
            <a:r>
              <a:rPr lang="en-US" sz="2400" i="1" u="sng" dirty="0">
                <a:latin typeface="Trebuchet MS" charset="0"/>
                <a:sym typeface="Symbol" charset="0"/>
              </a:rPr>
              <a:t>r</a:t>
            </a:r>
            <a:r>
              <a:rPr lang="en-US" sz="2400" i="1" dirty="0">
                <a:latin typeface="Trebuchet MS" charset="0"/>
                <a:sym typeface="Symbol" charset="0"/>
              </a:rPr>
              <a:t> ) PSF</a:t>
            </a:r>
            <a:r>
              <a:rPr lang="en-US" sz="2400" dirty="0">
                <a:latin typeface="Trebuchet MS" charset="0"/>
                <a:sym typeface="Symbol" charset="0"/>
              </a:rPr>
              <a:t> </a:t>
            </a:r>
            <a:r>
              <a:rPr lang="en-US" sz="2400" i="1" dirty="0">
                <a:latin typeface="Trebuchet MS" charset="0"/>
                <a:sym typeface="Symbol" charset="0"/>
              </a:rPr>
              <a:t>( </a:t>
            </a:r>
            <a:r>
              <a:rPr lang="en-US" sz="2400" i="1" u="sng" dirty="0">
                <a:latin typeface="Trebuchet MS" charset="0"/>
                <a:sym typeface="Symbol" charset="0"/>
              </a:rPr>
              <a:t>x</a:t>
            </a:r>
            <a:r>
              <a:rPr lang="en-US" sz="2400" i="1" dirty="0">
                <a:latin typeface="Trebuchet MS" charset="0"/>
                <a:sym typeface="Symbol" charset="0"/>
              </a:rPr>
              <a:t> )</a:t>
            </a:r>
            <a:endParaRPr lang="en-US" sz="2400" dirty="0">
              <a:latin typeface="Trebuchet MS" charset="0"/>
              <a:sym typeface="Symbol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dirty="0">
                <a:latin typeface="Trebuchet MS" charset="0"/>
                <a:sym typeface="Symbol" charset="0"/>
              </a:rPr>
              <a:t>Take Fourier Transform:  </a:t>
            </a:r>
            <a:r>
              <a:rPr lang="en-US" sz="2400" dirty="0">
                <a:latin typeface="Monotype Corsiva" charset="0"/>
                <a:sym typeface="Symbol" charset="0"/>
              </a:rPr>
              <a:t>F</a:t>
            </a:r>
            <a:r>
              <a:rPr lang="en-US" sz="2400" dirty="0">
                <a:latin typeface="Trebuchet MS" charset="0"/>
                <a:sym typeface="Symbol" charset="0"/>
              </a:rPr>
              <a:t> </a:t>
            </a:r>
            <a:r>
              <a:rPr lang="en-US" sz="2400" i="1" dirty="0">
                <a:latin typeface="Trebuchet MS" charset="0"/>
                <a:sym typeface="Symbol" charset="0"/>
              </a:rPr>
              <a:t>( I )</a:t>
            </a:r>
            <a:r>
              <a:rPr lang="en-US" sz="2400" dirty="0">
                <a:latin typeface="Trebuchet MS" charset="0"/>
                <a:sym typeface="Symbol" charset="0"/>
              </a:rPr>
              <a:t> = </a:t>
            </a:r>
            <a:r>
              <a:rPr lang="en-US" sz="2400" dirty="0">
                <a:latin typeface="Monotype Corsiva" charset="0"/>
                <a:sym typeface="Symbol" charset="0"/>
              </a:rPr>
              <a:t>F </a:t>
            </a:r>
            <a:r>
              <a:rPr lang="en-US" sz="2400" i="1" dirty="0">
                <a:latin typeface="Trebuchet MS" charset="0"/>
                <a:sym typeface="Symbol" charset="0"/>
              </a:rPr>
              <a:t>(O )</a:t>
            </a:r>
            <a:r>
              <a:rPr lang="en-US" sz="2400" dirty="0">
                <a:latin typeface="Trebuchet MS" charset="0"/>
                <a:sym typeface="Symbol" charset="0"/>
              </a:rPr>
              <a:t> </a:t>
            </a:r>
            <a:r>
              <a:rPr lang="en-US" sz="2400" dirty="0">
                <a:latin typeface="Monotype Corsiva" charset="0"/>
                <a:sym typeface="Symbol" charset="0"/>
              </a:rPr>
              <a:t>F</a:t>
            </a:r>
            <a:r>
              <a:rPr lang="en-US" sz="2400" dirty="0">
                <a:latin typeface="Trebuchet MS" charset="0"/>
                <a:sym typeface="Symbol" charset="0"/>
              </a:rPr>
              <a:t> </a:t>
            </a:r>
            <a:r>
              <a:rPr lang="en-US" sz="2400" i="1" dirty="0">
                <a:latin typeface="Trebuchet MS" charset="0"/>
                <a:sym typeface="Symbol" charset="0"/>
              </a:rPr>
              <a:t>( PSF )</a:t>
            </a:r>
            <a:endParaRPr lang="en-US" sz="2400" dirty="0">
              <a:latin typeface="Trebuchet MS" charset="0"/>
              <a:sym typeface="Symbol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400" dirty="0">
                <a:latin typeface="Trebuchet MS" charset="0"/>
                <a:sym typeface="Symbol" charset="0"/>
              </a:rPr>
              <a:t>Optical Transfer Function is the Fourier Transform of PSF: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None/>
            </a:pPr>
            <a:r>
              <a:rPr lang="en-US" sz="2400" dirty="0">
                <a:latin typeface="Trebuchet MS" charset="0"/>
                <a:sym typeface="Symbol" charset="0"/>
              </a:rPr>
              <a:t>				</a:t>
            </a:r>
            <a:r>
              <a:rPr lang="en-US" sz="2400" i="1" dirty="0">
                <a:latin typeface="Trebuchet MS" charset="0"/>
                <a:sym typeface="Symbol" charset="0"/>
              </a:rPr>
              <a:t>OTF</a:t>
            </a:r>
            <a:r>
              <a:rPr lang="en-US" sz="2400" dirty="0">
                <a:latin typeface="Trebuchet MS" charset="0"/>
                <a:sym typeface="Symbol" charset="0"/>
              </a:rPr>
              <a:t> = </a:t>
            </a:r>
            <a:r>
              <a:rPr lang="en-US" sz="2400" dirty="0">
                <a:latin typeface="Monotype Corsiva" charset="0"/>
                <a:sym typeface="Symbol" charset="0"/>
              </a:rPr>
              <a:t>F</a:t>
            </a:r>
            <a:r>
              <a:rPr lang="en-US" sz="2400" dirty="0">
                <a:latin typeface="Trebuchet MS" charset="0"/>
                <a:sym typeface="Symbol" charset="0"/>
              </a:rPr>
              <a:t> </a:t>
            </a:r>
            <a:r>
              <a:rPr lang="en-US" sz="2400" i="1" dirty="0">
                <a:latin typeface="Trebuchet MS" charset="0"/>
                <a:sym typeface="Symbol" charset="0"/>
              </a:rPr>
              <a:t>( PSF )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3488170" y="2604920"/>
            <a:ext cx="363592" cy="280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684581" y="2635845"/>
            <a:ext cx="2386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 dirty="0"/>
              <a:t>convolved with</a:t>
            </a:r>
          </a:p>
        </p:txBody>
      </p:sp>
    </p:spTree>
    <p:extLst>
      <p:ext uri="{BB962C8B-B14F-4D97-AF65-F5344CB8AC3E}">
        <p14:creationId xmlns:p14="http://schemas.microsoft.com/office/powerpoint/2010/main" val="11070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PSF of ‘1-D’ telescope</a:t>
            </a:r>
            <a:endParaRPr lang="en-US" dirty="0"/>
          </a:p>
        </p:txBody>
      </p:sp>
      <p:pic>
        <p:nvPicPr>
          <p:cNvPr id="2" name="Picture 1" descr="Fouri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5" b="7704"/>
          <a:stretch/>
        </p:blipFill>
        <p:spPr>
          <a:xfrm>
            <a:off x="457200" y="1417638"/>
            <a:ext cx="8159410" cy="50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PSF of ‘1-D’ telescope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5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PSF of ‘2-D’ telescope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Image formation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8999"/>
            <a:ext cx="9144000" cy="51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9613"/>
            <a:ext cx="8229600" cy="1143000"/>
          </a:xfrm>
        </p:spPr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1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Compute data rate (bytes per seconds) to observe the ‘whole’ universe:</a:t>
            </a:r>
          </a:p>
          <a:p>
            <a:pPr lvl="1"/>
            <a:r>
              <a:rPr lang="en-US" dirty="0" smtClean="0"/>
              <a:t>Solid angle of 4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</a:p>
          <a:p>
            <a:pPr lvl="1"/>
            <a:r>
              <a:rPr lang="en-US" dirty="0" smtClean="0"/>
              <a:t>Visible range (400 nm – 700 nm)</a:t>
            </a:r>
          </a:p>
          <a:p>
            <a:pPr lvl="1"/>
            <a:r>
              <a:rPr lang="en-US" dirty="0" smtClean="0"/>
              <a:t>Spectral resolution </a:t>
            </a:r>
            <a:r>
              <a:rPr lang="en-US" dirty="0" smtClean="0">
                <a:latin typeface="Symbol" charset="2"/>
                <a:cs typeface="Symbol" charset="2"/>
              </a:rPr>
              <a:t>l/Dl </a:t>
            </a:r>
            <a:r>
              <a:rPr lang="en-US" dirty="0" smtClean="0"/>
              <a:t>= 10’000</a:t>
            </a:r>
          </a:p>
          <a:p>
            <a:pPr lvl="1"/>
            <a:r>
              <a:rPr lang="en-US" dirty="0" smtClean="0"/>
              <a:t>Spatial resolution 1 </a:t>
            </a:r>
            <a:r>
              <a:rPr lang="en-US" dirty="0" err="1" smtClean="0"/>
              <a:t>arcsec</a:t>
            </a:r>
            <a:endParaRPr lang="en-US" dirty="0" smtClean="0"/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polaristations</a:t>
            </a:r>
            <a:endParaRPr lang="en-US" dirty="0" smtClean="0"/>
          </a:p>
          <a:p>
            <a:pPr lvl="1"/>
            <a:r>
              <a:rPr lang="en-US" dirty="0" smtClean="0"/>
              <a:t>16-bit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957548" cy="5285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424466"/>
            <a:ext cx="3929171" cy="5248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39957" y="1055134"/>
            <a:ext cx="204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Galileo </a:t>
            </a:r>
            <a:r>
              <a:rPr lang="en-US" dirty="0" err="1" smtClean="0"/>
              <a:t>Galilei</a:t>
            </a:r>
            <a:r>
              <a:rPr lang="en-US" dirty="0" smtClean="0"/>
              <a:t>, 1609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67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Estimate the height of the lunar ‘mountains’ using Galileo’s approach and knowing that R</a:t>
            </a:r>
            <a:r>
              <a:rPr lang="en-US" sz="2400" baseline="-25000" dirty="0" smtClean="0"/>
              <a:t>M</a:t>
            </a:r>
            <a:r>
              <a:rPr lang="en-US" sz="2400" dirty="0" smtClean="0"/>
              <a:t> = 3476 km: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7672"/>
            <a:ext cx="3762234" cy="347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28"/>
          <a:stretch/>
        </p:blipFill>
        <p:spPr bwMode="auto">
          <a:xfrm>
            <a:off x="4617981" y="2967672"/>
            <a:ext cx="4068819" cy="352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21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Compute the image size of a 10-arcsec galaxy in the focal plane of a telescope with effective focal length of 30m.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8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Demonstrate that the mirror shape which reflects a parallel beam into a single focal point is a parabola. Tip: Use Fermat’s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36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5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Compute the spatial resolution of the human eye, assuming that the pupil size is of 5mm.</a:t>
            </a:r>
          </a:p>
          <a:p>
            <a:pPr marL="0" indent="0">
              <a:buNone/>
            </a:pPr>
            <a:r>
              <a:rPr lang="en-US" dirty="0" smtClean="0"/>
              <a:t>Give an example of an object at the limit of the eye’s resolution.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39" y="0"/>
            <a:ext cx="52305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4511725" y="383976"/>
            <a:ext cx="58043" cy="614027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4511724" y="2235771"/>
            <a:ext cx="255613" cy="1116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4578698" y="4041800"/>
            <a:ext cx="188225" cy="3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70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</a:t>
            </a: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4734967" y="2003599"/>
            <a:ext cx="168639" cy="3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70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</a:t>
            </a: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5817692" y="987847"/>
            <a:ext cx="992557" cy="3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70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d/D=0.035</a:t>
            </a:r>
          </a:p>
        </p:txBody>
      </p:sp>
      <p:sp>
        <p:nvSpPr>
          <p:cNvPr id="33799" name="Rectangle 7"/>
          <p:cNvSpPr>
            <a:spLocks/>
          </p:cNvSpPr>
          <p:nvPr/>
        </p:nvSpPr>
        <p:spPr bwMode="auto">
          <a:xfrm>
            <a:off x="4881191" y="5952753"/>
            <a:ext cx="3873148" cy="3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h=((1738</a:t>
            </a:r>
            <a:r>
              <a:rPr lang="en-US" sz="1700" baseline="30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2</a:t>
            </a: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+(d/D 3476)</a:t>
            </a:r>
            <a:r>
              <a:rPr lang="en-US" sz="1700" baseline="30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2</a:t>
            </a: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)</a:t>
            </a:r>
            <a:r>
              <a:rPr lang="en-US" sz="1700" baseline="300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1/2  </a:t>
            </a: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 - 1738=4.25km</a:t>
            </a:r>
          </a:p>
        </p:txBody>
      </p:sp>
      <p:sp>
        <p:nvSpPr>
          <p:cNvPr id="33800" name="Rectangle 8"/>
          <p:cNvSpPr>
            <a:spLocks/>
          </p:cNvSpPr>
          <p:nvPr/>
        </p:nvSpPr>
        <p:spPr bwMode="auto">
          <a:xfrm>
            <a:off x="5673700" y="383977"/>
            <a:ext cx="2713631" cy="3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70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Diametro della Luna= 3476km</a:t>
            </a:r>
          </a:p>
        </p:txBody>
      </p:sp>
    </p:spTree>
    <p:extLst>
      <p:ext uri="{BB962C8B-B14F-4D97-AF65-F5344CB8AC3E}">
        <p14:creationId xmlns:p14="http://schemas.microsoft.com/office/powerpoint/2010/main" val="41058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11965"/>
            <a:ext cx="6696744" cy="535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2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observables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Intensity/flux: </a:t>
            </a:r>
            <a:r>
              <a:rPr lang="en-US" dirty="0" err="1" smtClean="0"/>
              <a:t>I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a,d</a:t>
            </a:r>
            <a:r>
              <a:rPr lang="en-US" dirty="0" smtClean="0"/>
              <a:t>(t) </a:t>
            </a:r>
            <a:r>
              <a:rPr lang="en-US" dirty="0"/>
              <a:t>and </a:t>
            </a:r>
            <a:r>
              <a:rPr lang="en-US" dirty="0" err="1" smtClean="0"/>
              <a:t>dI</a:t>
            </a:r>
            <a:r>
              <a:rPr lang="en-US" baseline="-25000" dirty="0" err="1">
                <a:latin typeface="Symbol" charset="2"/>
                <a:cs typeface="Symbol" charset="2"/>
              </a:rPr>
              <a:t>a,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d</a:t>
            </a:r>
            <a:r>
              <a:rPr lang="en-US" dirty="0"/>
              <a:t>(t)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endParaRPr lang="en-US" dirty="0" smtClean="0"/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Variability due to physics or perturbing </a:t>
            </a:r>
            <a:r>
              <a:rPr lang="en-US" sz="2400" dirty="0" err="1" smtClean="0"/>
              <a:t>obejct</a:t>
            </a:r>
            <a:endParaRPr lang="en-US" sz="2400" dirty="0" smtClean="0"/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Periodic events</a:t>
            </a:r>
          </a:p>
          <a:p>
            <a:pPr lvl="1">
              <a:buFont typeface="Wingdings" charset="2"/>
              <a:buChar char="ü"/>
            </a:pPr>
            <a:r>
              <a:rPr lang="en-US" sz="2400" dirty="0" smtClean="0"/>
              <a:t>Luminosity/distance/mass (‘standard candle’)</a:t>
            </a:r>
          </a:p>
          <a:p>
            <a:pPr lvl="1">
              <a:buFont typeface="Wingdings" charset="2"/>
              <a:buChar char="ü"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800000"/>
                </a:solidFill>
              </a:rPr>
              <a:t>Photometry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8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Photometry</a:t>
            </a:r>
            <a:endParaRPr lang="en-US" dirty="0"/>
          </a:p>
        </p:txBody>
      </p:sp>
      <p:pic>
        <p:nvPicPr>
          <p:cNvPr id="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853" y="1417638"/>
            <a:ext cx="4900386" cy="523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741714" y="996801"/>
            <a:ext cx="5812971" cy="5812971"/>
            <a:chOff x="1741714" y="996801"/>
            <a:chExt cx="5812971" cy="581297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741714" y="996801"/>
              <a:ext cx="5660571" cy="56605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>
              <a:off x="1894114" y="1149201"/>
              <a:ext cx="5660571" cy="56605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40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Photometry</a:t>
            </a:r>
            <a:endParaRPr lang="en-US" dirty="0"/>
          </a:p>
        </p:txBody>
      </p:sp>
      <p:pic>
        <p:nvPicPr>
          <p:cNvPr id="3" name="transit_animation-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268760"/>
            <a:ext cx="6876256" cy="515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5007</TotalTime>
  <Words>947</Words>
  <Application>Microsoft Macintosh PowerPoint</Application>
  <PresentationFormat>On-screen Show (4:3)</PresentationFormat>
  <Paragraphs>203</Paragraphs>
  <Slides>54</Slides>
  <Notes>2</Notes>
  <HiddenSlides>1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Equation</vt:lpstr>
      <vt:lpstr>Astronomie et astrophysique pour physiciens  CUSO 2012  Instruments and observational techniques – Image formation </vt:lpstr>
      <vt:lpstr>The observables</vt:lpstr>
      <vt:lpstr>The observables</vt:lpstr>
      <vt:lpstr>The observables</vt:lpstr>
      <vt:lpstr>Imaging</vt:lpstr>
      <vt:lpstr>Imaging</vt:lpstr>
      <vt:lpstr>The observables</vt:lpstr>
      <vt:lpstr>Photometry</vt:lpstr>
      <vt:lpstr>Photometry</vt:lpstr>
      <vt:lpstr>The observables</vt:lpstr>
      <vt:lpstr>The observables</vt:lpstr>
      <vt:lpstr>Astrometry</vt:lpstr>
      <vt:lpstr>The observables</vt:lpstr>
      <vt:lpstr>Spectroscopy</vt:lpstr>
      <vt:lpstr>(Doppler) Spectroscopy</vt:lpstr>
      <vt:lpstr>(Doppler) Spectroscopy</vt:lpstr>
      <vt:lpstr>Observing with a telescope</vt:lpstr>
      <vt:lpstr>Acquiring the image</vt:lpstr>
      <vt:lpstr>Atmospheric absorption</vt:lpstr>
      <vt:lpstr>Effects of the atmosphere</vt:lpstr>
      <vt:lpstr>Telescope definition</vt:lpstr>
      <vt:lpstr>Geometrical image</vt:lpstr>
      <vt:lpstr>Telescope classes</vt:lpstr>
      <vt:lpstr>Mirror manufacturing</vt:lpstr>
      <vt:lpstr>Reflective coatings</vt:lpstr>
      <vt:lpstr>Dielectric coatings</vt:lpstr>
      <vt:lpstr>Telescope mounting classes</vt:lpstr>
      <vt:lpstr>Basic telescope</vt:lpstr>
      <vt:lpstr>Cassegrain telescope</vt:lpstr>
      <vt:lpstr>Newton telescope</vt:lpstr>
      <vt:lpstr>Schmidt-Cassegrain</vt:lpstr>
      <vt:lpstr>Telescope focii</vt:lpstr>
      <vt:lpstr>Swiss Euler@ La Silla</vt:lpstr>
      <vt:lpstr>ESO 3.6-m@ La Silla</vt:lpstr>
      <vt:lpstr>ESO VLT@Paranal</vt:lpstr>
      <vt:lpstr>Keck@Mauna Kea</vt:lpstr>
      <vt:lpstr>Future E-ELT@ESO</vt:lpstr>
      <vt:lpstr>Fourier optics</vt:lpstr>
      <vt:lpstr>Fourier optics</vt:lpstr>
      <vt:lpstr>Image of point-like source</vt:lpstr>
      <vt:lpstr>Image of point-like source</vt:lpstr>
      <vt:lpstr>Image of an extended source</vt:lpstr>
      <vt:lpstr>Define optical transfer function (OTF)</vt:lpstr>
      <vt:lpstr>PSF of ‘1-D’ telescope</vt:lpstr>
      <vt:lpstr>PSF of ‘1-D’ telescope</vt:lpstr>
      <vt:lpstr>PSF of ‘2-D’ telescope</vt:lpstr>
      <vt:lpstr>Image formation</vt:lpstr>
      <vt:lpstr>Exercises</vt:lpstr>
      <vt:lpstr>Exercise 1</vt:lpstr>
      <vt:lpstr>Exercise 2</vt:lpstr>
      <vt:lpstr>Exercise 3</vt:lpstr>
      <vt:lpstr>Exercise 4</vt:lpstr>
      <vt:lpstr>Exercise 5</vt:lpstr>
      <vt:lpstr>PowerPoint Presentation</vt:lpstr>
    </vt:vector>
  </TitlesOfParts>
  <Company>Observatoire de Genève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Astronomical spectroscopy</dc:title>
  <dc:creator>Francesco Pepe</dc:creator>
  <cp:lastModifiedBy>Francesco Pepe</cp:lastModifiedBy>
  <cp:revision>80</cp:revision>
  <dcterms:created xsi:type="dcterms:W3CDTF">2010-05-20T06:10:43Z</dcterms:created>
  <dcterms:modified xsi:type="dcterms:W3CDTF">2012-05-03T07:44:37Z</dcterms:modified>
</cp:coreProperties>
</file>