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40"/>
  </p:notesMasterIdLst>
  <p:handoutMasterIdLst>
    <p:handoutMasterId r:id="rId41"/>
  </p:handoutMasterIdLst>
  <p:sldIdLst>
    <p:sldId id="263" r:id="rId2"/>
    <p:sldId id="305" r:id="rId3"/>
    <p:sldId id="288" r:id="rId4"/>
    <p:sldId id="267" r:id="rId5"/>
    <p:sldId id="289" r:id="rId6"/>
    <p:sldId id="291" r:id="rId7"/>
    <p:sldId id="292" r:id="rId8"/>
    <p:sldId id="295" r:id="rId9"/>
    <p:sldId id="306" r:id="rId10"/>
    <p:sldId id="286" r:id="rId11"/>
    <p:sldId id="269" r:id="rId12"/>
    <p:sldId id="270" r:id="rId13"/>
    <p:sldId id="274" r:id="rId14"/>
    <p:sldId id="275" r:id="rId15"/>
    <p:sldId id="273" r:id="rId16"/>
    <p:sldId id="272" r:id="rId17"/>
    <p:sldId id="276" r:id="rId18"/>
    <p:sldId id="277" r:id="rId19"/>
    <p:sldId id="313" r:id="rId20"/>
    <p:sldId id="307" r:id="rId21"/>
    <p:sldId id="296" r:id="rId22"/>
    <p:sldId id="304" r:id="rId23"/>
    <p:sldId id="301" r:id="rId24"/>
    <p:sldId id="316" r:id="rId25"/>
    <p:sldId id="302" r:id="rId26"/>
    <p:sldId id="303" r:id="rId27"/>
    <p:sldId id="308" r:id="rId28"/>
    <p:sldId id="311" r:id="rId29"/>
    <p:sldId id="314" r:id="rId30"/>
    <p:sldId id="312" r:id="rId31"/>
    <p:sldId id="317" r:id="rId32"/>
    <p:sldId id="309" r:id="rId33"/>
    <p:sldId id="299" r:id="rId34"/>
    <p:sldId id="297" r:id="rId35"/>
    <p:sldId id="298" r:id="rId36"/>
    <p:sldId id="300" r:id="rId37"/>
    <p:sldId id="310" r:id="rId38"/>
    <p:sldId id="319" r:id="rId39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0063"/>
    <a:srgbClr val="9CB4D0"/>
    <a:srgbClr val="9DAA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2" autoAdjust="0"/>
    <p:restoredTop sz="86443" autoAdjust="0"/>
  </p:normalViewPr>
  <p:slideViewPr>
    <p:cSldViewPr snapToGrid="0" snapToObjects="1">
      <p:cViewPr>
        <p:scale>
          <a:sx n="105" d="100"/>
          <a:sy n="105" d="100"/>
        </p:scale>
        <p:origin x="2104" y="-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52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02" d="100"/>
          <a:sy n="102" d="100"/>
        </p:scale>
        <p:origin x="-355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44C72-DD16-EC45-AF3B-E1ACF5CF2D44}" type="datetimeFigureOut">
              <a:rPr lang="fr-FR" smtClean="0"/>
              <a:pPr/>
              <a:t>24/02/14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0521C-B801-2C44-A9C4-F85DA647544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9296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0B266-0FE1-684E-946D-C9E49745C24C}" type="datetimeFigureOut">
              <a:rPr lang="en-US" smtClean="0"/>
              <a:t>24/02/14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AE52B-AD0A-A246-9E99-0431EE4F7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59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142A6D-4A85-C244-8577-C85576B21CE0}" type="slidenum">
              <a:rPr lang="fr-FR"/>
              <a:pPr/>
              <a:t>29</a:t>
            </a:fld>
            <a:endParaRPr lang="fr-FR"/>
          </a:p>
        </p:txBody>
      </p:sp>
      <p:sp>
        <p:nvSpPr>
          <p:cNvPr id="88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2825" cy="3427413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5763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1972"/>
            <a:ext cx="5030788" cy="4117958"/>
          </a:xfrm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6ADE-D151-3F49-B2B8-8E4566ABAF72}" type="datetimeFigureOut">
              <a:rPr lang="en-US" smtClean="0"/>
              <a:t>24/02/14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B12C-B05C-2941-BD0B-0FDC251C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09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6ADE-D151-3F49-B2B8-8E4566ABAF72}" type="datetimeFigureOut">
              <a:rPr lang="en-US" smtClean="0"/>
              <a:t>24/02/14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B12C-B05C-2941-BD0B-0FDC251C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1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6ADE-D151-3F49-B2B8-8E4566ABAF72}" type="datetimeFigureOut">
              <a:rPr lang="en-US" smtClean="0"/>
              <a:t>24/02/14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B12C-B05C-2941-BD0B-0FDC251C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18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075"/>
            <a:ext cx="8229600" cy="1038225"/>
          </a:xfrm>
        </p:spPr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28750"/>
            <a:ext cx="4038600" cy="3086100"/>
          </a:xfrm>
        </p:spPr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428750"/>
            <a:ext cx="4038600" cy="3086100"/>
          </a:xfrm>
        </p:spPr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76D71128-9C2D-CD4A-A4FE-61FE36AB4433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663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6ADE-D151-3F49-B2B8-8E4566ABAF72}" type="datetimeFigureOut">
              <a:rPr lang="en-US" smtClean="0"/>
              <a:t>24/02/14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B12C-B05C-2941-BD0B-0FDC251C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30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6ADE-D151-3F49-B2B8-8E4566ABAF72}" type="datetimeFigureOut">
              <a:rPr lang="en-US" smtClean="0"/>
              <a:t>24/02/14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B12C-B05C-2941-BD0B-0FDC251C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05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6ADE-D151-3F49-B2B8-8E4566ABAF72}" type="datetimeFigureOut">
              <a:rPr lang="en-US" smtClean="0"/>
              <a:t>24/02/14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B12C-B05C-2941-BD0B-0FDC251C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11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6ADE-D151-3F49-B2B8-8E4566ABAF72}" type="datetimeFigureOut">
              <a:rPr lang="en-US" smtClean="0"/>
              <a:t>24/02/14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B12C-B05C-2941-BD0B-0FDC251C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40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6ADE-D151-3F49-B2B8-8E4566ABAF72}" type="datetimeFigureOut">
              <a:rPr lang="en-US" smtClean="0"/>
              <a:t>24/02/14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B12C-B05C-2941-BD0B-0FDC251C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42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6ADE-D151-3F49-B2B8-8E4566ABAF72}" type="datetimeFigureOut">
              <a:rPr lang="en-US" smtClean="0"/>
              <a:t>24/02/14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B12C-B05C-2941-BD0B-0FDC251C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14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6ADE-D151-3F49-B2B8-8E4566ABAF72}" type="datetimeFigureOut">
              <a:rPr lang="en-US" smtClean="0"/>
              <a:t>24/02/14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B12C-B05C-2941-BD0B-0FDC251C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14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6ADE-D151-3F49-B2B8-8E4566ABAF72}" type="datetimeFigureOut">
              <a:rPr lang="en-US" smtClean="0"/>
              <a:t>24/02/14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B12C-B05C-2941-BD0B-0FDC251C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04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16ADE-D151-3F49-B2B8-8E4566ABAF72}" type="datetimeFigureOut">
              <a:rPr lang="en-US" smtClean="0"/>
              <a:t>24/02/14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0B12C-B05C-2941-BD0B-0FDC251C528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ZoneTexte 3"/>
          <p:cNvSpPr txBox="1"/>
          <p:nvPr userDrawn="1"/>
        </p:nvSpPr>
        <p:spPr>
          <a:xfrm>
            <a:off x="7034542" y="4536836"/>
            <a:ext cx="21185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800" dirty="0" smtClean="0">
                <a:solidFill>
                  <a:srgbClr val="CF0063"/>
                </a:solidFill>
                <a:latin typeface="Verdana"/>
                <a:cs typeface="Verdana"/>
              </a:rPr>
              <a:t>University of Geneva</a:t>
            </a:r>
          </a:p>
        </p:txBody>
      </p:sp>
      <p:cxnSp>
        <p:nvCxnSpPr>
          <p:cNvPr id="8" name="Connecteur droit 4"/>
          <p:cNvCxnSpPr/>
          <p:nvPr userDrawn="1"/>
        </p:nvCxnSpPr>
        <p:spPr>
          <a:xfrm flipV="1">
            <a:off x="0" y="4562716"/>
            <a:ext cx="9153053" cy="8139"/>
          </a:xfrm>
          <a:prstGeom prst="line">
            <a:avLst/>
          </a:prstGeom>
          <a:ln w="6350">
            <a:solidFill>
              <a:srgbClr val="CF006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807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35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5047"/>
            <a:ext cx="9881810" cy="74657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08761" y="4652190"/>
            <a:ext cx="1403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51 Peg 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7048" y="-157241"/>
            <a:ext cx="8031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The diversity of </a:t>
            </a:r>
            <a:r>
              <a:rPr lang="en-US" sz="3600" dirty="0" err="1" smtClean="0">
                <a:solidFill>
                  <a:srgbClr val="FFFFFF"/>
                </a:solidFill>
              </a:rPr>
              <a:t>exoplanets</a:t>
            </a:r>
            <a:endParaRPr lang="en-US" sz="3600" dirty="0" smtClean="0">
              <a:solidFill>
                <a:srgbClr val="FFFFFF"/>
              </a:solidFill>
            </a:endParaRPr>
          </a:p>
          <a:p>
            <a:r>
              <a:rPr lang="en-US" sz="3600" i="1" dirty="0" smtClean="0">
                <a:solidFill>
                  <a:srgbClr val="FFFFFF"/>
                </a:solidFill>
              </a:rPr>
              <a:t>Statistical results I</a:t>
            </a:r>
            <a:endParaRPr lang="en-US" sz="36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899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29" name="Group 1"/>
          <p:cNvGrpSpPr>
            <a:grpSpLocks/>
          </p:cNvGrpSpPr>
          <p:nvPr/>
        </p:nvGrpSpPr>
        <p:grpSpPr bwMode="auto">
          <a:xfrm>
            <a:off x="1511899" y="-430821"/>
            <a:ext cx="5963243" cy="5789013"/>
            <a:chOff x="0" y="-1"/>
            <a:chExt cx="12071344" cy="11927511"/>
          </a:xfrm>
        </p:grpSpPr>
        <p:sp>
          <p:nvSpPr>
            <p:cNvPr id="73730" name="AutoShape 2"/>
            <p:cNvSpPr>
              <a:spLocks/>
            </p:cNvSpPr>
            <p:nvPr/>
          </p:nvSpPr>
          <p:spPr bwMode="auto">
            <a:xfrm>
              <a:off x="0" y="1193478"/>
              <a:ext cx="12071344" cy="89267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FEFDFF"/>
            </a:solidFill>
            <a:ln w="127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35873" defTabSz="813123"/>
              <a:endParaRPr lang="en-US" sz="1900">
                <a:latin typeface="Arial" charset="0"/>
                <a:cs typeface="Arial" charset="0"/>
                <a:sym typeface="Arial" charset="0"/>
              </a:endParaRPr>
            </a:p>
          </p:txBody>
        </p:sp>
        <p:pic>
          <p:nvPicPr>
            <p:cNvPr id="73731" name="Picture 3" descr="massdateharp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26" y="0"/>
              <a:ext cx="11927510" cy="11927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73732" name="Group 4"/>
          <p:cNvGrpSpPr>
            <a:grpSpLocks/>
          </p:cNvGrpSpPr>
          <p:nvPr/>
        </p:nvGrpSpPr>
        <p:grpSpPr bwMode="auto">
          <a:xfrm>
            <a:off x="3829386" y="2002483"/>
            <a:ext cx="764604" cy="766000"/>
            <a:chOff x="-1" y="0"/>
            <a:chExt cx="1087282" cy="1453022"/>
          </a:xfrm>
        </p:grpSpPr>
        <p:sp>
          <p:nvSpPr>
            <p:cNvPr id="73733" name="AutoShape 5"/>
            <p:cNvSpPr>
              <a:spLocks/>
            </p:cNvSpPr>
            <p:nvPr/>
          </p:nvSpPr>
          <p:spPr bwMode="auto">
            <a:xfrm rot="16200000">
              <a:off x="38100" y="368300"/>
              <a:ext cx="952500" cy="215900"/>
            </a:xfrm>
            <a:prstGeom prst="rightArrow">
              <a:avLst>
                <a:gd name="adj1" fmla="val 32000"/>
                <a:gd name="adj2" fmla="val 258824"/>
              </a:avLst>
            </a:prstGeom>
            <a:solidFill>
              <a:srgbClr val="FF9300"/>
            </a:solidFill>
            <a:ln w="127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35873" defTabSz="813123"/>
              <a:endParaRPr lang="en-US" sz="1900">
                <a:latin typeface="Arial" charset="0"/>
                <a:cs typeface="Arial" charset="0"/>
                <a:sym typeface="Arial" charset="0"/>
              </a:endParaRPr>
            </a:p>
          </p:txBody>
        </p:sp>
        <p:sp>
          <p:nvSpPr>
            <p:cNvPr id="73734" name="AutoShape 6"/>
            <p:cNvSpPr>
              <a:spLocks/>
            </p:cNvSpPr>
            <p:nvPr/>
          </p:nvSpPr>
          <p:spPr bwMode="auto">
            <a:xfrm>
              <a:off x="0" y="1092200"/>
              <a:ext cx="1087281" cy="3608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5873" defTabSz="813123"/>
              <a:r>
                <a:rPr lang="en-US" sz="1100" dirty="0">
                  <a:latin typeface="Arial" charset="0"/>
                  <a:cs typeface="Arial" charset="0"/>
                  <a:sym typeface="Arial" charset="0"/>
                </a:rPr>
                <a:t>51 Peg b</a:t>
              </a:r>
              <a:endParaRPr lang="en-US" dirty="0"/>
            </a:p>
          </p:txBody>
        </p:sp>
      </p:grpSp>
      <p:grpSp>
        <p:nvGrpSpPr>
          <p:cNvPr id="73735" name="Group 7"/>
          <p:cNvGrpSpPr>
            <a:grpSpLocks/>
          </p:cNvGrpSpPr>
          <p:nvPr/>
        </p:nvGrpSpPr>
        <p:grpSpPr bwMode="auto">
          <a:xfrm>
            <a:off x="6938691" y="3611827"/>
            <a:ext cx="1007875" cy="886551"/>
            <a:chOff x="0" y="0"/>
            <a:chExt cx="1433201" cy="1681622"/>
          </a:xfrm>
        </p:grpSpPr>
        <p:sp>
          <p:nvSpPr>
            <p:cNvPr id="73736" name="AutoShape 8"/>
            <p:cNvSpPr>
              <a:spLocks/>
            </p:cNvSpPr>
            <p:nvPr/>
          </p:nvSpPr>
          <p:spPr bwMode="auto">
            <a:xfrm rot="16200000">
              <a:off x="165100" y="368300"/>
              <a:ext cx="952500" cy="215900"/>
            </a:xfrm>
            <a:prstGeom prst="rightArrow">
              <a:avLst>
                <a:gd name="adj1" fmla="val 32000"/>
                <a:gd name="adj2" fmla="val 258824"/>
              </a:avLst>
            </a:prstGeom>
            <a:solidFill>
              <a:srgbClr val="FF2600"/>
            </a:solidFill>
            <a:ln w="127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35873" defTabSz="813123"/>
              <a:endParaRPr lang="en-US" sz="1900">
                <a:latin typeface="Arial" charset="0"/>
                <a:cs typeface="Arial" charset="0"/>
                <a:sym typeface="Arial" charset="0"/>
              </a:endParaRPr>
            </a:p>
          </p:txBody>
        </p:sp>
        <p:sp>
          <p:nvSpPr>
            <p:cNvPr id="73737" name="AutoShape 9"/>
            <p:cNvSpPr>
              <a:spLocks/>
            </p:cNvSpPr>
            <p:nvPr/>
          </p:nvSpPr>
          <p:spPr bwMode="auto">
            <a:xfrm>
              <a:off x="0" y="1320801"/>
              <a:ext cx="1433201" cy="36082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5873" defTabSz="813123"/>
              <a:r>
                <a:rPr lang="en-US" sz="1100" dirty="0">
                  <a:solidFill>
                    <a:srgbClr val="020000"/>
                  </a:solidFill>
                  <a:latin typeface="Arial" charset="0"/>
                  <a:cs typeface="Arial" charset="0"/>
                  <a:sym typeface="Arial" charset="0"/>
                </a:rPr>
                <a:t>Alpha </a:t>
              </a:r>
              <a:r>
                <a:rPr lang="en-US" sz="1100" dirty="0" smtClean="0">
                  <a:solidFill>
                    <a:srgbClr val="020000"/>
                  </a:solidFill>
                  <a:latin typeface="Arial" charset="0"/>
                  <a:cs typeface="Arial" charset="0"/>
                  <a:sym typeface="Arial" charset="0"/>
                </a:rPr>
                <a:t>Cen Bb</a:t>
              </a:r>
              <a:endParaRPr lang="en-US" dirty="0"/>
            </a:p>
          </p:txBody>
        </p:sp>
      </p:grpSp>
      <p:sp>
        <p:nvSpPr>
          <p:cNvPr id="73739" name="AutoShape 11"/>
          <p:cNvSpPr>
            <a:spLocks/>
          </p:cNvSpPr>
          <p:nvPr/>
        </p:nvSpPr>
        <p:spPr bwMode="auto">
          <a:xfrm>
            <a:off x="7285464" y="3003276"/>
            <a:ext cx="279053" cy="5357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5873" defTabSz="813123"/>
            <a:r>
              <a:rPr lang="en-US" sz="4000" dirty="0">
                <a:solidFill>
                  <a:srgbClr val="FF3B1F"/>
                </a:solidFill>
                <a:latin typeface="Arial" charset="0"/>
                <a:cs typeface="Arial" charset="0"/>
                <a:sym typeface="Arial" charset="0"/>
              </a:rPr>
              <a:t>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93" y="512608"/>
            <a:ext cx="5907582" cy="578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907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-107471066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/>
          </p:cNvSpPr>
          <p:nvPr/>
        </p:nvSpPr>
        <p:spPr bwMode="auto">
          <a:xfrm>
            <a:off x="1338720" y="241101"/>
            <a:ext cx="6545461" cy="42192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1887" tIns="31887" rIns="31887" bIns="31887" anchor="ctr"/>
          <a:lstStyle/>
          <a:p>
            <a:pPr algn="ctr"/>
            <a:r>
              <a:rPr lang="en-US" sz="3000" dirty="0"/>
              <a:t>The </a:t>
            </a:r>
            <a:r>
              <a:rPr lang="en-US" sz="3000" dirty="0" err="1"/>
              <a:t>Exoplanet</a:t>
            </a:r>
            <a:r>
              <a:rPr lang="en-US" sz="3000" dirty="0"/>
              <a:t> Census as of 2014</a:t>
            </a:r>
            <a:endParaRPr lang="en-US" dirty="0"/>
          </a:p>
        </p:txBody>
      </p:sp>
      <p:sp>
        <p:nvSpPr>
          <p:cNvPr id="6146" name="AutoShape 2"/>
          <p:cNvSpPr>
            <a:spLocks/>
          </p:cNvSpPr>
          <p:nvPr/>
        </p:nvSpPr>
        <p:spPr bwMode="auto">
          <a:xfrm>
            <a:off x="5250656" y="4567185"/>
            <a:ext cx="2411016" cy="2678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1887" tIns="31887" rIns="31887" bIns="31887" anchor="ctr"/>
          <a:lstStyle/>
          <a:p>
            <a:pPr algn="r"/>
            <a:r>
              <a:rPr lang="en-US" dirty="0"/>
              <a:t>From </a:t>
            </a:r>
            <a:r>
              <a:rPr lang="en-US" dirty="0" err="1"/>
              <a:t>exoplanet.eu</a:t>
            </a:r>
            <a:endParaRPr lang="en-US" dirty="0"/>
          </a:p>
        </p:txBody>
      </p:sp>
      <p:pic>
        <p:nvPicPr>
          <p:cNvPr id="6147" name="Picture 3" descr="diagram.png?t=&amp;f=&amp;x=axis&amp;xmin=0.003&amp;xmax=200&amp;xlog=on&amp;y=mass&amp;ymin=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91" y="683622"/>
            <a:ext cx="6226225" cy="350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2250899"/>
      </p:ext>
    </p:extLst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AutoShape 1"/>
          <p:cNvSpPr>
            <a:spLocks/>
          </p:cNvSpPr>
          <p:nvPr/>
        </p:nvSpPr>
        <p:spPr bwMode="auto">
          <a:xfrm>
            <a:off x="241102" y="103808"/>
            <a:ext cx="4000500" cy="79027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1887" tIns="31887" rIns="31887" bIns="31887" anchor="ctr"/>
          <a:lstStyle/>
          <a:p>
            <a:pPr algn="l"/>
            <a:r>
              <a:rPr lang="en-US" sz="3000"/>
              <a:t>2008: The Rise of Low-Mass Exoplanets</a:t>
            </a:r>
            <a:endParaRPr lang="en-US"/>
          </a:p>
        </p:txBody>
      </p:sp>
      <p:pic>
        <p:nvPicPr>
          <p:cNvPr id="7170" name="Picture 2" descr="Screen shot 2013-09-15 at 14.24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383" y="0"/>
            <a:ext cx="4356572" cy="2686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0" y="1144396"/>
            <a:ext cx="4695900" cy="3531133"/>
            <a:chOff x="-1" y="0"/>
            <a:chExt cx="6680201" cy="6695993"/>
          </a:xfrm>
        </p:grpSpPr>
        <p:sp>
          <p:nvSpPr>
            <p:cNvPr id="7172" name="AutoShape 4"/>
            <p:cNvSpPr>
              <a:spLocks/>
            </p:cNvSpPr>
            <p:nvPr/>
          </p:nvSpPr>
          <p:spPr bwMode="auto">
            <a:xfrm>
              <a:off x="139700" y="1381"/>
              <a:ext cx="6413500" cy="66802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6200" algn="ctr" rotWithShape="0">
                <a:srgbClr val="000000">
                  <a:alpha val="7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defTabSz="502223"/>
              <a:endParaRPr lang="en-US" sz="150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pic>
          <p:nvPicPr>
            <p:cNvPr id="7173" name="Picture 5" descr="droppedImag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680200" cy="66959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7174" name="Line 6"/>
            <p:cNvSpPr>
              <a:spLocks noChangeShapeType="1"/>
            </p:cNvSpPr>
            <p:nvPr/>
          </p:nvSpPr>
          <p:spPr bwMode="auto">
            <a:xfrm flipV="1">
              <a:off x="1041354" y="5373300"/>
              <a:ext cx="5334107" cy="182"/>
            </a:xfrm>
            <a:prstGeom prst="line">
              <a:avLst/>
            </a:prstGeom>
            <a:noFill/>
            <a:ln w="25400" cap="flat" cmpd="sng">
              <a:solidFill>
                <a:srgbClr val="FF26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286984"/>
              <a:endParaRPr lang="en-US" sz="8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7175" name="Line 7"/>
            <p:cNvSpPr>
              <a:spLocks noChangeShapeType="1"/>
            </p:cNvSpPr>
            <p:nvPr/>
          </p:nvSpPr>
          <p:spPr bwMode="auto">
            <a:xfrm flipV="1">
              <a:off x="304800" y="5551362"/>
              <a:ext cx="1931064" cy="100"/>
            </a:xfrm>
            <a:prstGeom prst="line">
              <a:avLst/>
            </a:prstGeom>
            <a:noFill/>
            <a:ln w="25400" cap="flat" cmpd="sng">
              <a:solidFill>
                <a:srgbClr val="FF26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286984"/>
              <a:endParaRPr lang="en-US" sz="8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7176" name="Line 8"/>
            <p:cNvSpPr>
              <a:spLocks noChangeShapeType="1"/>
            </p:cNvSpPr>
            <p:nvPr/>
          </p:nvSpPr>
          <p:spPr bwMode="auto">
            <a:xfrm flipV="1">
              <a:off x="4445000" y="5741881"/>
              <a:ext cx="1892342" cy="82"/>
            </a:xfrm>
            <a:prstGeom prst="line">
              <a:avLst/>
            </a:prstGeom>
            <a:noFill/>
            <a:ln w="25400" cap="flat" cmpd="sng">
              <a:solidFill>
                <a:srgbClr val="FF26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286984"/>
              <a:endParaRPr lang="en-US" sz="8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7177" name="Line 9"/>
            <p:cNvSpPr>
              <a:spLocks noChangeShapeType="1"/>
            </p:cNvSpPr>
            <p:nvPr/>
          </p:nvSpPr>
          <p:spPr bwMode="auto">
            <a:xfrm flipV="1">
              <a:off x="292100" y="5919600"/>
              <a:ext cx="3886530" cy="163"/>
            </a:xfrm>
            <a:prstGeom prst="line">
              <a:avLst/>
            </a:prstGeom>
            <a:noFill/>
            <a:ln w="25400" cap="flat" cmpd="sng">
              <a:solidFill>
                <a:srgbClr val="FF26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286984"/>
              <a:endParaRPr lang="en-US" sz="8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</p:grpSp>
      <p:grpSp>
        <p:nvGrpSpPr>
          <p:cNvPr id="7178" name="Group 10"/>
          <p:cNvGrpSpPr>
            <a:grpSpLocks/>
          </p:cNvGrpSpPr>
          <p:nvPr/>
        </p:nvGrpSpPr>
        <p:grpSpPr bwMode="auto">
          <a:xfrm>
            <a:off x="4777383" y="2926705"/>
            <a:ext cx="4232672" cy="2009180"/>
            <a:chOff x="0" y="0"/>
            <a:chExt cx="6020290" cy="3810000"/>
          </a:xfrm>
        </p:grpSpPr>
        <p:sp>
          <p:nvSpPr>
            <p:cNvPr id="7179" name="AutoShape 11"/>
            <p:cNvSpPr>
              <a:spLocks/>
            </p:cNvSpPr>
            <p:nvPr/>
          </p:nvSpPr>
          <p:spPr bwMode="auto">
            <a:xfrm>
              <a:off x="0" y="0"/>
              <a:ext cx="6007100" cy="38100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6200" algn="ctr" rotWithShape="0">
                <a:srgbClr val="000000">
                  <a:alpha val="7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defTabSz="502223"/>
              <a:endParaRPr lang="en-US" sz="150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pic>
          <p:nvPicPr>
            <p:cNvPr id="7180" name="Picture 12" descr="droppedImag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73"/>
              <a:ext cx="6020291" cy="3784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7181" name="Line 13"/>
            <p:cNvSpPr>
              <a:spLocks noChangeShapeType="1"/>
            </p:cNvSpPr>
            <p:nvPr/>
          </p:nvSpPr>
          <p:spPr bwMode="auto">
            <a:xfrm flipV="1">
              <a:off x="3492358" y="1384177"/>
              <a:ext cx="2273549" cy="124"/>
            </a:xfrm>
            <a:prstGeom prst="line">
              <a:avLst/>
            </a:prstGeom>
            <a:noFill/>
            <a:ln w="25400" cap="flat" cmpd="sng">
              <a:solidFill>
                <a:srgbClr val="FF26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286984"/>
              <a:endParaRPr lang="en-US" sz="8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7182" name="Line 14"/>
            <p:cNvSpPr>
              <a:spLocks noChangeShapeType="1"/>
            </p:cNvSpPr>
            <p:nvPr/>
          </p:nvSpPr>
          <p:spPr bwMode="auto">
            <a:xfrm flipV="1">
              <a:off x="190500" y="1574768"/>
              <a:ext cx="5575300" cy="213"/>
            </a:xfrm>
            <a:prstGeom prst="line">
              <a:avLst/>
            </a:prstGeom>
            <a:noFill/>
            <a:ln w="25400" cap="flat" cmpd="sng">
              <a:solidFill>
                <a:srgbClr val="FF26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286984"/>
              <a:endParaRPr lang="en-US" sz="8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7183" name="Line 15"/>
            <p:cNvSpPr>
              <a:spLocks noChangeShapeType="1"/>
            </p:cNvSpPr>
            <p:nvPr/>
          </p:nvSpPr>
          <p:spPr bwMode="auto">
            <a:xfrm flipV="1">
              <a:off x="190500" y="1714461"/>
              <a:ext cx="5575358" cy="220"/>
            </a:xfrm>
            <a:prstGeom prst="line">
              <a:avLst/>
            </a:prstGeom>
            <a:noFill/>
            <a:ln w="25400" cap="flat" cmpd="sng">
              <a:solidFill>
                <a:srgbClr val="FF26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286984"/>
              <a:endParaRPr lang="en-US" sz="8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7184" name="Line 16"/>
            <p:cNvSpPr>
              <a:spLocks noChangeShapeType="1"/>
            </p:cNvSpPr>
            <p:nvPr/>
          </p:nvSpPr>
          <p:spPr bwMode="auto">
            <a:xfrm>
              <a:off x="203200" y="1905180"/>
              <a:ext cx="5080142" cy="10"/>
            </a:xfrm>
            <a:prstGeom prst="line">
              <a:avLst/>
            </a:prstGeom>
            <a:noFill/>
            <a:ln w="25400" cap="flat" cmpd="sng">
              <a:solidFill>
                <a:srgbClr val="FF26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286984"/>
              <a:endParaRPr lang="en-US" sz="8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162370"/>
      </p:ext>
    </p:extLst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1062633" y="174129"/>
            <a:ext cx="7018734" cy="937617"/>
          </a:xfrm>
        </p:spPr>
        <p:txBody>
          <a:bodyPr>
            <a:normAutofit fontScale="90000"/>
          </a:bodyPr>
          <a:lstStyle/>
          <a:p>
            <a:r>
              <a:rPr lang="en-US" sz="3000"/>
              <a:t>Exoplanet Populations from the HARPS-CORALIE RV Surveys</a:t>
            </a:r>
            <a:endParaRPr lang="en-US"/>
          </a:p>
        </p:txBody>
      </p:sp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330399" y="1111746"/>
            <a:ext cx="8483203" cy="3221385"/>
            <a:chOff x="0" y="0"/>
            <a:chExt cx="12065000" cy="6108700"/>
          </a:xfrm>
        </p:grpSpPr>
        <p:sp>
          <p:nvSpPr>
            <p:cNvPr id="11267" name="AutoShape 3"/>
            <p:cNvSpPr>
              <a:spLocks/>
            </p:cNvSpPr>
            <p:nvPr/>
          </p:nvSpPr>
          <p:spPr bwMode="auto">
            <a:xfrm>
              <a:off x="0" y="0"/>
              <a:ext cx="12065000" cy="61087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6200" algn="ctr" rotWithShape="0">
                <a:srgbClr val="000000">
                  <a:alpha val="7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defTabSz="502223"/>
              <a:endParaRPr lang="en-US" sz="150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pic>
          <p:nvPicPr>
            <p:cNvPr id="11268" name="Picture 4" descr="HARPS_MM_histo_mass_biascorrected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1100" y="403061"/>
              <a:ext cx="5372100" cy="5413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1269" name="Picture 5" descr="HARPS_MM_histo_m2sini_completesampl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00" y="400667"/>
              <a:ext cx="5549901" cy="5411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11270" name="AutoShape 6"/>
          <p:cNvSpPr>
            <a:spLocks/>
          </p:cNvSpPr>
          <p:nvPr/>
        </p:nvSpPr>
        <p:spPr bwMode="auto">
          <a:xfrm>
            <a:off x="6393656" y="4678040"/>
            <a:ext cx="2411016" cy="24110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1887" tIns="31887" rIns="31887" bIns="31887" anchor="ctr"/>
          <a:lstStyle/>
          <a:p>
            <a:pPr algn="r"/>
            <a:r>
              <a:rPr lang="en-US" sz="1500"/>
              <a:t>Mayor et al.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71582"/>
      </p:ext>
    </p:extLst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AutoShape 1"/>
          <p:cNvSpPr>
            <a:spLocks/>
          </p:cNvSpPr>
          <p:nvPr/>
        </p:nvSpPr>
        <p:spPr bwMode="auto">
          <a:xfrm>
            <a:off x="2231856" y="1207708"/>
            <a:ext cx="4607719" cy="322138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502223"/>
            <a:endParaRPr lang="en-US" sz="15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2290" name="Picture 2" descr="HARPS_MM_histo_P_Msup50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114" y="1379326"/>
            <a:ext cx="3927947" cy="29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291" name="AutoShape 3"/>
          <p:cNvSpPr>
            <a:spLocks/>
          </p:cNvSpPr>
          <p:nvPr/>
        </p:nvSpPr>
        <p:spPr bwMode="auto">
          <a:xfrm>
            <a:off x="1062633" y="174129"/>
            <a:ext cx="7018734" cy="93761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1887" tIns="31887" rIns="31887" bIns="31887" anchor="ctr"/>
          <a:lstStyle/>
          <a:p>
            <a:r>
              <a:rPr lang="en-US" sz="3000"/>
              <a:t>Exoplanet Populations from the HARPS-CORALIE RV Surveys</a:t>
            </a:r>
            <a:endParaRPr lang="en-US"/>
          </a:p>
        </p:txBody>
      </p:sp>
      <p:sp>
        <p:nvSpPr>
          <p:cNvPr id="12292" name="AutoShape 4"/>
          <p:cNvSpPr>
            <a:spLocks/>
          </p:cNvSpPr>
          <p:nvPr/>
        </p:nvSpPr>
        <p:spPr bwMode="auto">
          <a:xfrm>
            <a:off x="4459079" y="4592275"/>
            <a:ext cx="2411016" cy="24110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1887" tIns="31887" rIns="31887" bIns="31887" anchor="ctr"/>
          <a:lstStyle/>
          <a:p>
            <a:pPr algn="r"/>
            <a:r>
              <a:rPr lang="en-US" sz="1500" dirty="0"/>
              <a:t>Mayor et al. 2011</a:t>
            </a:r>
            <a:endParaRPr lang="en-US" dirty="0"/>
          </a:p>
        </p:txBody>
      </p:sp>
      <p:sp>
        <p:nvSpPr>
          <p:cNvPr id="12293" name="AutoShape 5"/>
          <p:cNvSpPr>
            <a:spLocks/>
          </p:cNvSpPr>
          <p:nvPr/>
        </p:nvSpPr>
        <p:spPr bwMode="auto">
          <a:xfrm>
            <a:off x="3788970" y="1750186"/>
            <a:ext cx="1484561" cy="488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1887" tIns="31887" rIns="31887" bIns="31887" anchor="ctr"/>
          <a:lstStyle/>
          <a:p>
            <a:r>
              <a:rPr lang="en-US">
                <a:solidFill>
                  <a:srgbClr val="000000"/>
                </a:solidFill>
              </a:rPr>
              <a:t>Giant planets</a:t>
            </a:r>
          </a:p>
          <a:p>
            <a:r>
              <a:rPr lang="en-US">
                <a:solidFill>
                  <a:srgbClr val="000000"/>
                </a:solidFill>
              </a:rPr>
              <a:t>M &gt; 50 M</a:t>
            </a:r>
            <a:r>
              <a:rPr lang="en-US" baseline="-6000">
                <a:solidFill>
                  <a:srgbClr val="000000"/>
                </a:solidFill>
              </a:rPr>
              <a:t>⨁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75909"/>
      </p:ext>
    </p:extLst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AutoShape 1"/>
          <p:cNvSpPr>
            <a:spLocks/>
          </p:cNvSpPr>
          <p:nvPr/>
        </p:nvSpPr>
        <p:spPr bwMode="auto">
          <a:xfrm>
            <a:off x="156269" y="177478"/>
            <a:ext cx="3955852" cy="79027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1887" tIns="31887" rIns="31887" bIns="31887" anchor="ctr"/>
          <a:lstStyle/>
          <a:p>
            <a:pPr algn="l"/>
            <a:r>
              <a:rPr lang="en-US" sz="3000"/>
              <a:t>Exoplanet Populations from Kepler</a:t>
            </a:r>
            <a:endParaRPr lang="en-US"/>
          </a:p>
        </p:txBody>
      </p:sp>
      <p:pic>
        <p:nvPicPr>
          <p:cNvPr id="10242" name="Picture 2" descr="F2.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109" y="107157"/>
            <a:ext cx="4688086" cy="253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43" name="Picture 3" descr="F3.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34" y="2751740"/>
            <a:ext cx="7313414" cy="227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4" name="AutoShape 4"/>
          <p:cNvSpPr>
            <a:spLocks/>
          </p:cNvSpPr>
          <p:nvPr/>
        </p:nvSpPr>
        <p:spPr bwMode="auto">
          <a:xfrm>
            <a:off x="937617" y="2354089"/>
            <a:ext cx="2411016" cy="24110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1887" tIns="31887" rIns="31887" bIns="31887" anchor="ctr"/>
          <a:lstStyle/>
          <a:p>
            <a:r>
              <a:rPr lang="en-US" sz="1500"/>
              <a:t>Petigura et al.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54637"/>
      </p:ext>
    </p:extLst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AutoShape 1"/>
          <p:cNvSpPr>
            <a:spLocks/>
          </p:cNvSpPr>
          <p:nvPr/>
        </p:nvSpPr>
        <p:spPr bwMode="auto">
          <a:xfrm>
            <a:off x="1290340" y="294680"/>
            <a:ext cx="6545461" cy="42192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1887" tIns="31887" rIns="31887" bIns="31887" anchor="ctr"/>
          <a:lstStyle/>
          <a:p>
            <a:r>
              <a:rPr lang="en-US" sz="3000"/>
              <a:t>Exoplanet Populations from Kepler</a:t>
            </a:r>
            <a:endParaRPr lang="en-US"/>
          </a:p>
        </p:txBody>
      </p:sp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1963416" y="1312664"/>
            <a:ext cx="5207124" cy="2879824"/>
            <a:chOff x="0" y="0"/>
            <a:chExt cx="7404937" cy="5461001"/>
          </a:xfrm>
        </p:grpSpPr>
        <p:sp>
          <p:nvSpPr>
            <p:cNvPr id="9219" name="AutoShape 3"/>
            <p:cNvSpPr>
              <a:spLocks/>
            </p:cNvSpPr>
            <p:nvPr/>
          </p:nvSpPr>
          <p:spPr bwMode="auto">
            <a:xfrm>
              <a:off x="0" y="0"/>
              <a:ext cx="7404937" cy="54610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6200" algn="ctr" rotWithShape="0">
                <a:srgbClr val="000000">
                  <a:alpha val="7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defTabSz="502223"/>
              <a:endParaRPr lang="en-US" sz="150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pic>
          <p:nvPicPr>
            <p:cNvPr id="9220" name="Picture 4" descr="droppedImag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6" y="0"/>
              <a:ext cx="7326282" cy="5419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9221" name="AutoShape 5"/>
          <p:cNvSpPr>
            <a:spLocks/>
          </p:cNvSpPr>
          <p:nvPr/>
        </p:nvSpPr>
        <p:spPr bwMode="auto">
          <a:xfrm>
            <a:off x="2384227" y="4256112"/>
            <a:ext cx="4366617" cy="24110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1887" tIns="31887" rIns="31887" bIns="31887" anchor="ctr"/>
          <a:lstStyle/>
          <a:p>
            <a:r>
              <a:rPr lang="en-US" sz="1500"/>
              <a:t>Fressin et al. 2013, see also Dong &amp; Zhu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42755"/>
      </p:ext>
    </p:extLst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AutoShape 1"/>
          <p:cNvSpPr>
            <a:spLocks/>
          </p:cNvSpPr>
          <p:nvPr/>
        </p:nvSpPr>
        <p:spPr bwMode="auto">
          <a:xfrm>
            <a:off x="1924348" y="368349"/>
            <a:ext cx="5286375" cy="42192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1887" tIns="31887" rIns="31887" bIns="31887" anchor="ctr"/>
          <a:lstStyle/>
          <a:p>
            <a:pPr algn="ctr"/>
            <a:r>
              <a:rPr lang="en-US" sz="3000" dirty="0"/>
              <a:t>HARPS / </a:t>
            </a:r>
            <a:r>
              <a:rPr lang="en-US" sz="3000" dirty="0" err="1"/>
              <a:t>Kepler</a:t>
            </a:r>
            <a:r>
              <a:rPr lang="en-US" sz="3000" dirty="0"/>
              <a:t> Comparisons</a:t>
            </a:r>
            <a:endParaRPr lang="en-US" dirty="0"/>
          </a:p>
        </p:txBody>
      </p:sp>
      <p:sp>
        <p:nvSpPr>
          <p:cNvPr id="13314" name="AutoShape 2"/>
          <p:cNvSpPr>
            <a:spLocks/>
          </p:cNvSpPr>
          <p:nvPr/>
        </p:nvSpPr>
        <p:spPr bwMode="auto">
          <a:xfrm>
            <a:off x="570384" y="1526977"/>
            <a:ext cx="7992070" cy="277892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1887" tIns="31887" rIns="31887" bIns="31887" anchor="ctr"/>
          <a:lstStyle/>
          <a:p>
            <a:pPr marL="143492" indent="-143492">
              <a:spcBef>
                <a:spcPts val="1130"/>
              </a:spcBef>
              <a:buSzPct val="125000"/>
              <a:buFontTx/>
              <a:buChar char="•"/>
            </a:pPr>
            <a:r>
              <a:rPr lang="en-US" dirty="0" smtClean="0"/>
              <a:t>HARPS (radial velocities) </a:t>
            </a:r>
            <a:r>
              <a:rPr lang="en-US" dirty="0"/>
              <a:t>provides the </a:t>
            </a:r>
            <a:r>
              <a:rPr lang="en-US" dirty="0" smtClean="0"/>
              <a:t>de-biased </a:t>
            </a:r>
            <a:r>
              <a:rPr lang="en-US" dirty="0"/>
              <a:t>and normalized distribution of planet minimum masses down to </a:t>
            </a:r>
            <a:r>
              <a:rPr lang="en-US" i="1" dirty="0" err="1" smtClean="0"/>
              <a:t>m</a:t>
            </a:r>
            <a:r>
              <a:rPr lang="en-US" baseline="-25000" dirty="0" err="1" smtClean="0"/>
              <a:t>P</a:t>
            </a:r>
            <a:r>
              <a:rPr lang="en-US" dirty="0" smtClean="0"/>
              <a:t> </a:t>
            </a:r>
            <a:r>
              <a:rPr lang="en-US" dirty="0" err="1" smtClean="0"/>
              <a:t>sin</a:t>
            </a:r>
            <a:r>
              <a:rPr lang="en-US" i="1" dirty="0" err="1" smtClean="0"/>
              <a:t>i</a:t>
            </a:r>
            <a:r>
              <a:rPr lang="en-US" dirty="0" smtClean="0"/>
              <a:t> </a:t>
            </a:r>
            <a:r>
              <a:rPr lang="en-US" dirty="0"/>
              <a:t>≈ 3 M</a:t>
            </a:r>
            <a:r>
              <a:rPr lang="en-US" baseline="-6000" dirty="0"/>
              <a:t>⊕</a:t>
            </a:r>
            <a:r>
              <a:rPr lang="en-US" dirty="0"/>
              <a:t> for periods &lt; 50 days</a:t>
            </a:r>
          </a:p>
          <a:p>
            <a:pPr marL="143492" indent="-143492">
              <a:spcBef>
                <a:spcPts val="1130"/>
              </a:spcBef>
              <a:buSzPct val="125000"/>
              <a:buFontTx/>
              <a:buChar char="•"/>
            </a:pPr>
            <a:r>
              <a:rPr lang="en-US" dirty="0" err="1"/>
              <a:t>Kepler</a:t>
            </a:r>
            <a:r>
              <a:rPr lang="en-US" dirty="0"/>
              <a:t> </a:t>
            </a:r>
            <a:r>
              <a:rPr lang="en-US" dirty="0" smtClean="0"/>
              <a:t>(transits) provides </a:t>
            </a:r>
            <a:r>
              <a:rPr lang="en-US" dirty="0"/>
              <a:t>the </a:t>
            </a:r>
            <a:r>
              <a:rPr lang="en-US" dirty="0" smtClean="0"/>
              <a:t>de-biased </a:t>
            </a:r>
            <a:r>
              <a:rPr lang="en-US" dirty="0"/>
              <a:t>and normalized distribution of planet radii down to </a:t>
            </a:r>
            <a:r>
              <a:rPr lang="en-US" i="1" dirty="0" smtClean="0"/>
              <a:t>R</a:t>
            </a:r>
            <a:r>
              <a:rPr lang="en-US" baseline="-25000" dirty="0" smtClean="0"/>
              <a:t>P</a:t>
            </a:r>
            <a:r>
              <a:rPr lang="en-US" dirty="0" smtClean="0"/>
              <a:t> </a:t>
            </a:r>
            <a:r>
              <a:rPr lang="en-US" dirty="0"/>
              <a:t>≈ 1 R</a:t>
            </a:r>
            <a:r>
              <a:rPr lang="en-US" baseline="-6000" dirty="0"/>
              <a:t>⊕</a:t>
            </a:r>
            <a:r>
              <a:rPr lang="en-US" dirty="0"/>
              <a:t> for periods &lt; 50-100 days</a:t>
            </a:r>
          </a:p>
          <a:p>
            <a:pPr marL="143492" indent="-143492">
              <a:spcBef>
                <a:spcPts val="1130"/>
              </a:spcBef>
              <a:buSzPct val="125000"/>
              <a:buFontTx/>
              <a:buChar char="•"/>
            </a:pPr>
            <a:r>
              <a:rPr lang="en-US" dirty="0"/>
              <a:t>The common metric between the two surveys is the average number of planets per star (NPPS) as a function of mass/radius</a:t>
            </a:r>
          </a:p>
        </p:txBody>
      </p:sp>
    </p:spTree>
    <p:extLst>
      <p:ext uri="{BB962C8B-B14F-4D97-AF65-F5344CB8AC3E}">
        <p14:creationId xmlns:p14="http://schemas.microsoft.com/office/powerpoint/2010/main" val="2414841857"/>
      </p:ext>
    </p:extLst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AutoShape 1"/>
          <p:cNvSpPr>
            <a:spLocks/>
          </p:cNvSpPr>
          <p:nvPr/>
        </p:nvSpPr>
        <p:spPr bwMode="auto">
          <a:xfrm>
            <a:off x="1101918" y="4579162"/>
            <a:ext cx="2152055" cy="24110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1887" tIns="31887" rIns="31887" bIns="31887" anchor="ctr"/>
          <a:lstStyle/>
          <a:p>
            <a:pPr algn="l"/>
            <a:r>
              <a:rPr lang="en-US" sz="1500" dirty="0"/>
              <a:t>From </a:t>
            </a:r>
            <a:r>
              <a:rPr lang="en-US" sz="1500" dirty="0" err="1"/>
              <a:t>Fressin</a:t>
            </a:r>
            <a:r>
              <a:rPr lang="en-US" sz="1500" dirty="0"/>
              <a:t> et al. 2013</a:t>
            </a:r>
            <a:endParaRPr lang="en-US" dirty="0"/>
          </a:p>
        </p:txBody>
      </p:sp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7339" y="1584716"/>
            <a:ext cx="4588851" cy="2858105"/>
            <a:chOff x="0" y="0"/>
            <a:chExt cx="7404937" cy="5461001"/>
          </a:xfrm>
        </p:grpSpPr>
        <p:sp>
          <p:nvSpPr>
            <p:cNvPr id="14339" name="AutoShape 3"/>
            <p:cNvSpPr>
              <a:spLocks/>
            </p:cNvSpPr>
            <p:nvPr/>
          </p:nvSpPr>
          <p:spPr bwMode="auto">
            <a:xfrm>
              <a:off x="0" y="0"/>
              <a:ext cx="7404937" cy="54610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6200" algn="ctr" rotWithShape="0">
                <a:srgbClr val="000000">
                  <a:alpha val="7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defTabSz="502223"/>
              <a:endParaRPr lang="en-US" sz="150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pic>
          <p:nvPicPr>
            <p:cNvPr id="14340" name="Picture 4" descr="droppedImag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6" y="0"/>
              <a:ext cx="7326282" cy="5419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4759066" y="1584715"/>
            <a:ext cx="4300259" cy="2858105"/>
            <a:chOff x="0" y="-1"/>
            <a:chExt cx="6400801" cy="5910274"/>
          </a:xfrm>
        </p:grpSpPr>
        <p:sp>
          <p:nvSpPr>
            <p:cNvPr id="14342" name="AutoShape 6"/>
            <p:cNvSpPr>
              <a:spLocks/>
            </p:cNvSpPr>
            <p:nvPr/>
          </p:nvSpPr>
          <p:spPr bwMode="auto">
            <a:xfrm>
              <a:off x="0" y="35892"/>
              <a:ext cx="6400801" cy="58743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6200" algn="ctr" rotWithShape="0">
                <a:srgbClr val="000000">
                  <a:alpha val="7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defTabSz="502223"/>
              <a:endParaRPr lang="en-US" sz="150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pic>
          <p:nvPicPr>
            <p:cNvPr id="14343" name="Picture 7" descr="NPPS_HARPS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138" y="0"/>
              <a:ext cx="5874387" cy="5874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14344" name="AutoShape 8"/>
          <p:cNvSpPr>
            <a:spLocks/>
          </p:cNvSpPr>
          <p:nvPr/>
        </p:nvSpPr>
        <p:spPr bwMode="auto">
          <a:xfrm>
            <a:off x="250031" y="194221"/>
            <a:ext cx="8809294" cy="50730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1887" tIns="31887" rIns="31887" bIns="31887" anchor="ctr"/>
          <a:lstStyle/>
          <a:p>
            <a:pPr algn="l"/>
            <a:r>
              <a:rPr lang="en-US" sz="3000" dirty="0"/>
              <a:t>Unbiased, Normalized Mass and Radius Distributions</a:t>
            </a:r>
            <a:endParaRPr lang="en-US" dirty="0"/>
          </a:p>
        </p:txBody>
      </p:sp>
      <p:sp>
        <p:nvSpPr>
          <p:cNvPr id="14345" name="AutoShape 9"/>
          <p:cNvSpPr>
            <a:spLocks/>
          </p:cNvSpPr>
          <p:nvPr/>
        </p:nvSpPr>
        <p:spPr bwMode="auto">
          <a:xfrm>
            <a:off x="5769948" y="4562134"/>
            <a:ext cx="2091779" cy="24110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1887" tIns="31887" rIns="31887" bIns="31887" anchor="ctr"/>
          <a:lstStyle/>
          <a:p>
            <a:pPr algn="r"/>
            <a:r>
              <a:rPr lang="en-US" sz="1500" dirty="0"/>
              <a:t>From Mayor et al. 2011</a:t>
            </a:r>
            <a:endParaRPr lang="en-US" dirty="0"/>
          </a:p>
        </p:txBody>
      </p:sp>
      <p:sp>
        <p:nvSpPr>
          <p:cNvPr id="14346" name="AutoShape 10"/>
          <p:cNvSpPr>
            <a:spLocks/>
          </p:cNvSpPr>
          <p:nvPr/>
        </p:nvSpPr>
        <p:spPr bwMode="auto">
          <a:xfrm>
            <a:off x="7583537" y="2193065"/>
            <a:ext cx="875109" cy="28798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1887" tIns="31887" rIns="31887" bIns="31887" anchor="ctr"/>
          <a:lstStyle/>
          <a:p>
            <a:r>
              <a:rPr lang="en-US" sz="1900" dirty="0">
                <a:solidFill>
                  <a:srgbClr val="FF2600"/>
                </a:solidFill>
              </a:rPr>
              <a:t>HARPS</a:t>
            </a:r>
            <a:endParaRPr lang="en-US" dirty="0"/>
          </a:p>
        </p:txBody>
      </p:sp>
      <p:sp>
        <p:nvSpPr>
          <p:cNvPr id="14347" name="AutoShape 11"/>
          <p:cNvSpPr>
            <a:spLocks/>
          </p:cNvSpPr>
          <p:nvPr/>
        </p:nvSpPr>
        <p:spPr bwMode="auto">
          <a:xfrm>
            <a:off x="3396631" y="2049074"/>
            <a:ext cx="795858" cy="28798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1887" tIns="31887" rIns="31887" bIns="31887" anchor="ctr"/>
          <a:lstStyle/>
          <a:p>
            <a:r>
              <a:rPr lang="en-US" sz="1900" dirty="0" err="1">
                <a:solidFill>
                  <a:srgbClr val="FF2600"/>
                </a:solidFill>
              </a:rPr>
              <a:t>Kepler</a:t>
            </a:r>
            <a:endParaRPr lang="en-US" dirty="0"/>
          </a:p>
        </p:txBody>
      </p:sp>
      <p:sp>
        <p:nvSpPr>
          <p:cNvPr id="14348" name="AutoShape 12"/>
          <p:cNvSpPr>
            <a:spLocks/>
          </p:cNvSpPr>
          <p:nvPr/>
        </p:nvSpPr>
        <p:spPr bwMode="auto">
          <a:xfrm>
            <a:off x="5175871" y="729002"/>
            <a:ext cx="3679031" cy="79027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D479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900" dirty="0">
                <a:solidFill>
                  <a:srgbClr val="FF2600"/>
                </a:solidFill>
              </a:rPr>
              <a:t>Occurrence rate for</a:t>
            </a:r>
          </a:p>
          <a:p>
            <a:r>
              <a:rPr lang="en-US" sz="1900" dirty="0">
                <a:solidFill>
                  <a:srgbClr val="FF2600"/>
                </a:solidFill>
              </a:rPr>
              <a:t>P &lt; 50 d, </a:t>
            </a:r>
            <a:r>
              <a:rPr lang="en-US" sz="1900" dirty="0" err="1">
                <a:solidFill>
                  <a:srgbClr val="FF2600"/>
                </a:solidFill>
              </a:rPr>
              <a:t>Msini</a:t>
            </a:r>
            <a:r>
              <a:rPr lang="en-US" sz="1900" dirty="0">
                <a:solidFill>
                  <a:srgbClr val="FF2600"/>
                </a:solidFill>
              </a:rPr>
              <a:t> = 3-30 M</a:t>
            </a:r>
            <a:r>
              <a:rPr lang="en-US" baseline="-6000" dirty="0">
                <a:solidFill>
                  <a:srgbClr val="FF2600"/>
                </a:solidFill>
              </a:rPr>
              <a:t>⊕ </a:t>
            </a:r>
            <a:r>
              <a:rPr lang="en-US" sz="1900" dirty="0">
                <a:solidFill>
                  <a:srgbClr val="FF2600"/>
                </a:solidFill>
              </a:rPr>
              <a:t>:</a:t>
            </a:r>
          </a:p>
          <a:p>
            <a:r>
              <a:rPr lang="en-US" sz="1900" dirty="0">
                <a:solidFill>
                  <a:srgbClr val="FF2600"/>
                </a:solidFill>
              </a:rPr>
              <a:t>f = 0.33 +/- 0.05 planet per star</a:t>
            </a:r>
            <a:endParaRPr lang="en-US" dirty="0"/>
          </a:p>
        </p:txBody>
      </p:sp>
      <p:sp>
        <p:nvSpPr>
          <p:cNvPr id="14349" name="AutoShape 13"/>
          <p:cNvSpPr>
            <a:spLocks/>
          </p:cNvSpPr>
          <p:nvPr/>
        </p:nvSpPr>
        <p:spPr bwMode="auto">
          <a:xfrm>
            <a:off x="650970" y="729002"/>
            <a:ext cx="3679031" cy="79027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D479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900" dirty="0">
                <a:solidFill>
                  <a:srgbClr val="FF2600"/>
                </a:solidFill>
              </a:rPr>
              <a:t>Occurrence rate for</a:t>
            </a:r>
          </a:p>
          <a:p>
            <a:r>
              <a:rPr lang="en-US" sz="1900" dirty="0">
                <a:solidFill>
                  <a:srgbClr val="FF2600"/>
                </a:solidFill>
              </a:rPr>
              <a:t>P &lt; 50 d, R = 1.25-6.0 R</a:t>
            </a:r>
            <a:r>
              <a:rPr lang="en-US" baseline="-6000" dirty="0">
                <a:solidFill>
                  <a:srgbClr val="FF2600"/>
                </a:solidFill>
              </a:rPr>
              <a:t>⊕ </a:t>
            </a:r>
            <a:r>
              <a:rPr lang="en-US" sz="1900" dirty="0">
                <a:solidFill>
                  <a:srgbClr val="FF2600"/>
                </a:solidFill>
              </a:rPr>
              <a:t>:</a:t>
            </a:r>
          </a:p>
          <a:p>
            <a:r>
              <a:rPr lang="en-US" sz="1900" dirty="0">
                <a:solidFill>
                  <a:srgbClr val="FF2600"/>
                </a:solidFill>
              </a:rPr>
              <a:t>f = 0.39 +/- 0.02 planet per star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6810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8" grpId="0" animBg="1" autoUpdateAnimBg="0"/>
      <p:bldP spid="14349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AutoShape 1"/>
          <p:cNvSpPr>
            <a:spLocks/>
          </p:cNvSpPr>
          <p:nvPr/>
        </p:nvSpPr>
        <p:spPr bwMode="auto">
          <a:xfrm>
            <a:off x="1331682" y="368349"/>
            <a:ext cx="6469747" cy="42192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1887" tIns="31887" rIns="31887" bIns="31887" anchor="ctr"/>
          <a:lstStyle/>
          <a:p>
            <a:pPr algn="ctr"/>
            <a:r>
              <a:rPr lang="en-US" sz="3000" dirty="0" smtClean="0"/>
              <a:t>Summary of HARPS-KEPLER results</a:t>
            </a:r>
            <a:endParaRPr lang="en-US" dirty="0"/>
          </a:p>
        </p:txBody>
      </p:sp>
      <p:sp>
        <p:nvSpPr>
          <p:cNvPr id="13314" name="AutoShape 2"/>
          <p:cNvSpPr>
            <a:spLocks/>
          </p:cNvSpPr>
          <p:nvPr/>
        </p:nvSpPr>
        <p:spPr bwMode="auto">
          <a:xfrm>
            <a:off x="570384" y="1076476"/>
            <a:ext cx="7992070" cy="343504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1887" tIns="31887" rIns="31887" bIns="31887" anchor="ctr"/>
          <a:lstStyle/>
          <a:p>
            <a:pPr marL="143492" indent="-143492">
              <a:spcBef>
                <a:spcPts val="1130"/>
              </a:spcBef>
              <a:buSzPct val="125000"/>
              <a:buFontTx/>
              <a:buChar char="•"/>
            </a:pPr>
            <a:r>
              <a:rPr lang="en-US" dirty="0" smtClean="0"/>
              <a:t> 1% of stars have a hot </a:t>
            </a:r>
            <a:r>
              <a:rPr lang="en-US" dirty="0" err="1" smtClean="0"/>
              <a:t>jupiter</a:t>
            </a:r>
            <a:endParaRPr lang="en-US" dirty="0" smtClean="0"/>
          </a:p>
          <a:p>
            <a:pPr marL="143492" indent="-143492">
              <a:spcBef>
                <a:spcPts val="1130"/>
              </a:spcBef>
              <a:buSzPct val="125000"/>
              <a:buFontTx/>
              <a:buChar char="•"/>
            </a:pPr>
            <a:r>
              <a:rPr lang="en-US" dirty="0"/>
              <a:t> </a:t>
            </a:r>
            <a:r>
              <a:rPr lang="en-US" dirty="0" smtClean="0"/>
              <a:t>50 – 70% of stars orbit at least one planet</a:t>
            </a:r>
          </a:p>
          <a:p>
            <a:pPr marL="143492" indent="-143492">
              <a:spcBef>
                <a:spcPts val="1130"/>
              </a:spcBef>
              <a:buSzPct val="125000"/>
              <a:buFontTx/>
              <a:buChar char="•"/>
            </a:pPr>
            <a:r>
              <a:rPr lang="en-US" dirty="0" smtClean="0"/>
              <a:t>30% of stars have a planet with &lt; 30 </a:t>
            </a:r>
            <a:r>
              <a:rPr lang="en-US" dirty="0" err="1" smtClean="0"/>
              <a:t>MEarth</a:t>
            </a:r>
            <a:r>
              <a:rPr lang="en-US" dirty="0" smtClean="0"/>
              <a:t> .. Within 100 days period …</a:t>
            </a:r>
          </a:p>
          <a:p>
            <a:pPr marL="143492" indent="-143492">
              <a:spcBef>
                <a:spcPts val="1130"/>
              </a:spcBef>
              <a:buSzPct val="125000"/>
              <a:buFontTx/>
              <a:buChar char="•"/>
            </a:pPr>
            <a:r>
              <a:rPr lang="en-US" dirty="0" smtClean="0"/>
              <a:t>…</a:t>
            </a:r>
          </a:p>
          <a:p>
            <a:pPr marL="143492" indent="-143492">
              <a:spcBef>
                <a:spcPts val="1130"/>
              </a:spcBef>
              <a:buSzPct val="125000"/>
              <a:buFontTx/>
              <a:buChar char="•"/>
            </a:pPr>
            <a:r>
              <a:rPr lang="en-US" dirty="0" smtClean="0"/>
              <a:t>…</a:t>
            </a:r>
          </a:p>
          <a:p>
            <a:pPr marL="143492" indent="-143492">
              <a:spcBef>
                <a:spcPts val="1130"/>
              </a:spcBef>
              <a:buSzPct val="125000"/>
              <a:buFontTx/>
              <a:buChar char="•"/>
            </a:pPr>
            <a:r>
              <a:rPr lang="en-US" dirty="0" smtClean="0"/>
              <a:t>…</a:t>
            </a:r>
          </a:p>
          <a:p>
            <a:pPr marL="143492" indent="-143492">
              <a:spcBef>
                <a:spcPts val="1130"/>
              </a:spcBef>
              <a:buSzPct val="125000"/>
              <a:buFontTx/>
              <a:buChar char="•"/>
            </a:pPr>
            <a:r>
              <a:rPr lang="en-US" dirty="0" smtClean="0"/>
              <a:t>…</a:t>
            </a:r>
          </a:p>
          <a:p>
            <a:pPr marL="143492" indent="-143492">
              <a:spcBef>
                <a:spcPts val="1130"/>
              </a:spcBef>
              <a:buSzPct val="125000"/>
              <a:buFontTx/>
              <a:buChar char="•"/>
            </a:pPr>
            <a:r>
              <a:rPr lang="en-US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49372643"/>
      </p:ext>
    </p:extLst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Occurrence of </a:t>
            </a:r>
            <a:r>
              <a:rPr lang="fr-FR" dirty="0" err="1" smtClean="0"/>
              <a:t>planets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7493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variety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2234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/>
          </p:cNvSpPr>
          <p:nvPr/>
        </p:nvSpPr>
        <p:spPr bwMode="auto">
          <a:xfrm>
            <a:off x="1338720" y="241101"/>
            <a:ext cx="6545461" cy="42192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1887" tIns="31887" rIns="31887" bIns="31887" anchor="ctr"/>
          <a:lstStyle/>
          <a:p>
            <a:pPr algn="ctr"/>
            <a:r>
              <a:rPr lang="en-US" sz="3000" dirty="0" smtClean="0"/>
              <a:t>The variety of </a:t>
            </a:r>
            <a:r>
              <a:rPr lang="en-US" sz="3000" dirty="0" err="1" smtClean="0"/>
              <a:t>exoplanets</a:t>
            </a:r>
            <a:endParaRPr lang="en-US" dirty="0"/>
          </a:p>
        </p:txBody>
      </p:sp>
      <p:sp>
        <p:nvSpPr>
          <p:cNvPr id="6146" name="AutoShape 2"/>
          <p:cNvSpPr>
            <a:spLocks/>
          </p:cNvSpPr>
          <p:nvPr/>
        </p:nvSpPr>
        <p:spPr bwMode="auto">
          <a:xfrm>
            <a:off x="5250656" y="4567185"/>
            <a:ext cx="2411016" cy="2678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1887" tIns="31887" rIns="31887" bIns="31887" anchor="ctr"/>
          <a:lstStyle/>
          <a:p>
            <a:pPr algn="r"/>
            <a:r>
              <a:rPr lang="en-US" dirty="0"/>
              <a:t>From </a:t>
            </a:r>
            <a:r>
              <a:rPr lang="en-US" dirty="0" err="1"/>
              <a:t>exoplanet.eu</a:t>
            </a:r>
            <a:endParaRPr lang="en-US" dirty="0"/>
          </a:p>
        </p:txBody>
      </p:sp>
      <p:pic>
        <p:nvPicPr>
          <p:cNvPr id="6147" name="Picture 3" descr="diagram.png?t=&amp;f=&amp;x=axis&amp;xmin=0.003&amp;xmax=200&amp;xlog=on&amp;y=mass&amp;ymin=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91" y="683622"/>
            <a:ext cx="6226225" cy="350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769810" y="991815"/>
            <a:ext cx="5776327" cy="1560280"/>
            <a:chOff x="2769810" y="991815"/>
            <a:chExt cx="5776327" cy="1560280"/>
          </a:xfrm>
        </p:grpSpPr>
        <p:sp>
          <p:nvSpPr>
            <p:cNvPr id="7" name="Oval 6"/>
            <p:cNvSpPr/>
            <p:nvPr/>
          </p:nvSpPr>
          <p:spPr>
            <a:xfrm>
              <a:off x="2769810" y="1257905"/>
              <a:ext cx="1124858" cy="1294190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232957" y="991815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Hot </a:t>
              </a:r>
              <a:r>
                <a:rPr lang="en-US" dirty="0" err="1" smtClean="0">
                  <a:solidFill>
                    <a:srgbClr val="FF0000"/>
                  </a:solidFill>
                </a:rPr>
                <a:t>Jupiters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003524" y="1052287"/>
            <a:ext cx="5096764" cy="1499809"/>
            <a:chOff x="4003524" y="1052287"/>
            <a:chExt cx="5096764" cy="1499809"/>
          </a:xfrm>
        </p:grpSpPr>
        <p:sp>
          <p:nvSpPr>
            <p:cNvPr id="2" name="Oval 1"/>
            <p:cNvSpPr/>
            <p:nvPr/>
          </p:nvSpPr>
          <p:spPr>
            <a:xfrm>
              <a:off x="4003524" y="1052287"/>
              <a:ext cx="3072190" cy="1499809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32957" y="1320027"/>
              <a:ext cx="1867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Gas and ice giants</a:t>
              </a:r>
              <a:endParaRPr lang="en-US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18190" y="1659478"/>
            <a:ext cx="6180668" cy="1763474"/>
            <a:chOff x="2818190" y="1659478"/>
            <a:chExt cx="6180668" cy="1763474"/>
          </a:xfrm>
        </p:grpSpPr>
        <p:sp>
          <p:nvSpPr>
            <p:cNvPr id="6" name="Oval 5"/>
            <p:cNvSpPr/>
            <p:nvPr/>
          </p:nvSpPr>
          <p:spPr>
            <a:xfrm>
              <a:off x="2818190" y="2552095"/>
              <a:ext cx="2432466" cy="870857"/>
            </a:xfrm>
            <a:prstGeom prst="ellipse">
              <a:avLst/>
            </a:prstGeom>
            <a:solidFill>
              <a:srgbClr val="008000">
                <a:alpha val="3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32958" y="1659478"/>
              <a:ext cx="1765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Super Earths and mini </a:t>
              </a:r>
              <a:r>
                <a:rPr lang="en-US" dirty="0" err="1" smtClean="0">
                  <a:solidFill>
                    <a:srgbClr val="008000"/>
                  </a:solidFill>
                </a:rPr>
                <a:t>Neptunes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18349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/>
          </p:cNvSpPr>
          <p:nvPr/>
        </p:nvSpPr>
        <p:spPr bwMode="auto">
          <a:xfrm>
            <a:off x="1338720" y="241101"/>
            <a:ext cx="6545461" cy="42192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1887" tIns="31887" rIns="31887" bIns="31887" anchor="ctr"/>
          <a:lstStyle/>
          <a:p>
            <a:pPr algn="ctr"/>
            <a:r>
              <a:rPr lang="en-US" sz="3000" dirty="0" smtClean="0"/>
              <a:t>The variety of </a:t>
            </a:r>
            <a:r>
              <a:rPr lang="en-US" sz="3000" dirty="0" err="1" smtClean="0"/>
              <a:t>exoplanetary</a:t>
            </a:r>
            <a:r>
              <a:rPr lang="en-US" sz="3000" dirty="0" smtClean="0"/>
              <a:t> systems</a:t>
            </a:r>
            <a:endParaRPr lang="en-US" dirty="0"/>
          </a:p>
        </p:txBody>
      </p:sp>
      <p:pic>
        <p:nvPicPr>
          <p:cNvPr id="11" name="orrery810px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3704" y="857958"/>
            <a:ext cx="6204858" cy="413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8618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0818" name="Picture 2" descr="hd82943_may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221582"/>
            <a:ext cx="4608512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0819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496300" cy="6858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Multi-planetary systems: different “kinds”</a:t>
            </a:r>
          </a:p>
        </p:txBody>
      </p:sp>
      <p:sp>
        <p:nvSpPr>
          <p:cNvPr id="930820" name="Text Box 4"/>
          <p:cNvSpPr txBox="1">
            <a:spLocks noChangeArrowheads="1"/>
          </p:cNvSpPr>
          <p:nvPr/>
        </p:nvSpPr>
        <p:spPr bwMode="auto">
          <a:xfrm>
            <a:off x="1403351" y="789385"/>
            <a:ext cx="18527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>
                <a:solidFill>
                  <a:srgbClr val="FF0000"/>
                </a:solidFill>
                <a:latin typeface="Tahoma" charset="0"/>
              </a:rPr>
              <a:t>Hierarchized</a:t>
            </a:r>
            <a:endParaRPr lang="fr-FR" sz="2400">
              <a:solidFill>
                <a:srgbClr val="FF0000"/>
              </a:solidFill>
              <a:latin typeface="Tahoma" charset="0"/>
            </a:endParaRPr>
          </a:p>
        </p:txBody>
      </p:sp>
      <p:sp>
        <p:nvSpPr>
          <p:cNvPr id="930821" name="Text Box 5"/>
          <p:cNvSpPr txBox="1">
            <a:spLocks noChangeArrowheads="1"/>
          </p:cNvSpPr>
          <p:nvPr/>
        </p:nvSpPr>
        <p:spPr bwMode="auto">
          <a:xfrm>
            <a:off x="6011864" y="735806"/>
            <a:ext cx="15128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FF0000"/>
                </a:solidFill>
                <a:latin typeface="Tahoma" charset="0"/>
              </a:rPr>
              <a:t>Resonant</a:t>
            </a:r>
            <a:endParaRPr lang="fr-FR" sz="2000">
              <a:solidFill>
                <a:srgbClr val="66FF33"/>
              </a:solidFill>
              <a:latin typeface="Tahoma" charset="0"/>
            </a:endParaRPr>
          </a:p>
        </p:txBody>
      </p:sp>
      <p:pic>
        <p:nvPicPr>
          <p:cNvPr id="930822" name="Picture 6" descr="hd1684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21581"/>
            <a:ext cx="4248150" cy="31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0823" name="Text Box 7"/>
          <p:cNvSpPr txBox="1">
            <a:spLocks noChangeArrowheads="1"/>
          </p:cNvSpPr>
          <p:nvPr/>
        </p:nvSpPr>
        <p:spPr bwMode="auto">
          <a:xfrm>
            <a:off x="6208713" y="4201716"/>
            <a:ext cx="1846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fr-FR" sz="2400">
              <a:latin typeface="Tahoma" charset="0"/>
            </a:endParaRPr>
          </a:p>
        </p:txBody>
      </p:sp>
      <p:sp>
        <p:nvSpPr>
          <p:cNvPr id="930824" name="Text Box 8"/>
          <p:cNvSpPr txBox="1">
            <a:spLocks noChangeArrowheads="1"/>
          </p:cNvSpPr>
          <p:nvPr/>
        </p:nvSpPr>
        <p:spPr bwMode="auto">
          <a:xfrm>
            <a:off x="5651500" y="4245769"/>
            <a:ext cx="29010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Tahoma" charset="0"/>
              </a:rPr>
              <a:t>P2/P1 = 440d/220d = 2</a:t>
            </a:r>
            <a:endParaRPr lang="fr-FR" sz="2000" dirty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930825" name="Text Box 9"/>
          <p:cNvSpPr txBox="1">
            <a:spLocks noChangeArrowheads="1"/>
          </p:cNvSpPr>
          <p:nvPr/>
        </p:nvSpPr>
        <p:spPr bwMode="auto">
          <a:xfrm>
            <a:off x="468313" y="4516041"/>
            <a:ext cx="13096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rgbClr val="66FF33"/>
                </a:solidFill>
                <a:latin typeface="Tahoma" charset="0"/>
              </a:rPr>
              <a:t>P1=58 d</a:t>
            </a:r>
          </a:p>
          <a:p>
            <a:pPr eaLnBrk="1" hangingPunct="1"/>
            <a:r>
              <a:rPr lang="en-US">
                <a:solidFill>
                  <a:srgbClr val="66FF33"/>
                </a:solidFill>
                <a:latin typeface="Tahoma" charset="0"/>
              </a:rPr>
              <a:t>P2=1750 d</a:t>
            </a:r>
            <a:endParaRPr lang="fr-FR" sz="1600" baseline="-25000">
              <a:solidFill>
                <a:srgbClr val="66FF33"/>
              </a:solidFill>
              <a:latin typeface="Tahoma" charset="0"/>
            </a:endParaRPr>
          </a:p>
        </p:txBody>
      </p:sp>
      <p:sp>
        <p:nvSpPr>
          <p:cNvPr id="930826" name="Text Box 10"/>
          <p:cNvSpPr txBox="1">
            <a:spLocks noChangeArrowheads="1"/>
          </p:cNvSpPr>
          <p:nvPr/>
        </p:nvSpPr>
        <p:spPr bwMode="auto">
          <a:xfrm>
            <a:off x="2124075" y="4516041"/>
            <a:ext cx="14409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rgbClr val="66FF33"/>
                </a:solidFill>
                <a:latin typeface="Tahoma" charset="0"/>
              </a:rPr>
              <a:t>M1=7.7 M</a:t>
            </a:r>
            <a:r>
              <a:rPr lang="en-US" baseline="-25000">
                <a:solidFill>
                  <a:srgbClr val="66FF33"/>
                </a:solidFill>
                <a:latin typeface="Tahoma" charset="0"/>
              </a:rPr>
              <a:t>Jup</a:t>
            </a:r>
          </a:p>
          <a:p>
            <a:pPr eaLnBrk="1" hangingPunct="1"/>
            <a:r>
              <a:rPr lang="en-US">
                <a:solidFill>
                  <a:srgbClr val="66FF33"/>
                </a:solidFill>
                <a:latin typeface="Tahoma" charset="0"/>
              </a:rPr>
              <a:t>M2=17 </a:t>
            </a:r>
            <a:r>
              <a:rPr lang="en-US" sz="1600">
                <a:solidFill>
                  <a:srgbClr val="66FF33"/>
                </a:solidFill>
                <a:latin typeface="Tahoma" charset="0"/>
              </a:rPr>
              <a:t>M</a:t>
            </a:r>
            <a:r>
              <a:rPr lang="en-US" sz="1600" baseline="-25000">
                <a:solidFill>
                  <a:srgbClr val="66FF33"/>
                </a:solidFill>
                <a:latin typeface="Tahoma" charset="0"/>
              </a:rPr>
              <a:t>Jup</a:t>
            </a:r>
            <a:endParaRPr lang="fr-FR" sz="1600" baseline="-25000">
              <a:solidFill>
                <a:srgbClr val="66FF33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494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9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496300" cy="6858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(Multi-)planetary </a:t>
            </a:r>
            <a:r>
              <a:rPr lang="en-US" sz="3200" dirty="0">
                <a:solidFill>
                  <a:srgbClr val="000000"/>
                </a:solidFill>
              </a:rPr>
              <a:t>systems: different “kinds”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88" y="685800"/>
            <a:ext cx="7285507" cy="4261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377" y="2778881"/>
            <a:ext cx="2264832" cy="226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87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9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496300" cy="6858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Ultra-</a:t>
            </a:r>
            <a:r>
              <a:rPr lang="en-US" sz="3200" dirty="0">
                <a:solidFill>
                  <a:srgbClr val="000000"/>
                </a:solidFill>
              </a:rPr>
              <a:t>c</a:t>
            </a:r>
            <a:r>
              <a:rPr lang="en-US" sz="3200" dirty="0" smtClean="0">
                <a:solidFill>
                  <a:srgbClr val="000000"/>
                </a:solidFill>
              </a:rPr>
              <a:t>ompact systems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411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9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496300" cy="6858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Planets in binaries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825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Mass-radius relation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2234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The first </a:t>
            </a:r>
            <a:r>
              <a:rPr lang="fr-FR" dirty="0" err="1" smtClean="0"/>
              <a:t>transiting</a:t>
            </a:r>
            <a:r>
              <a:rPr lang="fr-FR" dirty="0" smtClean="0"/>
              <a:t> </a:t>
            </a:r>
            <a:r>
              <a:rPr lang="fr-FR" dirty="0" err="1" smtClean="0"/>
              <a:t>planet</a:t>
            </a:r>
            <a:r>
              <a:rPr lang="fr-FR" dirty="0" smtClean="0"/>
              <a:t> HD209458</a:t>
            </a:r>
            <a:endParaRPr lang="fr-F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081" y="1063229"/>
            <a:ext cx="2024964" cy="1797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082" y="2968121"/>
            <a:ext cx="2024964" cy="1762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509" y="1051511"/>
            <a:ext cx="2630109" cy="1809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509" y="2968121"/>
            <a:ext cx="2630109" cy="17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50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52" name="Text Box 16"/>
          <p:cNvSpPr txBox="1">
            <a:spLocks noChangeArrowheads="1"/>
          </p:cNvSpPr>
          <p:nvPr/>
        </p:nvSpPr>
        <p:spPr bwMode="auto">
          <a:xfrm>
            <a:off x="5380293" y="721505"/>
            <a:ext cx="3508375" cy="42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ts val="2625"/>
              </a:lnSpc>
              <a:spcBef>
                <a:spcPts val="588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1800" dirty="0">
                <a:solidFill>
                  <a:srgbClr val="800000"/>
                </a:solidFill>
                <a:latin typeface="Helvetica"/>
                <a:cs typeface="Helvetica"/>
              </a:rPr>
              <a:t>Precise masses and radii </a:t>
            </a:r>
          </a:p>
        </p:txBody>
      </p:sp>
      <p:sp>
        <p:nvSpPr>
          <p:cNvPr id="884753" name="Text Box 17"/>
          <p:cNvSpPr txBox="1">
            <a:spLocks noChangeArrowheads="1"/>
          </p:cNvSpPr>
          <p:nvPr/>
        </p:nvSpPr>
        <p:spPr bwMode="auto">
          <a:xfrm>
            <a:off x="5334255" y="1481734"/>
            <a:ext cx="3600450" cy="77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ts val="2625"/>
              </a:lnSpc>
              <a:spcBef>
                <a:spcPts val="588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1800" dirty="0">
                <a:solidFill>
                  <a:srgbClr val="800000"/>
                </a:solidFill>
                <a:latin typeface="Helvetica"/>
                <a:cs typeface="Helvetica"/>
              </a:rPr>
              <a:t>Constraints on physics of </a:t>
            </a:r>
            <a:r>
              <a:rPr lang="en-GB" sz="1800" dirty="0" err="1">
                <a:solidFill>
                  <a:srgbClr val="800000"/>
                </a:solidFill>
                <a:latin typeface="Helvetica"/>
                <a:cs typeface="Helvetica"/>
              </a:rPr>
              <a:t>int</a:t>
            </a:r>
            <a:r>
              <a:rPr lang="en-US" sz="1800" dirty="0" err="1">
                <a:solidFill>
                  <a:srgbClr val="800000"/>
                </a:solidFill>
                <a:latin typeface="Helvetica"/>
                <a:cs typeface="Helvetica"/>
              </a:rPr>
              <a:t>é</a:t>
            </a:r>
            <a:r>
              <a:rPr lang="en-GB" sz="1800" dirty="0" err="1">
                <a:solidFill>
                  <a:srgbClr val="800000"/>
                </a:solidFill>
                <a:latin typeface="Helvetica"/>
                <a:cs typeface="Helvetica"/>
              </a:rPr>
              <a:t>rior</a:t>
            </a:r>
            <a:r>
              <a:rPr lang="en-GB" sz="1800" dirty="0">
                <a:solidFill>
                  <a:srgbClr val="800000"/>
                </a:solidFill>
                <a:latin typeface="Helvetica"/>
                <a:cs typeface="Helvetica"/>
              </a:rPr>
              <a:t> of the object</a:t>
            </a:r>
          </a:p>
        </p:txBody>
      </p:sp>
      <p:sp>
        <p:nvSpPr>
          <p:cNvPr id="884754" name="Freeform 18"/>
          <p:cNvSpPr>
            <a:spLocks noChangeArrowheads="1"/>
          </p:cNvSpPr>
          <p:nvPr/>
        </p:nvSpPr>
        <p:spPr bwMode="auto">
          <a:xfrm>
            <a:off x="7046658" y="1226271"/>
            <a:ext cx="175645" cy="297731"/>
          </a:xfrm>
          <a:custGeom>
            <a:avLst/>
            <a:gdLst>
              <a:gd name="T0" fmla="*/ 317 w 1271"/>
              <a:gd name="T1" fmla="*/ 0 h 1695"/>
              <a:gd name="T2" fmla="*/ 317 w 1271"/>
              <a:gd name="T3" fmla="*/ 1271 h 1695"/>
              <a:gd name="T4" fmla="*/ 0 w 1271"/>
              <a:gd name="T5" fmla="*/ 1271 h 1695"/>
              <a:gd name="T6" fmla="*/ 635 w 1271"/>
              <a:gd name="T7" fmla="*/ 1694 h 1695"/>
              <a:gd name="T8" fmla="*/ 1270 w 1271"/>
              <a:gd name="T9" fmla="*/ 1271 h 1695"/>
              <a:gd name="T10" fmla="*/ 953 w 1271"/>
              <a:gd name="T11" fmla="*/ 1271 h 1695"/>
              <a:gd name="T12" fmla="*/ 953 w 1271"/>
              <a:gd name="T13" fmla="*/ 0 h 1695"/>
              <a:gd name="T14" fmla="*/ 317 w 1271"/>
              <a:gd name="T15" fmla="*/ 0 h 1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71" h="1695">
                <a:moveTo>
                  <a:pt x="317" y="0"/>
                </a:moveTo>
                <a:lnTo>
                  <a:pt x="317" y="1271"/>
                </a:lnTo>
                <a:lnTo>
                  <a:pt x="0" y="1271"/>
                </a:lnTo>
                <a:lnTo>
                  <a:pt x="635" y="1694"/>
                </a:lnTo>
                <a:lnTo>
                  <a:pt x="1270" y="1271"/>
                </a:lnTo>
                <a:lnTo>
                  <a:pt x="953" y="1271"/>
                </a:lnTo>
                <a:lnTo>
                  <a:pt x="953" y="0"/>
                </a:lnTo>
                <a:lnTo>
                  <a:pt x="317" y="0"/>
                </a:lnTo>
              </a:path>
            </a:pathLst>
          </a:custGeom>
          <a:solidFill>
            <a:srgbClr val="800000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84758" name="Text Box 22"/>
          <p:cNvSpPr txBox="1">
            <a:spLocks noChangeArrowheads="1"/>
          </p:cNvSpPr>
          <p:nvPr/>
        </p:nvSpPr>
        <p:spPr bwMode="auto">
          <a:xfrm>
            <a:off x="5334255" y="2610586"/>
            <a:ext cx="36004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dirty="0">
                <a:solidFill>
                  <a:srgbClr val="800000"/>
                </a:solidFill>
                <a:latin typeface="Helvetica"/>
                <a:cs typeface="Helvetica"/>
              </a:rPr>
              <a:t>Constraints for planetary formation processes </a:t>
            </a:r>
            <a:endParaRPr lang="fr-FR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The first </a:t>
            </a:r>
            <a:r>
              <a:rPr lang="fr-FR" dirty="0" err="1"/>
              <a:t>transiting</a:t>
            </a:r>
            <a:r>
              <a:rPr lang="fr-FR" dirty="0"/>
              <a:t> </a:t>
            </a:r>
            <a:r>
              <a:rPr lang="fr-FR" dirty="0" err="1"/>
              <a:t>planet</a:t>
            </a:r>
            <a:r>
              <a:rPr lang="fr-FR" dirty="0"/>
              <a:t> HD209458</a:t>
            </a:r>
            <a:br>
              <a:rPr lang="fr-FR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48" y="730951"/>
            <a:ext cx="3689048" cy="3689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069" y="3329487"/>
            <a:ext cx="2707482" cy="1814013"/>
          </a:xfrm>
          <a:prstGeom prst="rect">
            <a:avLst/>
          </a:prstGeom>
        </p:spPr>
      </p:pic>
      <p:sp>
        <p:nvSpPr>
          <p:cNvPr id="28" name="Freeform 18"/>
          <p:cNvSpPr>
            <a:spLocks noChangeArrowheads="1"/>
          </p:cNvSpPr>
          <p:nvPr/>
        </p:nvSpPr>
        <p:spPr bwMode="auto">
          <a:xfrm>
            <a:off x="7046658" y="2254960"/>
            <a:ext cx="175645" cy="297731"/>
          </a:xfrm>
          <a:custGeom>
            <a:avLst/>
            <a:gdLst>
              <a:gd name="T0" fmla="*/ 317 w 1271"/>
              <a:gd name="T1" fmla="*/ 0 h 1695"/>
              <a:gd name="T2" fmla="*/ 317 w 1271"/>
              <a:gd name="T3" fmla="*/ 1271 h 1695"/>
              <a:gd name="T4" fmla="*/ 0 w 1271"/>
              <a:gd name="T5" fmla="*/ 1271 h 1695"/>
              <a:gd name="T6" fmla="*/ 635 w 1271"/>
              <a:gd name="T7" fmla="*/ 1694 h 1695"/>
              <a:gd name="T8" fmla="*/ 1270 w 1271"/>
              <a:gd name="T9" fmla="*/ 1271 h 1695"/>
              <a:gd name="T10" fmla="*/ 953 w 1271"/>
              <a:gd name="T11" fmla="*/ 1271 h 1695"/>
              <a:gd name="T12" fmla="*/ 953 w 1271"/>
              <a:gd name="T13" fmla="*/ 0 h 1695"/>
              <a:gd name="T14" fmla="*/ 317 w 1271"/>
              <a:gd name="T15" fmla="*/ 0 h 1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71" h="1695">
                <a:moveTo>
                  <a:pt x="317" y="0"/>
                </a:moveTo>
                <a:lnTo>
                  <a:pt x="317" y="1271"/>
                </a:lnTo>
                <a:lnTo>
                  <a:pt x="0" y="1271"/>
                </a:lnTo>
                <a:lnTo>
                  <a:pt x="635" y="1694"/>
                </a:lnTo>
                <a:lnTo>
                  <a:pt x="1270" y="1271"/>
                </a:lnTo>
                <a:lnTo>
                  <a:pt x="953" y="1271"/>
                </a:lnTo>
                <a:lnTo>
                  <a:pt x="953" y="0"/>
                </a:lnTo>
                <a:lnTo>
                  <a:pt x="317" y="0"/>
                </a:lnTo>
              </a:path>
            </a:pathLst>
          </a:custGeom>
          <a:solidFill>
            <a:srgbClr val="800000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355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40762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22045" y="739323"/>
            <a:ext cx="2572443" cy="2018390"/>
            <a:chOff x="1022045" y="739323"/>
            <a:chExt cx="2572443" cy="2018390"/>
          </a:xfrm>
        </p:grpSpPr>
        <p:sp>
          <p:nvSpPr>
            <p:cNvPr id="8" name="Lightning Bolt 7"/>
            <p:cNvSpPr/>
            <p:nvPr/>
          </p:nvSpPr>
          <p:spPr>
            <a:xfrm>
              <a:off x="2152952" y="1935238"/>
              <a:ext cx="447524" cy="822475"/>
            </a:xfrm>
            <a:prstGeom prst="lightningBolt">
              <a:avLst/>
            </a:prstGeom>
            <a:solidFill>
              <a:srgbClr val="800000">
                <a:alpha val="40000"/>
              </a:srgbClr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76" b="96615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2045" y="739323"/>
              <a:ext cx="1953381" cy="146503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588383" y="1233710"/>
              <a:ext cx="10061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51 Peg b</a:t>
              </a:r>
              <a:endParaRPr lang="en-US" sz="16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3303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Complete M-R plot (TBD Maxime?)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3581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Density</a:t>
            </a:r>
            <a:r>
              <a:rPr lang="fr-FR" dirty="0" smtClean="0"/>
              <a:t> – </a:t>
            </a:r>
            <a:r>
              <a:rPr lang="fr-FR" dirty="0" err="1" smtClean="0"/>
              <a:t>Toblerone</a:t>
            </a:r>
            <a:r>
              <a:rPr lang="fr-FR" dirty="0" smtClean="0"/>
              <a:t> (TBD)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5813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2535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example</a:t>
            </a:r>
            <a:r>
              <a:rPr lang="fr-FR" dirty="0" smtClean="0"/>
              <a:t> of Kepler 78b</a:t>
            </a:r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82" y="764418"/>
            <a:ext cx="3232842" cy="2211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82" y="2858914"/>
            <a:ext cx="3232842" cy="20903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572" y="1063229"/>
            <a:ext cx="5054828" cy="347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34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aM10emb1MsunhighRe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428" y="955521"/>
            <a:ext cx="4648603" cy="348645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Mass-distance relation from </a:t>
            </a:r>
            <a:r>
              <a:rPr lang="en-US" dirty="0" smtClean="0"/>
              <a:t>theory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50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stedGraphic-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24" y="341690"/>
            <a:ext cx="4100286" cy="4100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Mass distribution from </a:t>
            </a:r>
            <a:r>
              <a:rPr lang="en-US" dirty="0" smtClean="0"/>
              <a:t>theory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806651"/>
      </p:ext>
    </p:extLst>
  </p:cSld>
  <p:clrMapOvr>
    <a:masterClrMapping/>
  </p:clrMapOvr>
  <p:transition xmlns:p14="http://schemas.microsoft.com/office/powerpoint/2010/main"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stedGraphic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14" y="313675"/>
            <a:ext cx="4206122" cy="4206122"/>
          </a:xfrm>
          <a:prstGeom prst="rect">
            <a:avLst/>
          </a:prstGeom>
        </p:spPr>
      </p:pic>
      <p:pic>
        <p:nvPicPr>
          <p:cNvPr id="5" name="Picture 4" descr="PastedGraphic-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319" y="952803"/>
            <a:ext cx="3821443" cy="13211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7836" y="4150465"/>
            <a:ext cx="2697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Mordasini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Mass-Radius relation from </a:t>
            </a:r>
            <a:r>
              <a:rPr lang="en-US" dirty="0" smtClean="0"/>
              <a:t>theory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561437"/>
      </p:ext>
    </p:extLst>
  </p:cSld>
  <p:clrMapOvr>
    <a:masterClrMapping/>
  </p:clrMapOvr>
  <p:transition xmlns:p14="http://schemas.microsoft.com/office/powerpoint/2010/main"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Metallicity</a:t>
            </a:r>
            <a:r>
              <a:rPr lang="en-US" dirty="0"/>
              <a:t> distribution from theory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130547"/>
      </p:ext>
    </p:extLst>
  </p:cSld>
  <p:clrMapOvr>
    <a:masterClrMapping/>
  </p:clrMapOvr>
  <p:transition xmlns:p14="http://schemas.microsoft.com/office/powerpoint/2010/main"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Predictions from theory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783834"/>
      </p:ext>
    </p:extLst>
  </p:cSld>
  <p:clrMapOvr>
    <a:masterClrMapping/>
  </p:clrMapOvr>
  <p:transition xmlns:p14="http://schemas.microsoft.com/office/powerpoint/2010/main"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Excercises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</a:p>
          <a:p>
            <a:r>
              <a:rPr lang="en-US" dirty="0" smtClean="0"/>
              <a:t>B</a:t>
            </a:r>
          </a:p>
          <a:p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380229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First new questions to answer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How many hot Jupiters?</a:t>
            </a:r>
          </a:p>
          <a:p>
            <a:r>
              <a:rPr lang="en-GB" smtClean="0"/>
              <a:t>Is our system an exception?</a:t>
            </a:r>
          </a:p>
          <a:p>
            <a:r>
              <a:rPr lang="en-GB" smtClean="0"/>
              <a:t>How do these hot Jupiters form?</a:t>
            </a:r>
          </a:p>
          <a:p>
            <a:r>
              <a:rPr lang="en-GB" smtClean="0"/>
              <a:t>What is the frequency of exoplanets?</a:t>
            </a:r>
          </a:p>
          <a:p>
            <a:r>
              <a:rPr lang="en-GB" smtClean="0"/>
              <a:t>Are the systems and what is their structure?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22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First ‘statistical’ results (as by 2004)</a:t>
            </a:r>
            <a:endParaRPr lang="en-GB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1% of solar-type stars harbour ‘hot </a:t>
            </a:r>
            <a:r>
              <a:rPr lang="en-GB" dirty="0" err="1" smtClean="0"/>
              <a:t>jupiters</a:t>
            </a:r>
            <a:r>
              <a:rPr lang="en-GB" dirty="0" smtClean="0"/>
              <a:t>’</a:t>
            </a:r>
          </a:p>
          <a:p>
            <a:r>
              <a:rPr lang="en-GB" dirty="0" smtClean="0"/>
              <a:t>At least 7% of solar-type stars have at least one planets</a:t>
            </a:r>
          </a:p>
          <a:p>
            <a:r>
              <a:rPr lang="en-GB" dirty="0" smtClean="0"/>
              <a:t>Discovered planets (mainly giant planets) are more frequent around metal-rich stars</a:t>
            </a:r>
          </a:p>
          <a:p>
            <a:r>
              <a:rPr lang="en-GB" dirty="0" smtClean="0"/>
              <a:t>Large variety of orbits and systems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0165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86916"/>
            <a:ext cx="8229600" cy="648890"/>
          </a:xfrm>
        </p:spPr>
        <p:txBody>
          <a:bodyPr>
            <a:normAutofit fontScale="90000"/>
          </a:bodyPr>
          <a:lstStyle/>
          <a:p>
            <a:r>
              <a:rPr lang="en-US" sz="4000" dirty="0" err="1">
                <a:solidFill>
                  <a:srgbClr val="000000"/>
                </a:solidFill>
              </a:rPr>
              <a:t>Extrasolar</a:t>
            </a:r>
            <a:r>
              <a:rPr lang="en-US" sz="4000" dirty="0">
                <a:solidFill>
                  <a:srgbClr val="000000"/>
                </a:solidFill>
              </a:rPr>
              <a:t> planets: Overview</a:t>
            </a:r>
            <a:endParaRPr lang="fr-FR" sz="4000" dirty="0">
              <a:solidFill>
                <a:srgbClr val="000000"/>
              </a:solidFill>
            </a:endParaRPr>
          </a:p>
        </p:txBody>
      </p:sp>
      <p:pic>
        <p:nvPicPr>
          <p:cNvPr id="951299" name="Picture 3" descr="ea_co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1" y="1309689"/>
            <a:ext cx="3786716" cy="361830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513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59338" y="844154"/>
            <a:ext cx="4284662" cy="408384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400" dirty="0">
                <a:solidFill>
                  <a:srgbClr val="FFFF00"/>
                </a:solidFill>
              </a:rPr>
              <a:t>    </a:t>
            </a:r>
            <a:r>
              <a:rPr lang="en-US" sz="2400" dirty="0">
                <a:solidFill>
                  <a:srgbClr val="000000"/>
                </a:solidFill>
              </a:rPr>
              <a:t>Statistical properties</a:t>
            </a:r>
          </a:p>
          <a:p>
            <a:pPr lvl="1">
              <a:lnSpc>
                <a:spcPct val="80000"/>
              </a:lnSpc>
            </a:pPr>
            <a:r>
              <a:rPr lang="en-US" sz="2200" dirty="0">
                <a:solidFill>
                  <a:srgbClr val="66FF33"/>
                </a:solidFill>
              </a:rPr>
              <a:t>Percentage</a:t>
            </a:r>
          </a:p>
          <a:p>
            <a:pPr lvl="2">
              <a:lnSpc>
                <a:spcPct val="80000"/>
              </a:lnSpc>
              <a:buFontTx/>
              <a:buNone/>
            </a:pPr>
            <a:r>
              <a:rPr lang="en-US" sz="1800" dirty="0">
                <a:effectLst/>
              </a:rPr>
              <a:t>~7% of observed stars</a:t>
            </a: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2200" dirty="0">
                <a:solidFill>
                  <a:srgbClr val="66FF33"/>
                </a:solidFill>
              </a:rPr>
              <a:t>Mass distribution</a:t>
            </a:r>
          </a:p>
          <a:p>
            <a:pPr lvl="2">
              <a:lnSpc>
                <a:spcPct val="80000"/>
              </a:lnSpc>
              <a:buFontTx/>
              <a:buNone/>
            </a:pPr>
            <a:r>
              <a:rPr lang="en-US" sz="1800" dirty="0"/>
              <a:t>0.2 </a:t>
            </a:r>
            <a:r>
              <a:rPr lang="en-US" sz="1800" dirty="0" err="1"/>
              <a:t>M</a:t>
            </a:r>
            <a:r>
              <a:rPr lang="en-US" sz="1800" baseline="-10000" dirty="0" err="1"/>
              <a:t>Jup</a:t>
            </a:r>
            <a:r>
              <a:rPr lang="en-US" sz="1800" dirty="0"/>
              <a:t> &lt; </a:t>
            </a:r>
            <a:r>
              <a:rPr lang="en-US" sz="1800" dirty="0" err="1"/>
              <a:t>M</a:t>
            </a:r>
            <a:r>
              <a:rPr lang="en-US" sz="1800" baseline="-10000" dirty="0" err="1"/>
              <a:t>pl</a:t>
            </a:r>
            <a:r>
              <a:rPr lang="en-US" sz="1800" dirty="0"/>
              <a:t> &lt; 20 </a:t>
            </a:r>
            <a:r>
              <a:rPr lang="en-US" sz="1800" dirty="0" err="1"/>
              <a:t>M</a:t>
            </a:r>
            <a:r>
              <a:rPr lang="en-US" sz="1800" baseline="-10000" dirty="0" err="1"/>
              <a:t>Jup</a:t>
            </a:r>
            <a:endParaRPr lang="en-US" sz="1800" baseline="-10000" dirty="0"/>
          </a:p>
          <a:p>
            <a:pPr lvl="1">
              <a:lnSpc>
                <a:spcPct val="80000"/>
              </a:lnSpc>
            </a:pPr>
            <a:r>
              <a:rPr lang="en-US" sz="2200" dirty="0">
                <a:solidFill>
                  <a:srgbClr val="66FF33"/>
                </a:solidFill>
              </a:rPr>
              <a:t>Period</a:t>
            </a:r>
          </a:p>
          <a:p>
            <a:pPr lvl="2">
              <a:lnSpc>
                <a:spcPct val="80000"/>
              </a:lnSpc>
              <a:buFontTx/>
              <a:buNone/>
            </a:pPr>
            <a:r>
              <a:rPr lang="en-US" sz="1800" dirty="0"/>
              <a:t>2.5 d &lt; P &lt; </a:t>
            </a:r>
          </a:p>
          <a:p>
            <a:pPr lvl="1">
              <a:lnSpc>
                <a:spcPct val="80000"/>
              </a:lnSpc>
            </a:pPr>
            <a:r>
              <a:rPr lang="en-US" sz="2200" dirty="0">
                <a:solidFill>
                  <a:srgbClr val="66FF33"/>
                </a:solidFill>
              </a:rPr>
              <a:t>Mass-period distribution</a:t>
            </a:r>
          </a:p>
          <a:p>
            <a:pPr lvl="1">
              <a:lnSpc>
                <a:spcPct val="80000"/>
              </a:lnSpc>
            </a:pPr>
            <a:r>
              <a:rPr lang="en-US" sz="2200" dirty="0">
                <a:solidFill>
                  <a:srgbClr val="66FF33"/>
                </a:solidFill>
              </a:rPr>
              <a:t>Eccentricity-period distribution</a:t>
            </a:r>
          </a:p>
          <a:p>
            <a:pPr lvl="2">
              <a:lnSpc>
                <a:spcPct val="80000"/>
              </a:lnSpc>
              <a:buFontTx/>
              <a:buNone/>
            </a:pPr>
            <a:r>
              <a:rPr lang="en-US" sz="1800" dirty="0"/>
              <a:t>0 &lt; e &lt; 0.93</a:t>
            </a:r>
          </a:p>
          <a:p>
            <a:pPr lvl="1">
              <a:lnSpc>
                <a:spcPct val="80000"/>
              </a:lnSpc>
            </a:pPr>
            <a:r>
              <a:rPr lang="en-US" sz="2200" dirty="0" err="1">
                <a:solidFill>
                  <a:srgbClr val="66FF33"/>
                </a:solidFill>
              </a:rPr>
              <a:t>Proprerties</a:t>
            </a:r>
            <a:r>
              <a:rPr lang="en-US" sz="2200" dirty="0">
                <a:solidFill>
                  <a:srgbClr val="66FF33"/>
                </a:solidFill>
              </a:rPr>
              <a:t> of host stars </a:t>
            </a:r>
          </a:p>
          <a:p>
            <a:pPr lvl="2">
              <a:lnSpc>
                <a:spcPct val="80000"/>
              </a:lnSpc>
              <a:buFontTx/>
              <a:buNone/>
            </a:pPr>
            <a:r>
              <a:rPr lang="en-US" sz="1800" dirty="0">
                <a:solidFill>
                  <a:srgbClr val="66FF33"/>
                </a:solidFill>
              </a:rPr>
              <a:t> </a:t>
            </a:r>
            <a:r>
              <a:rPr lang="en-US" sz="1800" dirty="0" err="1"/>
              <a:t>metallicity</a:t>
            </a:r>
            <a:r>
              <a:rPr lang="en-US" sz="1800" dirty="0"/>
              <a:t>, mass</a:t>
            </a:r>
          </a:p>
          <a:p>
            <a:pPr lvl="1">
              <a:lnSpc>
                <a:spcPct val="80000"/>
              </a:lnSpc>
            </a:pPr>
            <a:r>
              <a:rPr lang="en-US" sz="2200" dirty="0">
                <a:solidFill>
                  <a:srgbClr val="66FF33"/>
                </a:solidFill>
              </a:rPr>
              <a:t>Planets in binaries</a:t>
            </a:r>
          </a:p>
          <a:p>
            <a:pPr lvl="1">
              <a:lnSpc>
                <a:spcPct val="80000"/>
              </a:lnSpc>
            </a:pPr>
            <a:endParaRPr lang="en-US" sz="2200" dirty="0">
              <a:solidFill>
                <a:srgbClr val="66FF33"/>
              </a:solidFill>
            </a:endParaRPr>
          </a:p>
          <a:p>
            <a:pPr lvl="1">
              <a:lnSpc>
                <a:spcPct val="80000"/>
              </a:lnSpc>
              <a:buFont typeface="Tahoma" charset="0"/>
              <a:buNone/>
            </a:pPr>
            <a:r>
              <a:rPr lang="en-US" sz="2200" dirty="0">
                <a:solidFill>
                  <a:srgbClr val="66FF33"/>
                </a:solidFill>
              </a:rPr>
              <a:t>     </a:t>
            </a:r>
            <a:r>
              <a:rPr lang="en-US" sz="2200" dirty="0">
                <a:solidFill>
                  <a:srgbClr val="FF6600"/>
                </a:solidFill>
              </a:rPr>
              <a:t>-&gt;Improve statistics</a:t>
            </a:r>
          </a:p>
          <a:p>
            <a:pPr lvl="1">
              <a:lnSpc>
                <a:spcPct val="80000"/>
              </a:lnSpc>
              <a:buFont typeface="Tahoma" charset="0"/>
              <a:buNone/>
            </a:pPr>
            <a:r>
              <a:rPr lang="en-US" sz="2200" dirty="0">
                <a:solidFill>
                  <a:srgbClr val="FF6600"/>
                </a:solidFill>
              </a:rPr>
              <a:t>     -&gt;Improve precision</a:t>
            </a:r>
            <a:endParaRPr lang="fr-FR" sz="2200" dirty="0">
              <a:solidFill>
                <a:srgbClr val="FF6600"/>
              </a:solidFill>
            </a:endParaRPr>
          </a:p>
        </p:txBody>
      </p:sp>
      <p:sp>
        <p:nvSpPr>
          <p:cNvPr id="951301" name="Text Box 5"/>
          <p:cNvSpPr txBox="1">
            <a:spLocks noChangeArrowheads="1"/>
          </p:cNvSpPr>
          <p:nvPr/>
        </p:nvSpPr>
        <p:spPr bwMode="auto">
          <a:xfrm>
            <a:off x="539751" y="844154"/>
            <a:ext cx="39608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latin typeface="Tahoma" charset="0"/>
              </a:rPr>
              <a:t>1995-2004: </a:t>
            </a:r>
            <a:r>
              <a:rPr lang="en-US" sz="2400">
                <a:solidFill>
                  <a:srgbClr val="66FF33"/>
                </a:solidFill>
                <a:latin typeface="Tahoma" charset="0"/>
              </a:rPr>
              <a:t>&gt; 130 planets </a:t>
            </a:r>
            <a:endParaRPr lang="fr-FR" sz="2400">
              <a:solidFill>
                <a:srgbClr val="66FF33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160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306" name="Picture 2" descr="m2_dq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"/>
            <a:ext cx="7162800" cy="519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66307" name="Group 3"/>
          <p:cNvGrpSpPr>
            <a:grpSpLocks/>
          </p:cNvGrpSpPr>
          <p:nvPr/>
        </p:nvGrpSpPr>
        <p:grpSpPr bwMode="auto">
          <a:xfrm>
            <a:off x="971550" y="0"/>
            <a:ext cx="7200900" cy="5198269"/>
            <a:chOff x="612" y="0"/>
            <a:chExt cx="4536" cy="4366"/>
          </a:xfrm>
        </p:grpSpPr>
        <p:pic>
          <p:nvPicPr>
            <p:cNvPr id="866308" name="Picture 4" descr="m2_dq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0"/>
              <a:ext cx="4536" cy="4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6309" name="Text Box 5"/>
            <p:cNvSpPr txBox="1">
              <a:spLocks noChangeArrowheads="1"/>
            </p:cNvSpPr>
            <p:nvPr/>
          </p:nvSpPr>
          <p:spPr bwMode="auto">
            <a:xfrm>
              <a:off x="2925" y="1207"/>
              <a:ext cx="1655" cy="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buFontTx/>
                <a:buChar char="-"/>
              </a:pPr>
              <a:r>
                <a:rPr lang="en-US" sz="2400" dirty="0">
                  <a:solidFill>
                    <a:srgbClr val="FF0000"/>
                  </a:solidFill>
                  <a:latin typeface="Tahoma" charset="0"/>
                </a:rPr>
                <a:t> f(m</a:t>
              </a:r>
              <a:r>
                <a:rPr lang="en-US" sz="2400" baseline="-25000" dirty="0">
                  <a:solidFill>
                    <a:srgbClr val="FF0000"/>
                  </a:solidFill>
                  <a:latin typeface="Tahoma" charset="0"/>
                </a:rPr>
                <a:t>2</a:t>
              </a:r>
              <a:r>
                <a:rPr lang="en-US" sz="2400" dirty="0">
                  <a:solidFill>
                    <a:srgbClr val="FF0000"/>
                  </a:solidFill>
                  <a:latin typeface="Tahoma" charset="0"/>
                </a:rPr>
                <a:t>)~f(m</a:t>
              </a:r>
              <a:r>
                <a:rPr lang="en-US" sz="2400" baseline="-25000" dirty="0">
                  <a:solidFill>
                    <a:srgbClr val="FF0000"/>
                  </a:solidFill>
                  <a:latin typeface="Tahoma" charset="0"/>
                </a:rPr>
                <a:t>2</a:t>
              </a:r>
              <a:r>
                <a:rPr lang="en-US" sz="2400" dirty="0">
                  <a:solidFill>
                    <a:srgbClr val="FF0000"/>
                  </a:solidFill>
                  <a:latin typeface="Tahoma" charset="0"/>
                </a:rPr>
                <a:t>sini)</a:t>
              </a:r>
            </a:p>
            <a:p>
              <a:pPr eaLnBrk="1" hangingPunct="1"/>
              <a:r>
                <a:rPr lang="en-US" dirty="0">
                  <a:solidFill>
                    <a:schemeClr val="bg1"/>
                  </a:solidFill>
                  <a:latin typeface="Tahoma" charset="0"/>
                </a:rPr>
                <a:t>    (</a:t>
              </a:r>
              <a:r>
                <a:rPr lang="en-US" dirty="0" err="1">
                  <a:solidFill>
                    <a:schemeClr val="bg1"/>
                  </a:solidFill>
                  <a:latin typeface="Tahoma" charset="0"/>
                </a:rPr>
                <a:t>Jorissen</a:t>
              </a:r>
              <a:r>
                <a:rPr lang="en-US" dirty="0">
                  <a:solidFill>
                    <a:schemeClr val="bg1"/>
                  </a:solidFill>
                  <a:latin typeface="Tahoma" charset="0"/>
                </a:rPr>
                <a:t> et al. 2001)</a:t>
              </a:r>
              <a:endParaRPr lang="fr-FR" sz="2400" dirty="0">
                <a:solidFill>
                  <a:schemeClr val="bg2"/>
                </a:solidFill>
                <a:latin typeface="Tahoma" charset="0"/>
              </a:endParaRPr>
            </a:p>
          </p:txBody>
        </p:sp>
      </p:grpSp>
      <p:sp>
        <p:nvSpPr>
          <p:cNvPr id="866310" name="Text Box 6"/>
          <p:cNvSpPr txBox="1">
            <a:spLocks noChangeArrowheads="1"/>
          </p:cNvSpPr>
          <p:nvPr/>
        </p:nvSpPr>
        <p:spPr bwMode="auto">
          <a:xfrm>
            <a:off x="2895601" y="-65485"/>
            <a:ext cx="34278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>
                <a:solidFill>
                  <a:schemeClr val="bg2"/>
                </a:solidFill>
                <a:latin typeface="Tahoma" charset="0"/>
              </a:rPr>
              <a:t>Planetary mass function</a:t>
            </a:r>
            <a:endParaRPr lang="fr-FR" sz="2400">
              <a:solidFill>
                <a:schemeClr val="bg2"/>
              </a:solidFill>
              <a:latin typeface="Tahoma" charset="0"/>
            </a:endParaRPr>
          </a:p>
        </p:txBody>
      </p:sp>
      <p:grpSp>
        <p:nvGrpSpPr>
          <p:cNvPr id="866311" name="Group 7"/>
          <p:cNvGrpSpPr>
            <a:grpSpLocks/>
          </p:cNvGrpSpPr>
          <p:nvPr/>
        </p:nvGrpSpPr>
        <p:grpSpPr bwMode="auto">
          <a:xfrm>
            <a:off x="2484438" y="951310"/>
            <a:ext cx="4503738" cy="2461021"/>
            <a:chOff x="1565" y="799"/>
            <a:chExt cx="2837" cy="2067"/>
          </a:xfrm>
        </p:grpSpPr>
        <p:sp>
          <p:nvSpPr>
            <p:cNvPr id="866312" name="Freeform 8"/>
            <p:cNvSpPr>
              <a:spLocks/>
            </p:cNvSpPr>
            <p:nvPr/>
          </p:nvSpPr>
          <p:spPr bwMode="auto">
            <a:xfrm>
              <a:off x="1565" y="981"/>
              <a:ext cx="2087" cy="310"/>
            </a:xfrm>
            <a:custGeom>
              <a:avLst/>
              <a:gdLst>
                <a:gd name="T0" fmla="*/ 1584 w 1584"/>
                <a:gd name="T1" fmla="*/ 1968 h 1968"/>
                <a:gd name="T2" fmla="*/ 672 w 1584"/>
                <a:gd name="T3" fmla="*/ 1440 h 1968"/>
                <a:gd name="T4" fmla="*/ 0 w 1584"/>
                <a:gd name="T5" fmla="*/ 0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4" h="1968">
                  <a:moveTo>
                    <a:pt x="1584" y="1968"/>
                  </a:moveTo>
                  <a:cubicBezTo>
                    <a:pt x="1260" y="1868"/>
                    <a:pt x="936" y="1768"/>
                    <a:pt x="672" y="1440"/>
                  </a:cubicBezTo>
                  <a:cubicBezTo>
                    <a:pt x="408" y="1112"/>
                    <a:pt x="204" y="556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66313" name="Text Box 9"/>
            <p:cNvSpPr txBox="1">
              <a:spLocks noChangeArrowheads="1"/>
            </p:cNvSpPr>
            <p:nvPr/>
          </p:nvSpPr>
          <p:spPr bwMode="auto">
            <a:xfrm>
              <a:off x="1655" y="799"/>
              <a:ext cx="1205" cy="388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  <a:latin typeface="Times New Roman" charset="0"/>
                </a:rPr>
                <a:t>~ 1/m</a:t>
              </a:r>
              <a:r>
                <a:rPr lang="en-US" sz="2400" b="1" baseline="30000">
                  <a:solidFill>
                    <a:schemeClr val="accent2"/>
                  </a:solidFill>
                  <a:latin typeface="Times New Roman" charset="0"/>
                </a:rPr>
                <a:t>x   </a:t>
              </a:r>
              <a:r>
                <a:rPr lang="en-US" sz="2400" b="1">
                  <a:solidFill>
                    <a:schemeClr val="accent2"/>
                  </a:solidFill>
                  <a:latin typeface="Times New Roman" charset="0"/>
                </a:rPr>
                <a:t>x=1-2</a:t>
              </a:r>
              <a:r>
                <a:rPr lang="en-US" sz="2400" b="1">
                  <a:solidFill>
                    <a:schemeClr val="bg2"/>
                  </a:solidFill>
                  <a:latin typeface="Times New Roman" charset="0"/>
                </a:rPr>
                <a:t> </a:t>
              </a:r>
              <a:r>
                <a:rPr lang="en-US" sz="2400" b="1" baseline="30000">
                  <a:solidFill>
                    <a:schemeClr val="bg2"/>
                  </a:solidFill>
                  <a:latin typeface="Times New Roman" charset="0"/>
                </a:rPr>
                <a:t>  </a:t>
              </a:r>
              <a:endParaRPr lang="fr-FR" sz="2400" b="1" baseline="30000">
                <a:solidFill>
                  <a:schemeClr val="bg2"/>
                </a:solidFill>
                <a:latin typeface="Times New Roman" charset="0"/>
              </a:endParaRPr>
            </a:p>
          </p:txBody>
        </p:sp>
        <p:sp>
          <p:nvSpPr>
            <p:cNvPr id="866314" name="Text Box 10"/>
            <p:cNvSpPr txBox="1">
              <a:spLocks noChangeArrowheads="1"/>
            </p:cNvSpPr>
            <p:nvPr/>
          </p:nvSpPr>
          <p:spPr bwMode="auto">
            <a:xfrm>
              <a:off x="2971" y="2478"/>
              <a:ext cx="1431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400">
                  <a:solidFill>
                    <a:schemeClr val="accent2"/>
                  </a:solidFill>
                  <a:latin typeface="Tahoma" charset="0"/>
                </a:rPr>
                <a:t>- 1 planet/star? </a:t>
              </a:r>
              <a:endParaRPr lang="fr-FR" sz="2400">
                <a:solidFill>
                  <a:schemeClr val="bg2"/>
                </a:solidFill>
                <a:latin typeface="Tahoma" charset="0"/>
              </a:endParaRPr>
            </a:p>
          </p:txBody>
        </p:sp>
      </p:grpSp>
      <p:sp>
        <p:nvSpPr>
          <p:cNvPr id="866315" name="Text Box 11"/>
          <p:cNvSpPr txBox="1">
            <a:spLocks noChangeArrowheads="1"/>
          </p:cNvSpPr>
          <p:nvPr/>
        </p:nvSpPr>
        <p:spPr bwMode="auto">
          <a:xfrm>
            <a:off x="4643438" y="2247900"/>
            <a:ext cx="29476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>
                <a:solidFill>
                  <a:schemeClr val="bg2"/>
                </a:solidFill>
                <a:latin typeface="Tahoma" charset="0"/>
              </a:rPr>
              <a:t>- Tail up to ~20 M</a:t>
            </a:r>
            <a:r>
              <a:rPr lang="en-US" sz="2400" baseline="-25000">
                <a:solidFill>
                  <a:schemeClr val="bg2"/>
                </a:solidFill>
                <a:latin typeface="Tahoma" charset="0"/>
              </a:rPr>
              <a:t>Jup</a:t>
            </a:r>
            <a:endParaRPr lang="fr-FR" sz="2400">
              <a:solidFill>
                <a:schemeClr val="bg2"/>
              </a:solidFill>
              <a:latin typeface="Tahoma" charset="0"/>
            </a:endParaRPr>
          </a:p>
        </p:txBody>
      </p:sp>
      <p:grpSp>
        <p:nvGrpSpPr>
          <p:cNvPr id="866316" name="Group 12"/>
          <p:cNvGrpSpPr>
            <a:grpSpLocks/>
          </p:cNvGrpSpPr>
          <p:nvPr/>
        </p:nvGrpSpPr>
        <p:grpSpPr bwMode="auto">
          <a:xfrm>
            <a:off x="5435601" y="4677969"/>
            <a:ext cx="2230438" cy="567928"/>
            <a:chOff x="3424" y="3929"/>
            <a:chExt cx="1405" cy="477"/>
          </a:xfrm>
        </p:grpSpPr>
        <p:sp>
          <p:nvSpPr>
            <p:cNvPr id="866317" name="Text Box 13"/>
            <p:cNvSpPr txBox="1">
              <a:spLocks noChangeArrowheads="1"/>
            </p:cNvSpPr>
            <p:nvPr/>
          </p:nvSpPr>
          <p:spPr bwMode="auto">
            <a:xfrm>
              <a:off x="3424" y="4070"/>
              <a:ext cx="1405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0000"/>
                  </a:solidFill>
                </a:rPr>
                <a:t>D-burning limit????</a:t>
              </a:r>
              <a:endParaRPr lang="fr-FR" sz="2000">
                <a:solidFill>
                  <a:srgbClr val="FF0000"/>
                </a:solidFill>
              </a:endParaRPr>
            </a:p>
          </p:txBody>
        </p:sp>
        <p:sp>
          <p:nvSpPr>
            <p:cNvPr id="866318" name="AutoShape 14"/>
            <p:cNvSpPr>
              <a:spLocks noChangeArrowheads="1"/>
            </p:cNvSpPr>
            <p:nvPr/>
          </p:nvSpPr>
          <p:spPr bwMode="auto">
            <a:xfrm>
              <a:off x="3470" y="3929"/>
              <a:ext cx="135" cy="182"/>
            </a:xfrm>
            <a:prstGeom prst="upArrow">
              <a:avLst>
                <a:gd name="adj1" fmla="val 50000"/>
                <a:gd name="adj2" fmla="val 33704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3587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866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66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66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66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66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66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66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6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63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"/>
            <a:ext cx="8229600" cy="57388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err="1">
                <a:solidFill>
                  <a:srgbClr val="000000"/>
                </a:solidFill>
              </a:rPr>
              <a:t>Metallicity</a:t>
            </a:r>
            <a:r>
              <a:rPr lang="en-US" sz="4000" dirty="0">
                <a:solidFill>
                  <a:srgbClr val="000000"/>
                </a:solidFill>
              </a:rPr>
              <a:t> of planet host stars</a:t>
            </a:r>
            <a:endParaRPr lang="fr-FR" sz="4000" dirty="0">
              <a:solidFill>
                <a:srgbClr val="000000"/>
              </a:solidFill>
            </a:endParaRPr>
          </a:p>
        </p:txBody>
      </p:sp>
      <p:pic>
        <p:nvPicPr>
          <p:cNvPr id="940035" name="Picture 3" descr="hist_fe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951310"/>
            <a:ext cx="4897438" cy="367307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40036" name="Rectangle 4"/>
          <p:cNvSpPr>
            <a:spLocks noChangeArrowheads="1"/>
          </p:cNvSpPr>
          <p:nvPr/>
        </p:nvSpPr>
        <p:spPr bwMode="auto">
          <a:xfrm>
            <a:off x="5005388" y="569668"/>
            <a:ext cx="4068762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66FF33"/>
                </a:solidFill>
                <a:latin typeface="Tahoma" charset="0"/>
              </a:rPr>
              <a:t> Stars with planets are more</a:t>
            </a:r>
          </a:p>
          <a:p>
            <a:pPr eaLnBrk="1" hangingPunct="1"/>
            <a:r>
              <a:rPr lang="en-US" sz="2000" dirty="0">
                <a:solidFill>
                  <a:srgbClr val="66FF33"/>
                </a:solidFill>
                <a:latin typeface="Tahoma" charset="0"/>
              </a:rPr>
              <a:t>metal rich than  “single” stars of the solar </a:t>
            </a:r>
            <a:r>
              <a:rPr lang="en-US" sz="2000" dirty="0" err="1">
                <a:solidFill>
                  <a:srgbClr val="66FF33"/>
                </a:solidFill>
                <a:latin typeface="Tahoma" charset="0"/>
              </a:rPr>
              <a:t>neighbourhood</a:t>
            </a:r>
            <a:endParaRPr lang="en-US" sz="2000" dirty="0">
              <a:solidFill>
                <a:srgbClr val="66FF33"/>
              </a:solidFill>
              <a:latin typeface="Tahoma" charset="0"/>
            </a:endParaRPr>
          </a:p>
          <a:p>
            <a:pPr eaLnBrk="1" hangingPunct="1"/>
            <a:r>
              <a:rPr lang="en-US" sz="2000" dirty="0">
                <a:solidFill>
                  <a:srgbClr val="66FF33"/>
                </a:solidFill>
                <a:latin typeface="Tahoma" charset="0"/>
              </a:rPr>
              <a:t>(Gonzalez 1997)</a:t>
            </a:r>
            <a:endParaRPr lang="en-US" dirty="0">
              <a:solidFill>
                <a:srgbClr val="66FF33"/>
              </a:solidFill>
              <a:latin typeface="Tahoma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Tahoma" charset="0"/>
              </a:rPr>
              <a:t> Homogeneous high-resolution spectroscopic abundance analysis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FFFF00"/>
                </a:solidFill>
                <a:latin typeface="Tahoma" charset="0"/>
              </a:rPr>
              <a:t>    Planet-comparison stars   </a:t>
            </a:r>
            <a:r>
              <a:rPr lang="en-US" sz="2000" dirty="0">
                <a:latin typeface="Tahoma" charset="0"/>
              </a:rPr>
              <a:t>(Well-defined </a:t>
            </a:r>
            <a:r>
              <a:rPr lang="en-US" sz="2000" dirty="0" err="1">
                <a:latin typeface="Tahoma" charset="0"/>
              </a:rPr>
              <a:t>Coralie</a:t>
            </a:r>
            <a:r>
              <a:rPr lang="en-US" sz="2000" dirty="0">
                <a:latin typeface="Tahoma" charset="0"/>
              </a:rPr>
              <a:t> sample)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 dirty="0">
                <a:solidFill>
                  <a:srgbClr val="66FF33"/>
                </a:solidFill>
                <a:latin typeface="Tahoma" charset="0"/>
              </a:rPr>
              <a:t> </a:t>
            </a:r>
            <a:r>
              <a:rPr lang="en-US" sz="2000" dirty="0" err="1">
                <a:solidFill>
                  <a:srgbClr val="66FF33"/>
                </a:solidFill>
                <a:latin typeface="Tahoma" charset="0"/>
              </a:rPr>
              <a:t>Normalisation</a:t>
            </a:r>
            <a:r>
              <a:rPr lang="en-US" sz="2000" dirty="0">
                <a:solidFill>
                  <a:srgbClr val="66FF33"/>
                </a:solidFill>
                <a:latin typeface="Tahoma" charset="0"/>
              </a:rPr>
              <a:t> by the number of stars in each </a:t>
            </a:r>
            <a:r>
              <a:rPr lang="en-US" sz="2000" dirty="0" err="1">
                <a:solidFill>
                  <a:srgbClr val="66FF33"/>
                </a:solidFill>
                <a:latin typeface="Tahoma" charset="0"/>
              </a:rPr>
              <a:t>metallicity</a:t>
            </a:r>
            <a:r>
              <a:rPr lang="en-US" sz="2000" dirty="0">
                <a:solidFill>
                  <a:srgbClr val="66FF33"/>
                </a:solidFill>
                <a:latin typeface="Tahoma" charset="0"/>
              </a:rPr>
              <a:t> bin (Santos e al. 2001,2003,2004)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 dirty="0">
                <a:solidFill>
                  <a:srgbClr val="FF0000"/>
                </a:solidFill>
                <a:latin typeface="Tahoma" charset="0"/>
              </a:rPr>
              <a:t> Huge increase of planet frequency with </a:t>
            </a:r>
            <a:r>
              <a:rPr lang="en-US" sz="2000" dirty="0" err="1">
                <a:solidFill>
                  <a:srgbClr val="FF0000"/>
                </a:solidFill>
                <a:latin typeface="Tahoma" charset="0"/>
              </a:rPr>
              <a:t>metallicity</a:t>
            </a:r>
            <a:r>
              <a:rPr lang="en-US" dirty="0">
                <a:latin typeface="Tahoma" charset="0"/>
              </a:rPr>
              <a:t> </a:t>
            </a:r>
          </a:p>
        </p:txBody>
      </p:sp>
      <p:sp>
        <p:nvSpPr>
          <p:cNvPr id="940037" name="Text Box 5"/>
          <p:cNvSpPr txBox="1">
            <a:spLocks noChangeArrowheads="1"/>
          </p:cNvSpPr>
          <p:nvPr/>
        </p:nvSpPr>
        <p:spPr bwMode="auto">
          <a:xfrm>
            <a:off x="1816101" y="931069"/>
            <a:ext cx="6967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000">
                <a:solidFill>
                  <a:srgbClr val="FF0000"/>
                </a:solidFill>
                <a:latin typeface="Tahoma" charset="0"/>
              </a:rPr>
              <a:t>PLANETS</a:t>
            </a:r>
            <a:endParaRPr lang="fr-FR" sz="1000">
              <a:solidFill>
                <a:srgbClr val="FF0000"/>
              </a:solidFill>
              <a:latin typeface="Tahoma" charset="0"/>
            </a:endParaRPr>
          </a:p>
        </p:txBody>
      </p:sp>
      <p:sp>
        <p:nvSpPr>
          <p:cNvPr id="940038" name="Text Box 6"/>
          <p:cNvSpPr txBox="1">
            <a:spLocks noChangeArrowheads="1"/>
          </p:cNvSpPr>
          <p:nvPr/>
        </p:nvSpPr>
        <p:spPr bwMode="auto">
          <a:xfrm>
            <a:off x="611188" y="1168004"/>
            <a:ext cx="104252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000">
                <a:solidFill>
                  <a:schemeClr val="bg2"/>
                </a:solidFill>
                <a:latin typeface="Tahoma" charset="0"/>
              </a:rPr>
              <a:t>COMPARISONS</a:t>
            </a:r>
            <a:endParaRPr lang="fr-FR" sz="1000">
              <a:solidFill>
                <a:schemeClr val="bg2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99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Distribution, mass, </a:t>
            </a:r>
            <a:r>
              <a:rPr lang="fr-FR" dirty="0" err="1" smtClean="0"/>
              <a:t>separation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2234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6509</TotalTime>
  <Words>703</Words>
  <Application>Microsoft Macintosh PowerPoint</Application>
  <PresentationFormat>On-screen Show (16:9)</PresentationFormat>
  <Paragraphs>130</Paragraphs>
  <Slides>38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Occurrence of planets</vt:lpstr>
      <vt:lpstr>PowerPoint Presentation</vt:lpstr>
      <vt:lpstr>First new questions to answer</vt:lpstr>
      <vt:lpstr>First ‘statistical’ results (as by 2004)</vt:lpstr>
      <vt:lpstr>Extrasolar planets: Overview</vt:lpstr>
      <vt:lpstr>PowerPoint Presentation</vt:lpstr>
      <vt:lpstr>Metallicity of planet host stars</vt:lpstr>
      <vt:lpstr>Distribution, mass, separation</vt:lpstr>
      <vt:lpstr>PowerPoint Presentation</vt:lpstr>
      <vt:lpstr>PowerPoint Presentation</vt:lpstr>
      <vt:lpstr>PowerPoint Presentation</vt:lpstr>
      <vt:lpstr>Exoplanet Populations from the HARPS-CORALIE RV Surveys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variety</vt:lpstr>
      <vt:lpstr>PowerPoint Presentation</vt:lpstr>
      <vt:lpstr>PowerPoint Presentation</vt:lpstr>
      <vt:lpstr>Multi-planetary systems: different “kinds”</vt:lpstr>
      <vt:lpstr>(Multi-)planetary systems: different “kinds”</vt:lpstr>
      <vt:lpstr>Ultra-compact systems</vt:lpstr>
      <vt:lpstr>Planets in binaries</vt:lpstr>
      <vt:lpstr>Mass-radius relation</vt:lpstr>
      <vt:lpstr>The first transiting planet HD209458</vt:lpstr>
      <vt:lpstr>The first transiting planet HD209458 </vt:lpstr>
      <vt:lpstr>Complete M-R plot (TBD Maxime?)</vt:lpstr>
      <vt:lpstr>Density – Toblerone (TBD)</vt:lpstr>
      <vt:lpstr>The example of Kepler 78b</vt:lpstr>
      <vt:lpstr>Mass-distance relation from theory</vt:lpstr>
      <vt:lpstr>Mass distribution from theory</vt:lpstr>
      <vt:lpstr>Mass-Radius relation from theory</vt:lpstr>
      <vt:lpstr>Metallicity distribution from theory </vt:lpstr>
      <vt:lpstr>Predictions from theory </vt:lpstr>
      <vt:lpstr>Excercises</vt:lpstr>
    </vt:vector>
  </TitlesOfParts>
  <Company>Université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Pablo Achard</dc:creator>
  <cp:lastModifiedBy>Francesco Pepe</cp:lastModifiedBy>
  <cp:revision>69</cp:revision>
  <cp:lastPrinted>2013-12-16T12:56:30Z</cp:lastPrinted>
  <dcterms:created xsi:type="dcterms:W3CDTF">2013-04-25T08:44:14Z</dcterms:created>
  <dcterms:modified xsi:type="dcterms:W3CDTF">2014-02-24T09:36:48Z</dcterms:modified>
</cp:coreProperties>
</file>